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6" r:id="rId3"/>
    <p:sldId id="257" r:id="rId4"/>
    <p:sldId id="258" r:id="rId5"/>
    <p:sldId id="287" r:id="rId6"/>
    <p:sldId id="285" r:id="rId7"/>
    <p:sldId id="286" r:id="rId8"/>
    <p:sldId id="284" r:id="rId9"/>
    <p:sldId id="288" r:id="rId10"/>
    <p:sldId id="290" r:id="rId11"/>
    <p:sldId id="289" r:id="rId12"/>
    <p:sldId id="291" r:id="rId13"/>
    <p:sldId id="292" r:id="rId14"/>
    <p:sldId id="299" r:id="rId15"/>
    <p:sldId id="293" r:id="rId16"/>
    <p:sldId id="294" r:id="rId17"/>
    <p:sldId id="295" r:id="rId18"/>
    <p:sldId id="296" r:id="rId19"/>
    <p:sldId id="297" r:id="rId20"/>
    <p:sldId id="298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2" autoAdjust="0"/>
    <p:restoredTop sz="94660"/>
  </p:normalViewPr>
  <p:slideViewPr>
    <p:cSldViewPr snapToGrid="0">
      <p:cViewPr>
        <p:scale>
          <a:sx n="66" d="100"/>
          <a:sy n="66" d="100"/>
        </p:scale>
        <p:origin x="-51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Framework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8: </a:t>
            </a:r>
            <a:r>
              <a:rPr lang="en-US" altLang="zh-TW" b="1" dirty="0" smtClean="0">
                <a:solidFill>
                  <a:srgbClr val="7030A0"/>
                </a:solidFill>
              </a:rPr>
              <a:t>Bean </a:t>
            </a:r>
            <a:r>
              <a:rPr lang="en-US" altLang="zh-TW" b="1" dirty="0" smtClean="0">
                <a:solidFill>
                  <a:srgbClr val="7030A0"/>
                </a:solidFill>
              </a:rPr>
              <a:t>Life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1656" y="4131583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 Callbacks Destruction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https://www.tutorialspoint.com/spring/spring_bean_life_cycle.htm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If </a:t>
            </a:r>
            <a:r>
              <a:rPr lang="en-US" altLang="zh-TW" sz="2000" dirty="0" smtClean="0"/>
              <a:t>you are using Spring's </a:t>
            </a:r>
            <a:r>
              <a:rPr lang="en-US" altLang="zh-TW" sz="2000" dirty="0" err="1" smtClean="0"/>
              <a:t>IoC</a:t>
            </a:r>
            <a:r>
              <a:rPr lang="en-US" altLang="zh-TW" sz="2000" dirty="0" smtClean="0"/>
              <a:t> container in a non-web application </a:t>
            </a:r>
            <a:r>
              <a:rPr lang="en-US" altLang="zh-TW" sz="2000" dirty="0" smtClean="0"/>
              <a:t>environment, (for </a:t>
            </a:r>
            <a:r>
              <a:rPr lang="en-US" altLang="zh-TW" sz="2000" dirty="0" smtClean="0"/>
              <a:t>example, in a rich client desktop </a:t>
            </a:r>
            <a:r>
              <a:rPr lang="en-US" altLang="zh-TW" sz="2000" dirty="0" smtClean="0"/>
              <a:t>environment), </a:t>
            </a:r>
            <a:r>
              <a:rPr lang="en-US" altLang="zh-TW" sz="2000" dirty="0" smtClean="0"/>
              <a:t>you register a shutdown hook with the JVM.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Doing </a:t>
            </a:r>
            <a:r>
              <a:rPr lang="en-US" altLang="zh-TW" sz="2000" dirty="0" smtClean="0"/>
              <a:t>so ensures a graceful shutdown and calls the relevant destroy </a:t>
            </a:r>
            <a:r>
              <a:rPr lang="en-US" altLang="zh-TW" sz="2000" dirty="0" smtClean="0"/>
              <a:t>methods on </a:t>
            </a:r>
            <a:r>
              <a:rPr lang="en-US" altLang="zh-TW" sz="2000" dirty="0" smtClean="0"/>
              <a:t>your singleton beans so that all resources are </a:t>
            </a:r>
            <a:r>
              <a:rPr lang="en-US" altLang="zh-TW" sz="2000" dirty="0" smtClean="0"/>
              <a:t>released.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It </a:t>
            </a:r>
            <a:r>
              <a:rPr lang="en-US" altLang="zh-TW" sz="2000" dirty="0" smtClean="0"/>
              <a:t>is recommended that you do not use the </a:t>
            </a:r>
            <a:r>
              <a:rPr lang="en-US" altLang="zh-TW" sz="2000" dirty="0" err="1" smtClean="0"/>
              <a:t>InitializingBean</a:t>
            </a:r>
            <a:r>
              <a:rPr lang="en-US" altLang="zh-TW" sz="2000" dirty="0" smtClean="0"/>
              <a:t> or </a:t>
            </a:r>
            <a:r>
              <a:rPr lang="en-US" altLang="zh-TW" sz="2000" dirty="0" err="1" smtClean="0"/>
              <a:t>DisposableBean</a:t>
            </a:r>
            <a:r>
              <a:rPr lang="en-US" altLang="zh-TW" sz="2000" dirty="0" smtClean="0"/>
              <a:t> callbacks, because XML configuration gives much flexibility in terms of naming your method</a:t>
            </a:r>
            <a:r>
              <a:rPr lang="en-US" altLang="zh-TW" sz="2000" dirty="0" smtClean="0"/>
              <a:t>.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8.3 Steps to Create Bean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8.3 Steps to Create Beans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https://www.tutorialspoint.com/spring/spring_bean_life_cycle.htm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Let us have working Eclipse IDE in place and follow the following steps to create a Spring application: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20915" y="2093685"/>
          <a:ext cx="841828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56"/>
                <a:gridCol w="7792429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Step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Create a project with a name </a:t>
                      </a:r>
                      <a:r>
                        <a:rPr lang="en-US" i="1"/>
                        <a:t>SpringExample</a:t>
                      </a:r>
                      <a:r>
                        <a:rPr lang="en-US"/>
                        <a:t> and create a package </a:t>
                      </a:r>
                      <a:r>
                        <a:rPr lang="en-US" i="1"/>
                        <a:t>com.tutorialspoint</a:t>
                      </a:r>
                      <a:r>
                        <a:rPr lang="en-US"/>
                        <a:t> under the </a:t>
                      </a:r>
                      <a:r>
                        <a:rPr lang="en-US" b="1"/>
                        <a:t>src</a:t>
                      </a:r>
                      <a:r>
                        <a:rPr lang="en-US"/>
                        <a:t> folder in the created project.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Add required Spring libraries using </a:t>
                      </a:r>
                      <a:r>
                        <a:rPr lang="en-US" i="1" dirty="0"/>
                        <a:t>Add External JARs</a:t>
                      </a:r>
                      <a:r>
                        <a:rPr lang="en-US" dirty="0"/>
                        <a:t> option as explained in </a:t>
                      </a:r>
                      <a:r>
                        <a:rPr lang="en-US" dirty="0" smtClean="0"/>
                        <a:t>the </a:t>
                      </a:r>
                      <a:r>
                        <a:rPr lang="en-US" i="1" dirty="0" smtClean="0"/>
                        <a:t>Spring </a:t>
                      </a:r>
                      <a:r>
                        <a:rPr lang="en-US" i="1" dirty="0"/>
                        <a:t>Hello World Example</a:t>
                      </a:r>
                      <a:r>
                        <a:rPr lang="en-US" dirty="0"/>
                        <a:t> chapter.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Create Java classes </a:t>
                      </a:r>
                      <a:r>
                        <a:rPr lang="en-US" i="1"/>
                        <a:t>HelloWorld</a:t>
                      </a:r>
                      <a:r>
                        <a:rPr lang="en-US"/>
                        <a:t> and </a:t>
                      </a:r>
                      <a:r>
                        <a:rPr lang="en-US" i="1"/>
                        <a:t>MainApp</a:t>
                      </a:r>
                      <a:r>
                        <a:rPr lang="en-US"/>
                        <a:t> under the </a:t>
                      </a:r>
                      <a:r>
                        <a:rPr lang="en-US" i="1"/>
                        <a:t>com.tutorialspoint</a:t>
                      </a:r>
                      <a:r>
                        <a:rPr lang="en-US"/>
                        <a:t> package.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Create Beans configuration file </a:t>
                      </a:r>
                      <a:r>
                        <a:rPr lang="en-US" i="1"/>
                        <a:t>Beans.xml</a:t>
                      </a:r>
                      <a:r>
                        <a:rPr lang="en-US"/>
                        <a:t> under the </a:t>
                      </a:r>
                      <a:r>
                        <a:rPr lang="en-US" b="1"/>
                        <a:t>src</a:t>
                      </a:r>
                      <a:r>
                        <a:rPr lang="en-US"/>
                        <a:t> folder.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zh-TW"/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final step is to create the content of all the Java files and Bean Configuration file and run the application as explained below.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 Bean Life Example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 Bean Life Example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https://www.tutorialspoint.com/spring/spring_bean_life_cycle.htm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</a:t>
            </a:r>
            <a:r>
              <a:rPr lang="en-US" altLang="zh-TW" sz="2000" dirty="0" smtClean="0"/>
              <a:t>is the content of </a:t>
            </a:r>
            <a:r>
              <a:rPr lang="en-US" altLang="zh-TW" sz="2000" b="1" dirty="0" smtClean="0"/>
              <a:t>HelloWorld.java</a:t>
            </a:r>
            <a:r>
              <a:rPr lang="en-US" altLang="zh-TW" sz="2000" dirty="0" smtClean="0"/>
              <a:t> file: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899886" y="1625462"/>
            <a:ext cx="4862286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package </a:t>
            </a:r>
            <a:r>
              <a:rPr lang="en-US" altLang="zh-TW" sz="1600" dirty="0" err="1" smtClean="0"/>
              <a:t>com.tutorialspoint</a:t>
            </a:r>
            <a:r>
              <a:rPr lang="en-US" altLang="zh-TW" sz="1600" dirty="0" smtClean="0"/>
              <a:t>;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public class </a:t>
            </a:r>
            <a:r>
              <a:rPr lang="en-US" altLang="zh-TW" sz="1600" dirty="0" err="1" smtClean="0"/>
              <a:t>HelloWorld</a:t>
            </a:r>
            <a:r>
              <a:rPr lang="en-US" altLang="zh-TW" sz="16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private String message;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void </a:t>
            </a:r>
            <a:r>
              <a:rPr lang="en-US" altLang="zh-TW" sz="1600" dirty="0" err="1" smtClean="0"/>
              <a:t>setMessage</a:t>
            </a:r>
            <a:r>
              <a:rPr lang="en-US" altLang="zh-TW" sz="1600" dirty="0" smtClean="0"/>
              <a:t>(String message){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this.message</a:t>
            </a:r>
            <a:r>
              <a:rPr lang="en-US" altLang="zh-TW" sz="1600" dirty="0" smtClean="0"/>
              <a:t>  = message;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void </a:t>
            </a:r>
            <a:r>
              <a:rPr lang="en-US" altLang="zh-TW" sz="1600" dirty="0" err="1" smtClean="0"/>
              <a:t>getMessage</a:t>
            </a:r>
            <a:r>
              <a:rPr lang="en-US" altLang="zh-TW" sz="16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System.out.println</a:t>
            </a:r>
            <a:r>
              <a:rPr lang="en-US" altLang="zh-TW" sz="1600" dirty="0" smtClean="0"/>
              <a:t>("Your Message : " + message);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void init(){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System.out.println</a:t>
            </a:r>
            <a:r>
              <a:rPr lang="en-US" altLang="zh-TW" sz="1600" dirty="0" smtClean="0"/>
              <a:t>("Bean is going through </a:t>
            </a:r>
            <a:r>
              <a:rPr lang="en-US" altLang="zh-TW" sz="1600" dirty="0" err="1" smtClean="0"/>
              <a:t>init.</a:t>
            </a:r>
            <a:r>
              <a:rPr lang="en-US" altLang="zh-TW" sz="1600" dirty="0" smtClean="0"/>
              <a:t>");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void destroy(){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System.out.println</a:t>
            </a:r>
            <a:r>
              <a:rPr lang="en-US" altLang="zh-TW" sz="1600" dirty="0" smtClean="0"/>
              <a:t>("Bean will destroy now.");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 Bean Life Example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https://www.tutorialspoint.com/spring/spring_bean_life_cycle.htm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</a:t>
            </a:r>
            <a:r>
              <a:rPr lang="en-US" altLang="zh-TW" sz="2000" dirty="0" smtClean="0"/>
              <a:t>is the content of the </a:t>
            </a:r>
            <a:r>
              <a:rPr lang="en-US" altLang="zh-TW" sz="2000" b="1" dirty="0" smtClean="0"/>
              <a:t>MainApp.java</a:t>
            </a:r>
            <a:r>
              <a:rPr lang="en-US" altLang="zh-TW" sz="2000" dirty="0" smtClean="0"/>
              <a:t> file.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</a:t>
            </a:r>
            <a:r>
              <a:rPr lang="en-US" altLang="zh-TW" sz="2000" dirty="0" smtClean="0"/>
              <a:t>you need to register a shutdown </a:t>
            </a:r>
            <a:r>
              <a:rPr lang="en-US" altLang="zh-TW" sz="2000" dirty="0" smtClean="0"/>
              <a:t>hook </a:t>
            </a:r>
            <a:r>
              <a:rPr lang="en-US" altLang="zh-TW" sz="2000" b="1" dirty="0" err="1" smtClean="0"/>
              <a:t>registerShutdownHook</a:t>
            </a:r>
            <a:r>
              <a:rPr lang="en-US" altLang="zh-TW" sz="2000" b="1" dirty="0" smtClean="0"/>
              <a:t>()</a:t>
            </a:r>
            <a:r>
              <a:rPr lang="en-US" altLang="zh-TW" sz="2000" dirty="0" smtClean="0"/>
              <a:t> method </a:t>
            </a:r>
            <a:r>
              <a:rPr lang="en-US" altLang="zh-TW" sz="2000" dirty="0" smtClean="0"/>
              <a:t>that is declared on the </a:t>
            </a:r>
            <a:r>
              <a:rPr lang="en-US" altLang="zh-TW" sz="2000" dirty="0" err="1" smtClean="0"/>
              <a:t>AbstractApplicationContext</a:t>
            </a:r>
            <a:r>
              <a:rPr lang="en-US" altLang="zh-TW" sz="2000" dirty="0" smtClean="0"/>
              <a:t> class.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will ensures a graceful shutdown and calls the relevant destroy methods.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740229" y="2510833"/>
            <a:ext cx="7953827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package </a:t>
            </a:r>
            <a:r>
              <a:rPr lang="en-US" altLang="zh-TW" sz="1600" dirty="0" err="1" smtClean="0"/>
              <a:t>com.tutorialspoint</a:t>
            </a:r>
            <a:r>
              <a:rPr lang="en-US" altLang="zh-TW" sz="1600" dirty="0" smtClean="0"/>
              <a:t>;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import </a:t>
            </a:r>
            <a:r>
              <a:rPr lang="en-US" altLang="zh-TW" sz="1600" dirty="0" err="1" smtClean="0"/>
              <a:t>org.springframework.context.support.AbstractApplicationContext</a:t>
            </a:r>
            <a:r>
              <a:rPr lang="en-US" altLang="zh-TW" sz="16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import org.springframework.context.support.ClassPathXmlApplicationContext</a:t>
            </a:r>
            <a:r>
              <a:rPr lang="en-US" altLang="zh-TW" sz="1600" dirty="0" smtClean="0"/>
              <a:t>;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public class </a:t>
            </a:r>
            <a:r>
              <a:rPr lang="en-US" altLang="zh-TW" sz="1600" dirty="0" err="1" smtClean="0"/>
              <a:t>MainApp</a:t>
            </a:r>
            <a:r>
              <a:rPr lang="en-US" altLang="zh-TW" sz="16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static void main(String[] </a:t>
            </a:r>
            <a:r>
              <a:rPr lang="en-US" altLang="zh-TW" sz="1600" dirty="0" err="1" smtClean="0"/>
              <a:t>args</a:t>
            </a:r>
            <a:r>
              <a:rPr lang="en-US" altLang="zh-TW" sz="1600" dirty="0" smtClean="0"/>
              <a:t>) </a:t>
            </a:r>
            <a:r>
              <a:rPr lang="en-US" altLang="zh-TW" sz="1600" dirty="0" smtClean="0"/>
              <a:t>{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AbstractApplicationContext</a:t>
            </a:r>
            <a:r>
              <a:rPr lang="en-US" altLang="zh-TW" sz="1600" dirty="0" smtClean="0"/>
              <a:t> context = new </a:t>
            </a:r>
            <a:r>
              <a:rPr lang="en-US" altLang="zh-TW" sz="1600" dirty="0" err="1" smtClean="0"/>
              <a:t>ClassPathXmlApplicationContext</a:t>
            </a:r>
            <a:r>
              <a:rPr lang="en-US" altLang="zh-TW" sz="1600" dirty="0" smtClean="0"/>
              <a:t>("Beans.xml");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HelloWorld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obj</a:t>
            </a:r>
            <a:r>
              <a:rPr lang="en-US" altLang="zh-TW" sz="1600" dirty="0" smtClean="0"/>
              <a:t> = (</a:t>
            </a:r>
            <a:r>
              <a:rPr lang="en-US" altLang="zh-TW" sz="1600" dirty="0" err="1" smtClean="0"/>
              <a:t>HelloWorld</a:t>
            </a:r>
            <a:r>
              <a:rPr lang="en-US" altLang="zh-TW" sz="1600" dirty="0" smtClean="0"/>
              <a:t>) </a:t>
            </a:r>
            <a:r>
              <a:rPr lang="en-US" altLang="zh-TW" sz="1600" dirty="0" err="1" smtClean="0"/>
              <a:t>context.getBean</a:t>
            </a:r>
            <a:r>
              <a:rPr lang="en-US" altLang="zh-TW" sz="1600" dirty="0" smtClean="0"/>
              <a:t>("</a:t>
            </a:r>
            <a:r>
              <a:rPr lang="en-US" altLang="zh-TW" sz="1600" dirty="0" err="1" smtClean="0"/>
              <a:t>helloWorld</a:t>
            </a:r>
            <a:r>
              <a:rPr lang="en-US" altLang="zh-TW" sz="1600" dirty="0" smtClean="0"/>
              <a:t>");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obj.getMessage</a:t>
            </a:r>
            <a:r>
              <a:rPr lang="en-US" altLang="zh-TW" sz="16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context.registerShutdownHook</a:t>
            </a:r>
            <a:r>
              <a:rPr lang="en-US" altLang="zh-TW" sz="16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 Bean Life Example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https://www.tutorialspoint.com/spring/spring_bean_life_cycle.htm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</a:t>
            </a:r>
            <a:r>
              <a:rPr lang="en-US" altLang="zh-TW" sz="2000" dirty="0" smtClean="0"/>
              <a:t>is the configuration file </a:t>
            </a:r>
            <a:r>
              <a:rPr lang="en-US" altLang="zh-TW" sz="2000" b="1" dirty="0" smtClean="0"/>
              <a:t>Beans.xml</a:t>
            </a:r>
            <a:r>
              <a:rPr lang="en-US" altLang="zh-TW" sz="2000" dirty="0" smtClean="0"/>
              <a:t> required for init and destroy methods:</a:t>
            </a:r>
            <a:r>
              <a:rPr lang="en-US" altLang="zh-TW" sz="2000" dirty="0" smtClean="0"/>
              <a:t>.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740229" y="1944776"/>
            <a:ext cx="7953827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&lt;?xml version="1.0" encoding="UTF-8"?&gt;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&lt;beans </a:t>
            </a:r>
            <a:r>
              <a:rPr lang="en-US" altLang="zh-TW" sz="1600" dirty="0" err="1" smtClean="0"/>
              <a:t>xmlns</a:t>
            </a:r>
            <a:r>
              <a:rPr lang="en-US" altLang="zh-TW" sz="1600" dirty="0" smtClean="0"/>
              <a:t>="http://www.springframework.org/schema/beans"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xmlns:xsi</a:t>
            </a:r>
            <a:r>
              <a:rPr lang="en-US" altLang="zh-TW" sz="1600" dirty="0" smtClean="0"/>
              <a:t>="http://www.w3.org/2001/XMLSchema-instance"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xsi:schemaLocation</a:t>
            </a:r>
            <a:r>
              <a:rPr lang="en-US" altLang="zh-TW" sz="1600" dirty="0" smtClean="0"/>
              <a:t>="http://www.springframework.org/schema/beans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http://www.springframework.org/schema/beans/spring-beans-3.0.xsd"&gt;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&lt;bean id="</a:t>
            </a:r>
            <a:r>
              <a:rPr lang="en-US" altLang="zh-TW" sz="1600" dirty="0" err="1" smtClean="0"/>
              <a:t>helloWorld</a:t>
            </a:r>
            <a:r>
              <a:rPr lang="en-US" altLang="zh-TW" sz="1600" dirty="0" smtClean="0"/>
              <a:t>"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 class="</a:t>
            </a:r>
            <a:r>
              <a:rPr lang="en-US" altLang="zh-TW" sz="1600" dirty="0" err="1" smtClean="0"/>
              <a:t>com.tutorialspoint.HelloWorld</a:t>
            </a:r>
            <a:r>
              <a:rPr lang="en-US" altLang="zh-TW" sz="1600" dirty="0" smtClean="0"/>
              <a:t>"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 init-method="init" destroy-method="destroy"&gt;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 &lt;property name="message" value="Hello World!"/&gt;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&lt;/bean&gt;</a:t>
            </a:r>
          </a:p>
          <a:p>
            <a:pPr>
              <a:buClr>
                <a:srgbClr val="00B0F0"/>
              </a:buClr>
            </a:pP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&lt;/beans&gt;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8.4 Bean Life Example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https://www.tutorialspoint.com/spring/spring_bean_life_cycle.htm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Once you are done with creating source and bean configuration files, let us run the application.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If </a:t>
            </a:r>
            <a:r>
              <a:rPr lang="en-US" altLang="zh-TW" sz="2000" dirty="0" smtClean="0"/>
              <a:t>everything is fine with your application, this will print the following message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1161142" y="2539862"/>
            <a:ext cx="6502401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Bean is going through </a:t>
            </a:r>
            <a:r>
              <a:rPr lang="en-US" altLang="zh-TW" sz="2000" dirty="0" err="1" smtClean="0"/>
              <a:t>init.</a:t>
            </a:r>
            <a:r>
              <a:rPr lang="en-US" altLang="zh-TW" sz="2000" dirty="0" smtClean="0"/>
              <a:t>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Your </a:t>
            </a:r>
            <a:r>
              <a:rPr lang="en-US" altLang="zh-TW" sz="2000" dirty="0" smtClean="0"/>
              <a:t>Message : Hello World!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Bean </a:t>
            </a:r>
            <a:r>
              <a:rPr lang="en-US" altLang="zh-TW" sz="2000" dirty="0" smtClean="0"/>
              <a:t>will destroy now.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8.5 Default Initialization and Destroy Method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8.5 Default Initialization and Destroy Method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https://www.tutorialspoint.com/spring/spring_bean_life_cycle.htm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If </a:t>
            </a:r>
            <a:r>
              <a:rPr lang="en-US" altLang="zh-TW" sz="2000" dirty="0" smtClean="0"/>
              <a:t>you have too many beans having initialization and or destroy methods with the same name, you don't need to declare </a:t>
            </a:r>
            <a:r>
              <a:rPr lang="en-US" altLang="zh-TW" sz="2000" b="1" dirty="0" smtClean="0"/>
              <a:t>init-method</a:t>
            </a:r>
            <a:r>
              <a:rPr lang="en-US" altLang="zh-TW" sz="2000" dirty="0" smtClean="0"/>
              <a:t> and </a:t>
            </a:r>
            <a:r>
              <a:rPr lang="en-US" altLang="zh-TW" sz="2000" b="1" dirty="0" smtClean="0"/>
              <a:t>destroy-method</a:t>
            </a:r>
            <a:r>
              <a:rPr lang="en-US" altLang="zh-TW" sz="2000" dirty="0" smtClean="0"/>
              <a:t> on each individual bean.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Instead </a:t>
            </a:r>
            <a:r>
              <a:rPr lang="en-US" altLang="zh-TW" sz="2000" dirty="0" smtClean="0"/>
              <a:t>framework provides the flexibility to configure such situation using </a:t>
            </a:r>
            <a:r>
              <a:rPr lang="en-US" altLang="zh-TW" sz="2000" b="1" dirty="0" smtClean="0"/>
              <a:t>default-init-method</a:t>
            </a:r>
            <a:r>
              <a:rPr lang="en-US" altLang="zh-TW" sz="2000" dirty="0" smtClean="0"/>
              <a:t> and </a:t>
            </a:r>
            <a:r>
              <a:rPr lang="en-US" altLang="zh-TW" sz="2000" b="1" dirty="0" smtClean="0"/>
              <a:t>default-destroy-method</a:t>
            </a:r>
            <a:r>
              <a:rPr lang="en-US" altLang="zh-TW" sz="2000" dirty="0" smtClean="0"/>
              <a:t> attributes on the &lt;beans&gt; element as follows: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"/>
          <p:cNvSpPr txBox="1"/>
          <p:nvPr/>
        </p:nvSpPr>
        <p:spPr>
          <a:xfrm>
            <a:off x="682173" y="3178490"/>
            <a:ext cx="8157028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&lt;beans </a:t>
            </a:r>
            <a:r>
              <a:rPr lang="en-US" altLang="zh-TW" dirty="0" err="1" smtClean="0"/>
              <a:t>xmlns</a:t>
            </a:r>
            <a:r>
              <a:rPr lang="en-US" altLang="zh-TW" dirty="0" smtClean="0"/>
              <a:t>="http://www.springframework.org/schema/beans"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  </a:t>
            </a:r>
            <a:r>
              <a:rPr lang="en-US" altLang="zh-TW" dirty="0" err="1" smtClean="0"/>
              <a:t>xmlns:xsi</a:t>
            </a:r>
            <a:r>
              <a:rPr lang="en-US" altLang="zh-TW" dirty="0" smtClean="0"/>
              <a:t>="http://www.w3.org/2001/XMLSchema-instance"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  </a:t>
            </a:r>
            <a:r>
              <a:rPr lang="en-US" altLang="zh-TW" dirty="0" err="1" smtClean="0"/>
              <a:t>xsi:schemaLocation</a:t>
            </a:r>
            <a:r>
              <a:rPr lang="en-US" altLang="zh-TW" dirty="0" smtClean="0"/>
              <a:t>="http://www.springframework.org/schema/beans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  http</a:t>
            </a:r>
            <a:r>
              <a:rPr lang="en-US" altLang="zh-TW" dirty="0" smtClean="0"/>
              <a:t>://www.springframework.org/schema/beans/spring-beans-3.0.xsd"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  default-init-method</a:t>
            </a:r>
            <a:r>
              <a:rPr lang="en-US" altLang="zh-TW" dirty="0" smtClean="0"/>
              <a:t>="init" default-destroy-method="destroy"&gt;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   &lt;</a:t>
            </a:r>
            <a:r>
              <a:rPr lang="en-US" altLang="zh-TW" dirty="0" smtClean="0"/>
              <a:t>bean </a:t>
            </a:r>
            <a:r>
              <a:rPr lang="en-US" altLang="zh-TW" dirty="0" smtClean="0"/>
              <a:t>id</a:t>
            </a:r>
            <a:r>
              <a:rPr lang="en-US" altLang="zh-TW" dirty="0" smtClean="0"/>
              <a:t>="..." class="..."&gt;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     &lt;!-- </a:t>
            </a:r>
            <a:r>
              <a:rPr lang="en-US" altLang="zh-TW" dirty="0" smtClean="0"/>
              <a:t>collaborators and configuration for this bean go here --&gt;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 </a:t>
            </a:r>
            <a:r>
              <a:rPr lang="en-US" altLang="zh-TW" dirty="0" smtClean="0"/>
              <a:t>   &lt;/</a:t>
            </a:r>
            <a:r>
              <a:rPr lang="en-US" altLang="zh-TW" dirty="0" smtClean="0"/>
              <a:t>bean&gt; </a:t>
            </a: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&lt;/</a:t>
            </a:r>
            <a:r>
              <a:rPr lang="en-US" altLang="zh-TW" dirty="0" smtClean="0"/>
              <a:t>beans&gt;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8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Bean Life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https://www.tutorialspoint.com/spring/spring_bean_life_cycle.htm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4012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life cycle of a Spring bean is easy to understand.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When </a:t>
            </a:r>
            <a:r>
              <a:rPr lang="en-US" altLang="zh-TW" sz="2000" dirty="0" smtClean="0"/>
              <a:t>a bean is instantiated, it may be required to perform some initialization to get it into a usable state.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Similarly</a:t>
            </a:r>
            <a:r>
              <a:rPr lang="en-US" altLang="zh-TW" sz="2000" dirty="0" smtClean="0"/>
              <a:t>, when the bean is no longer required and is removed from the container, some cleanup may be </a:t>
            </a:r>
            <a:r>
              <a:rPr lang="en-US" altLang="zh-TW" sz="2000" dirty="0" smtClean="0"/>
              <a:t>required.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There </a:t>
            </a:r>
            <a:r>
              <a:rPr lang="en-US" altLang="zh-TW" sz="2000" dirty="0" smtClean="0"/>
              <a:t>is lists of the activities that take place behind the scenes between the time of bean </a:t>
            </a:r>
            <a:r>
              <a:rPr lang="en-US" altLang="zh-TW" sz="2000" dirty="0" smtClean="0"/>
              <a:t>Instantiation </a:t>
            </a:r>
            <a:r>
              <a:rPr lang="en-US" altLang="zh-TW" sz="2000" dirty="0" smtClean="0"/>
              <a:t>and its </a:t>
            </a:r>
            <a:r>
              <a:rPr lang="en-US" altLang="zh-TW" sz="2000" dirty="0" smtClean="0"/>
              <a:t>destruction.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documents only discuss </a:t>
            </a:r>
            <a:r>
              <a:rPr lang="en-US" altLang="zh-TW" sz="2000" dirty="0" smtClean="0"/>
              <a:t>two important bean lifecycle callback methods which are required at the time of bean initialization and its </a:t>
            </a:r>
            <a:r>
              <a:rPr lang="en-US" altLang="zh-TW" sz="2000" dirty="0" smtClean="0"/>
              <a:t>destruction.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To </a:t>
            </a:r>
            <a:r>
              <a:rPr lang="en-US" altLang="zh-TW" sz="2000" dirty="0" smtClean="0"/>
              <a:t>define setup and teardown for a bean, we simply declare the &lt;bean&gt; with </a:t>
            </a:r>
            <a:r>
              <a:rPr lang="en-US" altLang="zh-TW" sz="2000" b="1" dirty="0" smtClean="0"/>
              <a:t>init-method</a:t>
            </a:r>
            <a:r>
              <a:rPr lang="en-US" altLang="zh-TW" sz="2000" dirty="0" smtClean="0"/>
              <a:t> and/or </a:t>
            </a:r>
            <a:r>
              <a:rPr lang="en-US" altLang="zh-TW" sz="2000" b="1" dirty="0" smtClean="0"/>
              <a:t>destroy-method</a:t>
            </a:r>
            <a:r>
              <a:rPr lang="en-US" altLang="zh-TW" sz="2000" dirty="0" smtClean="0"/>
              <a:t> parameters.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init-method attribute specifies a method that is to be called on the bean immediately upon instantiation. Similarly, destroy-method specifies a method that is called just before a bean is removed from the container</a:t>
            </a:r>
            <a:r>
              <a:rPr lang="en-US" altLang="zh-TW" sz="2000" dirty="0" smtClean="0"/>
              <a:t>.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8.1</a:t>
            </a:r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Callbacks Initialization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8.1 Callbacks Initialization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https://www.tutorialspoint.com/spring/spring_bean_life_cycle.htm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</a:t>
            </a:r>
            <a:r>
              <a:rPr lang="en-US" altLang="zh-TW" sz="2000" dirty="0" smtClean="0"/>
              <a:t>the case of XML-based configuration metadata, you can use the </a:t>
            </a:r>
            <a:r>
              <a:rPr lang="en-US" altLang="zh-TW" sz="2000" b="1" dirty="0" smtClean="0"/>
              <a:t>init-method</a:t>
            </a:r>
            <a:r>
              <a:rPr lang="en-US" altLang="zh-TW" sz="2000" dirty="0" smtClean="0"/>
              <a:t> attribute to specify the name of the method that has a void no-argument signature. For example: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066801" y="2271348"/>
            <a:ext cx="6901542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&lt;bean id="</a:t>
            </a:r>
            <a:r>
              <a:rPr lang="en-US" altLang="zh-TW" sz="2000" dirty="0" err="1" smtClean="0"/>
              <a:t>exampleBean</a:t>
            </a:r>
            <a:r>
              <a:rPr lang="en-US" altLang="zh-TW" sz="2000" dirty="0" smtClean="0"/>
              <a:t>"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 class</a:t>
            </a:r>
            <a:r>
              <a:rPr lang="en-US" altLang="zh-TW" sz="2000" dirty="0" smtClean="0"/>
              <a:t>="</a:t>
            </a:r>
            <a:r>
              <a:rPr lang="en-US" altLang="zh-TW" sz="2000" dirty="0" err="1" smtClean="0"/>
              <a:t>examples.ExampleBean</a:t>
            </a:r>
            <a:r>
              <a:rPr lang="en-US" altLang="zh-TW" sz="2000" dirty="0" smtClean="0"/>
              <a:t>" init-method="init"/&gt;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83030" y="3084149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is the class definition: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88573" y="3584891"/>
            <a:ext cx="6074228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ExampleBean</a:t>
            </a:r>
            <a:r>
              <a:rPr lang="en-US" altLang="zh-TW" sz="2000" dirty="0" smtClean="0"/>
              <a:t> {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public </a:t>
            </a:r>
            <a:r>
              <a:rPr lang="en-US" altLang="zh-TW" sz="2000" dirty="0" smtClean="0"/>
              <a:t>void init() {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    // </a:t>
            </a:r>
            <a:r>
              <a:rPr lang="en-US" altLang="zh-TW" sz="2000" dirty="0" smtClean="0"/>
              <a:t>do some initialization work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}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8.1 Callbacks Initialization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https://www.tutorialspoint.com/spring/spring_bean_life_cycle.htm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</a:t>
            </a:r>
            <a:r>
              <a:rPr lang="en-US" altLang="zh-TW" sz="2000" dirty="0" smtClean="0"/>
              <a:t> </a:t>
            </a:r>
            <a:r>
              <a:rPr lang="en-US" altLang="zh-TW" sz="2000" i="1" dirty="0" err="1" smtClean="0"/>
              <a:t>org.springframework.beans.factory.InitializingBean</a:t>
            </a:r>
            <a:r>
              <a:rPr lang="en-US" altLang="zh-TW" sz="2000" dirty="0" smtClean="0"/>
              <a:t> interface specifies a single method: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095829" y="1923005"/>
            <a:ext cx="607422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void </a:t>
            </a:r>
            <a:r>
              <a:rPr lang="en-US" altLang="zh-TW" sz="2000" dirty="0" err="1" smtClean="0"/>
              <a:t>afterPropertiesSet</a:t>
            </a:r>
            <a:r>
              <a:rPr lang="en-US" altLang="zh-TW" sz="2000" dirty="0" smtClean="0"/>
              <a:t>() throws Exception;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39486" y="2489062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</a:t>
            </a:r>
            <a:r>
              <a:rPr lang="en-US" altLang="zh-TW" sz="2000" dirty="0" smtClean="0"/>
              <a:t>ou </a:t>
            </a:r>
            <a:r>
              <a:rPr lang="en-US" altLang="zh-TW" sz="2000" dirty="0" smtClean="0"/>
              <a:t>can simply implement above interface and initialization work can be done inside </a:t>
            </a:r>
            <a:r>
              <a:rPr lang="en-US" altLang="zh-TW" sz="2000" dirty="0" err="1" smtClean="0"/>
              <a:t>afterPropertiesSet</a:t>
            </a:r>
            <a:r>
              <a:rPr lang="en-US" altLang="zh-TW" sz="2000" dirty="0" smtClean="0"/>
              <a:t>() method as follows: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74059" y="3294605"/>
            <a:ext cx="6074228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ExampleBean</a:t>
            </a:r>
            <a:r>
              <a:rPr lang="en-US" altLang="zh-TW" sz="2000" dirty="0" smtClean="0"/>
              <a:t> implements </a:t>
            </a:r>
            <a:r>
              <a:rPr lang="en-US" altLang="zh-TW" sz="2000" dirty="0" err="1" smtClean="0"/>
              <a:t>InitializingBean</a:t>
            </a:r>
            <a:r>
              <a:rPr lang="en-US" altLang="zh-TW" sz="2000" dirty="0" smtClean="0"/>
              <a:t> {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public </a:t>
            </a:r>
            <a:r>
              <a:rPr lang="en-US" altLang="zh-TW" sz="2000" dirty="0" smtClean="0"/>
              <a:t>void </a:t>
            </a:r>
            <a:r>
              <a:rPr lang="en-US" altLang="zh-TW" sz="2000" dirty="0" err="1" smtClean="0"/>
              <a:t>afterPropertiesSet</a:t>
            </a:r>
            <a:r>
              <a:rPr lang="en-US" altLang="zh-TW" sz="2000" dirty="0" smtClean="0"/>
              <a:t>() {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     // </a:t>
            </a:r>
            <a:r>
              <a:rPr lang="en-US" altLang="zh-TW" sz="2000" dirty="0" smtClean="0"/>
              <a:t>do some initialization work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}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 Callbacks Destruction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6171" y="4218669"/>
            <a:ext cx="12477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 Callbacks Destruction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https://www.tutorialspoint.com/spring/spring_bean_life_cycle.htm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i="1" dirty="0" err="1" smtClean="0"/>
              <a:t>org.springframework.beans.factory.DisposableBean</a:t>
            </a:r>
            <a:r>
              <a:rPr lang="en-US" altLang="zh-TW" sz="2000" dirty="0" smtClean="0"/>
              <a:t> interface specifies a single method: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052286" y="1952033"/>
            <a:ext cx="690154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void destroy() throws Exception;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97545" y="2489063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</a:t>
            </a:r>
            <a:r>
              <a:rPr lang="en-US" altLang="zh-TW" sz="2000" dirty="0" smtClean="0"/>
              <a:t>ou </a:t>
            </a:r>
            <a:r>
              <a:rPr lang="en-US" altLang="zh-TW" sz="2000" dirty="0" smtClean="0"/>
              <a:t>can simply implement above interface and finalization work can be done inside destroy() method as follows: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74057" y="3280091"/>
            <a:ext cx="6894285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ExampleBean</a:t>
            </a:r>
            <a:r>
              <a:rPr lang="en-US" altLang="zh-TW" sz="2000" dirty="0" smtClean="0"/>
              <a:t> implements </a:t>
            </a:r>
            <a:r>
              <a:rPr lang="en-US" altLang="zh-TW" sz="2000" dirty="0" err="1" smtClean="0"/>
              <a:t>DisposableBean</a:t>
            </a:r>
            <a:r>
              <a:rPr lang="en-US" altLang="zh-TW" sz="2000" dirty="0" smtClean="0"/>
              <a:t> {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public </a:t>
            </a:r>
            <a:r>
              <a:rPr lang="en-US" altLang="zh-TW" sz="2000" dirty="0" smtClean="0"/>
              <a:t>void destroy() {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  // </a:t>
            </a:r>
            <a:r>
              <a:rPr lang="en-US" altLang="zh-TW" sz="2000" dirty="0" smtClean="0"/>
              <a:t>do some destruction work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}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8.2 Callbacks Destruction</a:t>
            </a:r>
            <a:endParaRPr lang="en-US" altLang="zh-TW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https://www.tutorialspoint.com/spring/spring_bean_life_cycle.htm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Spring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In </a:t>
            </a:r>
            <a:r>
              <a:rPr lang="en-US" altLang="zh-TW" sz="2000" dirty="0" smtClean="0"/>
              <a:t>the case of XML-based configuration metadata, you can use the </a:t>
            </a:r>
            <a:r>
              <a:rPr lang="en-US" altLang="zh-TW" sz="2000" b="1" dirty="0" smtClean="0"/>
              <a:t>destroy-method</a:t>
            </a:r>
            <a:r>
              <a:rPr lang="en-US" altLang="zh-TW" sz="2000" dirty="0" smtClean="0"/>
              <a:t> attribute to specify the name of the method that has a void no-argument signature. For example: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7657" y="0"/>
            <a:ext cx="856343" cy="5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008743" y="2242318"/>
            <a:ext cx="6901542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&lt;bean id="</a:t>
            </a:r>
            <a:r>
              <a:rPr lang="en-US" altLang="zh-TW" sz="2000" dirty="0" err="1" smtClean="0"/>
              <a:t>exampleBean</a:t>
            </a:r>
            <a:r>
              <a:rPr lang="en-US" altLang="zh-TW" sz="2000" dirty="0" smtClean="0"/>
              <a:t>"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class</a:t>
            </a:r>
            <a:r>
              <a:rPr lang="en-US" altLang="zh-TW" sz="2000" dirty="0" smtClean="0"/>
              <a:t>="</a:t>
            </a:r>
            <a:r>
              <a:rPr lang="en-US" altLang="zh-TW" sz="2000" dirty="0" err="1" smtClean="0"/>
              <a:t>examples.ExampleBean</a:t>
            </a:r>
            <a:r>
              <a:rPr lang="en-US" altLang="zh-TW" sz="2000" dirty="0" smtClean="0"/>
              <a:t>" destroy-method="destroy"/&gt;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41088" y="3084149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is the class definition: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86971" y="3555862"/>
            <a:ext cx="6894285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ExampleBean</a:t>
            </a:r>
            <a:r>
              <a:rPr lang="en-US" altLang="zh-TW" sz="2000" dirty="0" smtClean="0"/>
              <a:t> {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public </a:t>
            </a:r>
            <a:r>
              <a:rPr lang="en-US" altLang="zh-TW" sz="2000" dirty="0" smtClean="0"/>
              <a:t>void destroy() {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   // </a:t>
            </a:r>
            <a:r>
              <a:rPr lang="en-US" altLang="zh-TW" sz="2000" dirty="0" smtClean="0"/>
              <a:t>do some destruction work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}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4624</TotalTime>
  <Words>1001</Words>
  <Application>Microsoft Office PowerPoint</Application>
  <PresentationFormat>如螢幕大小 (4:3)</PresentationFormat>
  <Paragraphs>200</Paragraphs>
  <Slides>20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22" baseType="lpstr">
      <vt:lpstr>Office Theme</vt:lpstr>
      <vt:lpstr>Facet</vt:lpstr>
      <vt:lpstr>投影片 1</vt:lpstr>
      <vt:lpstr>投影片 2</vt:lpstr>
      <vt:lpstr>8 Bean Life</vt:lpstr>
      <vt:lpstr>投影片 4</vt:lpstr>
      <vt:lpstr>8.1 Callbacks Initialization</vt:lpstr>
      <vt:lpstr>8.1 Callbacks Initialization</vt:lpstr>
      <vt:lpstr>投影片 7</vt:lpstr>
      <vt:lpstr>8.2 Callbacks Destruction</vt:lpstr>
      <vt:lpstr>8.2 Callbacks Destruction</vt:lpstr>
      <vt:lpstr>8.2 Callbacks Destruction</vt:lpstr>
      <vt:lpstr>投影片 11</vt:lpstr>
      <vt:lpstr>8.3 Steps to Create Beans</vt:lpstr>
      <vt:lpstr>投影片 13</vt:lpstr>
      <vt:lpstr>8.4 Bean Life Example</vt:lpstr>
      <vt:lpstr>8.4 Bean Life Example</vt:lpstr>
      <vt:lpstr>8.4 Bean Life Example</vt:lpstr>
      <vt:lpstr>8.4 Bean Life Example</vt:lpstr>
      <vt:lpstr>投影片 18</vt:lpstr>
      <vt:lpstr>8.5 Default Initialization and Destroy Method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807</cp:revision>
  <dcterms:created xsi:type="dcterms:W3CDTF">2015-10-11T19:53:33Z</dcterms:created>
  <dcterms:modified xsi:type="dcterms:W3CDTF">2017-02-01T15:57:55Z</dcterms:modified>
</cp:coreProperties>
</file>