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8"/>
  </p:notesMasterIdLst>
  <p:sldIdLst>
    <p:sldId id="256" r:id="rId3"/>
    <p:sldId id="257" r:id="rId4"/>
    <p:sldId id="258" r:id="rId5"/>
    <p:sldId id="284" r:id="rId6"/>
    <p:sldId id="285" r:id="rId7"/>
    <p:sldId id="286" r:id="rId8"/>
    <p:sldId id="287" r:id="rId9"/>
    <p:sldId id="288" r:id="rId10"/>
    <p:sldId id="289" r:id="rId11"/>
    <p:sldId id="291" r:id="rId12"/>
    <p:sldId id="290" r:id="rId13"/>
    <p:sldId id="292" r:id="rId14"/>
    <p:sldId id="293" r:id="rId15"/>
    <p:sldId id="294" r:id="rId16"/>
    <p:sldId id="28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2" autoAdjust="0"/>
    <p:restoredTop sz="94660"/>
  </p:normalViewPr>
  <p:slideViewPr>
    <p:cSldViewPr snapToGrid="0">
      <p:cViewPr>
        <p:scale>
          <a:sx n="66" d="100"/>
          <a:sy n="66" d="100"/>
        </p:scale>
        <p:origin x="-516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Framework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</a:t>
            </a:r>
            <a:r>
              <a:rPr lang="en-US" altLang="zh-TW" b="1" dirty="0" smtClean="0">
                <a:solidFill>
                  <a:srgbClr val="7030A0"/>
                </a:solidFill>
              </a:rPr>
              <a:t>9: </a:t>
            </a:r>
            <a:r>
              <a:rPr lang="en-US" altLang="zh-TW" b="1" dirty="0" smtClean="0">
                <a:solidFill>
                  <a:srgbClr val="7030A0"/>
                </a:solidFill>
              </a:rPr>
              <a:t>Bean </a:t>
            </a:r>
            <a:r>
              <a:rPr lang="en-US" altLang="zh-TW" b="1" dirty="0" smtClean="0">
                <a:solidFill>
                  <a:srgbClr val="7030A0"/>
                </a:solidFill>
              </a:rPr>
              <a:t>Post Processor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1656" y="4131583"/>
            <a:ext cx="12477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9.2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Example of Bean 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 Processor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https://www.tutorialspoint.com/spring/spring_bean_post_processors.htm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Here is the content of </a:t>
            </a:r>
            <a:r>
              <a:rPr lang="en-US" altLang="zh-TW" sz="2000" b="1" dirty="0" smtClean="0"/>
              <a:t>InitHelloWorld.java</a:t>
            </a:r>
            <a:r>
              <a:rPr lang="en-US" altLang="zh-TW" sz="2000" dirty="0" smtClean="0"/>
              <a:t> file: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696686" y="1666027"/>
            <a:ext cx="7866742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package </a:t>
            </a:r>
            <a:r>
              <a:rPr lang="en-US" altLang="zh-TW" dirty="0" err="1" smtClean="0"/>
              <a:t>com.tutorialspoint</a:t>
            </a:r>
            <a:r>
              <a:rPr lang="en-US" altLang="zh-TW" dirty="0" smtClean="0"/>
              <a:t>;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import </a:t>
            </a:r>
            <a:r>
              <a:rPr lang="en-US" altLang="zh-TW" dirty="0" err="1" smtClean="0"/>
              <a:t>org.springframework.beans.factory.config.BeanPostProcessor</a:t>
            </a:r>
            <a:r>
              <a:rPr lang="en-US" altLang="zh-TW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import </a:t>
            </a:r>
            <a:r>
              <a:rPr lang="en-US" altLang="zh-TW" dirty="0" err="1" smtClean="0"/>
              <a:t>org.springframework.beans.BeansException</a:t>
            </a:r>
            <a:r>
              <a:rPr lang="en-US" altLang="zh-TW" dirty="0" smtClean="0"/>
              <a:t>;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public class </a:t>
            </a:r>
            <a:r>
              <a:rPr lang="en-US" altLang="zh-TW" b="1" dirty="0" err="1" smtClean="0"/>
              <a:t>InitHelloWorld</a:t>
            </a:r>
            <a:r>
              <a:rPr lang="en-US" altLang="zh-TW" dirty="0" smtClean="0"/>
              <a:t> implements </a:t>
            </a:r>
            <a:r>
              <a:rPr lang="en-US" altLang="zh-TW" b="1" dirty="0" err="1" smtClean="0"/>
              <a:t>BeanPostProcessor</a:t>
            </a:r>
            <a:r>
              <a:rPr lang="en-US" altLang="zh-TW" dirty="0" smtClean="0"/>
              <a:t> </a:t>
            </a:r>
            <a:r>
              <a:rPr lang="en-US" altLang="zh-TW" dirty="0" smtClean="0"/>
              <a:t>{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public Object </a:t>
            </a:r>
            <a:r>
              <a:rPr lang="en-US" altLang="zh-TW" b="1" dirty="0" err="1" smtClean="0"/>
              <a:t>postProcessBeforeInitialization</a:t>
            </a:r>
            <a:r>
              <a:rPr lang="en-US" altLang="zh-TW" dirty="0" smtClean="0"/>
              <a:t> (</a:t>
            </a:r>
            <a:r>
              <a:rPr lang="en-US" altLang="zh-TW" dirty="0" smtClean="0"/>
              <a:t>Object bean, String </a:t>
            </a:r>
            <a:r>
              <a:rPr lang="en-US" altLang="zh-TW" dirty="0" err="1" smtClean="0"/>
              <a:t>beanName</a:t>
            </a:r>
            <a:r>
              <a:rPr lang="en-US" altLang="zh-TW" dirty="0" smtClean="0"/>
              <a:t>)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</a:t>
            </a:r>
            <a:r>
              <a:rPr lang="en-US" altLang="zh-TW" dirty="0" smtClean="0"/>
              <a:t>    throws </a:t>
            </a:r>
            <a:r>
              <a:rPr lang="en-US" altLang="zh-TW" dirty="0" err="1" smtClean="0"/>
              <a:t>BeansException</a:t>
            </a:r>
            <a:r>
              <a:rPr lang="en-US" altLang="zh-TW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</a:t>
            </a:r>
            <a:r>
              <a:rPr lang="en-US" altLang="zh-TW" b="1" dirty="0" err="1" smtClean="0"/>
              <a:t>BeforeInitialization</a:t>
            </a:r>
            <a:r>
              <a:rPr lang="en-US" altLang="zh-TW" b="1" dirty="0" smtClean="0"/>
              <a:t> </a:t>
            </a:r>
            <a:r>
              <a:rPr lang="en-US" altLang="zh-TW" b="1" dirty="0" smtClean="0"/>
              <a:t>: </a:t>
            </a:r>
            <a:r>
              <a:rPr lang="en-US" altLang="zh-TW" dirty="0" smtClean="0"/>
              <a:t>" + </a:t>
            </a:r>
            <a:r>
              <a:rPr lang="en-US" altLang="zh-TW" dirty="0" err="1" smtClean="0"/>
              <a:t>beanName</a:t>
            </a:r>
            <a:r>
              <a:rPr lang="en-US" altLang="zh-TW" dirty="0" smtClean="0"/>
              <a:t>);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return bean;  // you can return any other object as well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</a:t>
            </a:r>
            <a:r>
              <a:rPr lang="en-US" altLang="zh-TW" dirty="0" smtClean="0"/>
              <a:t>}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public Object </a:t>
            </a:r>
            <a:r>
              <a:rPr lang="en-US" altLang="zh-TW" b="1" dirty="0" err="1" smtClean="0"/>
              <a:t>postProcessAfterInitialization</a:t>
            </a:r>
            <a:r>
              <a:rPr lang="en-US" altLang="zh-TW" dirty="0" smtClean="0"/>
              <a:t> (</a:t>
            </a:r>
            <a:r>
              <a:rPr lang="en-US" altLang="zh-TW" dirty="0" smtClean="0"/>
              <a:t>Object bean, String </a:t>
            </a:r>
            <a:r>
              <a:rPr lang="en-US" altLang="zh-TW" dirty="0" err="1" smtClean="0"/>
              <a:t>beanName</a:t>
            </a:r>
            <a:r>
              <a:rPr lang="en-US" altLang="zh-TW" dirty="0" smtClean="0"/>
              <a:t>)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</a:t>
            </a:r>
            <a:r>
              <a:rPr lang="en-US" altLang="zh-TW" dirty="0" smtClean="0"/>
              <a:t>    throws </a:t>
            </a:r>
            <a:r>
              <a:rPr lang="en-US" altLang="zh-TW" dirty="0" err="1" smtClean="0"/>
              <a:t>BeansException</a:t>
            </a:r>
            <a:r>
              <a:rPr lang="en-US" altLang="zh-TW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</a:t>
            </a:r>
            <a:r>
              <a:rPr lang="en-US" altLang="zh-TW" b="1" dirty="0" err="1" smtClean="0"/>
              <a:t>AfterInitialization</a:t>
            </a:r>
            <a:r>
              <a:rPr lang="en-US" altLang="zh-TW" b="1" dirty="0" smtClean="0"/>
              <a:t> : </a:t>
            </a:r>
            <a:r>
              <a:rPr lang="en-US" altLang="zh-TW" dirty="0" smtClean="0"/>
              <a:t>" + </a:t>
            </a:r>
            <a:r>
              <a:rPr lang="en-US" altLang="zh-TW" dirty="0" err="1" smtClean="0"/>
              <a:t>beanName</a:t>
            </a:r>
            <a:r>
              <a:rPr lang="en-US" altLang="zh-TW" dirty="0" smtClean="0"/>
              <a:t>);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return bean;  // you can return any other object as well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</a:t>
            </a:r>
            <a:r>
              <a:rPr lang="en-US" altLang="zh-TW" dirty="0" smtClean="0"/>
              <a:t>}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}</a:t>
            </a:r>
            <a:endParaRPr lang="en-US" altLang="zh-TW" dirty="0" smtClean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9.2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Example of Bean 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 Processor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https://www.tutorialspoint.com/spring/spring_bean_post_processors.htm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Following </a:t>
            </a:r>
            <a:r>
              <a:rPr lang="en-US" altLang="zh-TW" sz="2000" dirty="0" smtClean="0"/>
              <a:t>is the content of the </a:t>
            </a:r>
            <a:r>
              <a:rPr lang="en-US" altLang="zh-TW" sz="2000" b="1" dirty="0" smtClean="0"/>
              <a:t>MainApp.java</a:t>
            </a:r>
            <a:r>
              <a:rPr lang="en-US" altLang="zh-TW" sz="2000" dirty="0" smtClean="0"/>
              <a:t> file.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Here </a:t>
            </a:r>
            <a:r>
              <a:rPr lang="en-US" altLang="zh-TW" sz="2000" dirty="0" smtClean="0"/>
              <a:t>you need to register a shutdown </a:t>
            </a:r>
            <a:r>
              <a:rPr lang="en-US" altLang="zh-TW" sz="2000" dirty="0" smtClean="0"/>
              <a:t>hook </a:t>
            </a:r>
            <a:r>
              <a:rPr lang="en-US" altLang="zh-TW" sz="2000" b="1" dirty="0" err="1" smtClean="0"/>
              <a:t>registerShutdownHook</a:t>
            </a:r>
            <a:r>
              <a:rPr lang="en-US" altLang="zh-TW" sz="2000" b="1" dirty="0" smtClean="0"/>
              <a:t>()</a:t>
            </a:r>
            <a:r>
              <a:rPr lang="en-US" altLang="zh-TW" sz="2000" dirty="0" smtClean="0"/>
              <a:t> method </a:t>
            </a:r>
            <a:r>
              <a:rPr lang="en-US" altLang="zh-TW" sz="2000" dirty="0" smtClean="0"/>
              <a:t>that is declared on the </a:t>
            </a:r>
            <a:r>
              <a:rPr lang="en-US" altLang="zh-TW" sz="2000" dirty="0" err="1" smtClean="0"/>
              <a:t>AbstractApplicationContext</a:t>
            </a:r>
            <a:r>
              <a:rPr lang="en-US" altLang="zh-TW" sz="2000" dirty="0" smtClean="0"/>
              <a:t> </a:t>
            </a:r>
            <a:r>
              <a:rPr lang="en-US" altLang="zh-TW" sz="2000" dirty="0" smtClean="0"/>
              <a:t>class.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9.2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Example of Bean 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 Processor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https://www.tutorialspoint.com/spring/spring_bean_post_processors.htm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Following </a:t>
            </a:r>
            <a:r>
              <a:rPr lang="en-US" altLang="zh-TW" sz="2000" dirty="0" smtClean="0"/>
              <a:t>is the configuration file </a:t>
            </a:r>
            <a:r>
              <a:rPr lang="en-US" altLang="zh-TW" sz="2000" b="1" dirty="0" smtClean="0"/>
              <a:t>Beans.xml</a:t>
            </a:r>
            <a:r>
              <a:rPr lang="en-US" altLang="zh-TW" sz="2000" dirty="0" smtClean="0"/>
              <a:t> required for init and destroy methods:</a:t>
            </a:r>
            <a:endParaRPr lang="en-US" altLang="zh-TW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783771" y="1941799"/>
            <a:ext cx="7866742" cy="3970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package </a:t>
            </a:r>
            <a:r>
              <a:rPr lang="en-US" altLang="zh-TW" dirty="0" err="1" smtClean="0"/>
              <a:t>com.tutorialspoint</a:t>
            </a:r>
            <a:r>
              <a:rPr lang="en-US" altLang="zh-TW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import </a:t>
            </a:r>
            <a:r>
              <a:rPr lang="en-US" altLang="zh-TW" dirty="0" err="1" smtClean="0"/>
              <a:t>org.springframework.context.support.AbstractApplicationContext</a:t>
            </a:r>
            <a:r>
              <a:rPr lang="en-US" altLang="zh-TW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import org.springframework.context.support.ClassPathXmlApplicationContext</a:t>
            </a:r>
            <a:r>
              <a:rPr lang="en-US" altLang="zh-TW" dirty="0" smtClean="0"/>
              <a:t>;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public class </a:t>
            </a:r>
            <a:r>
              <a:rPr lang="en-US" altLang="zh-TW" dirty="0" err="1" smtClean="0"/>
              <a:t>MainApp</a:t>
            </a:r>
            <a:r>
              <a:rPr lang="en-US" altLang="zh-TW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pPr>
              <a:buClr>
                <a:srgbClr val="00B0F0"/>
              </a:buClr>
            </a:pP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</a:t>
            </a:r>
            <a:r>
              <a:rPr lang="en-US" altLang="zh-TW" dirty="0" err="1" smtClean="0"/>
              <a:t>AbstractApplicationContext</a:t>
            </a:r>
            <a:r>
              <a:rPr lang="en-US" altLang="zh-TW" dirty="0" smtClean="0"/>
              <a:t> context = </a:t>
            </a:r>
            <a:r>
              <a:rPr lang="en-US" altLang="zh-TW" dirty="0" smtClean="0"/>
              <a:t>new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</a:t>
            </a:r>
            <a:r>
              <a:rPr lang="en-US" altLang="zh-TW" dirty="0" smtClean="0"/>
              <a:t>       </a:t>
            </a:r>
            <a:r>
              <a:rPr lang="en-US" altLang="zh-TW" dirty="0" err="1" smtClean="0"/>
              <a:t>ClassPathXmlApplicationContext</a:t>
            </a:r>
            <a:r>
              <a:rPr lang="en-US" altLang="zh-TW" dirty="0" smtClean="0"/>
              <a:t>("Beans.xml");</a:t>
            </a:r>
          </a:p>
          <a:p>
            <a:pPr>
              <a:buClr>
                <a:srgbClr val="00B0F0"/>
              </a:buClr>
            </a:pP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</a:t>
            </a:r>
            <a:r>
              <a:rPr lang="en-US" altLang="zh-TW" dirty="0" err="1" smtClean="0"/>
              <a:t>HelloWorld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obj</a:t>
            </a:r>
            <a:r>
              <a:rPr lang="en-US" altLang="zh-TW" dirty="0" smtClean="0"/>
              <a:t> = (</a:t>
            </a:r>
            <a:r>
              <a:rPr lang="en-US" altLang="zh-TW" dirty="0" err="1" smtClean="0"/>
              <a:t>HelloWorld</a:t>
            </a:r>
            <a:r>
              <a:rPr lang="en-US" altLang="zh-TW" dirty="0" smtClean="0"/>
              <a:t>) </a:t>
            </a:r>
            <a:r>
              <a:rPr lang="en-US" altLang="zh-TW" dirty="0" err="1" smtClean="0"/>
              <a:t>context.getBean</a:t>
            </a:r>
            <a:r>
              <a:rPr lang="en-US" altLang="zh-TW" dirty="0" smtClean="0"/>
              <a:t>("</a:t>
            </a:r>
            <a:r>
              <a:rPr lang="en-US" altLang="zh-TW" dirty="0" err="1" smtClean="0"/>
              <a:t>helloWorld</a:t>
            </a:r>
            <a:r>
              <a:rPr lang="en-US" altLang="zh-TW" dirty="0" smtClean="0"/>
              <a:t>");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</a:t>
            </a:r>
            <a:r>
              <a:rPr lang="en-US" altLang="zh-TW" dirty="0" err="1" smtClean="0"/>
              <a:t>obj.getMessage</a:t>
            </a:r>
            <a:r>
              <a:rPr lang="en-US" altLang="zh-TW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</a:t>
            </a:r>
            <a:r>
              <a:rPr lang="en-US" altLang="zh-TW" dirty="0" err="1" smtClean="0"/>
              <a:t>context.registerShutdownHook</a:t>
            </a:r>
            <a:r>
              <a:rPr lang="en-US" altLang="zh-TW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}</a:t>
            </a:r>
            <a:endParaRPr lang="en-US" altLang="zh-TW" dirty="0" smtClean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9.2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Example of Bean 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 Processor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https://www.tutorialspoint.com/spring/spring_bean_post_processors.htm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</a:t>
            </a:r>
            <a:r>
              <a:rPr lang="en-US" altLang="zh-TW" sz="2000" dirty="0" smtClean="0"/>
              <a:t>will ensures a graceful shutdown and calls the relevant destroy methods.</a:t>
            </a:r>
            <a:endParaRPr lang="en-US" altLang="zh-TW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827315" y="1869227"/>
            <a:ext cx="7866742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&lt;?xml version="1.0" encoding="UTF-8"?&gt;</a:t>
            </a:r>
          </a:p>
          <a:p>
            <a:pPr>
              <a:buClr>
                <a:srgbClr val="00B0F0"/>
              </a:buClr>
            </a:pP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&lt;beans </a:t>
            </a:r>
            <a:r>
              <a:rPr lang="en-US" altLang="zh-TW" dirty="0" err="1" smtClean="0"/>
              <a:t>xmlns</a:t>
            </a:r>
            <a:r>
              <a:rPr lang="en-US" altLang="zh-TW" dirty="0" smtClean="0"/>
              <a:t>="http://www.springframework.org/schema/beans"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</a:t>
            </a:r>
            <a:r>
              <a:rPr lang="en-US" altLang="zh-TW" dirty="0" err="1" smtClean="0"/>
              <a:t>xmlns:xsi</a:t>
            </a:r>
            <a:r>
              <a:rPr lang="en-US" altLang="zh-TW" dirty="0" smtClean="0"/>
              <a:t>="http://www.w3.org/2001/XMLSchema-instance"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</a:t>
            </a:r>
            <a:r>
              <a:rPr lang="en-US" altLang="zh-TW" dirty="0" err="1" smtClean="0"/>
              <a:t>xsi:schemaLocation</a:t>
            </a:r>
            <a:r>
              <a:rPr lang="en-US" altLang="zh-TW" dirty="0" smtClean="0"/>
              <a:t>="http://www.springframework.org/schema/beans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http://www.springframework.org/schema/beans/spring-beans-3.0.xsd"&gt;</a:t>
            </a:r>
          </a:p>
          <a:p>
            <a:pPr>
              <a:buClr>
                <a:srgbClr val="00B0F0"/>
              </a:buClr>
            </a:pP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&lt;bean id="</a:t>
            </a:r>
            <a:r>
              <a:rPr lang="en-US" altLang="zh-TW" dirty="0" err="1" smtClean="0"/>
              <a:t>helloWorld</a:t>
            </a:r>
            <a:r>
              <a:rPr lang="en-US" altLang="zh-TW" dirty="0" smtClean="0"/>
              <a:t>" class="</a:t>
            </a:r>
            <a:r>
              <a:rPr lang="en-US" altLang="zh-TW" dirty="0" err="1" smtClean="0"/>
              <a:t>com.tutorialspoint.HelloWorld</a:t>
            </a:r>
            <a:r>
              <a:rPr lang="en-US" altLang="zh-TW" dirty="0" smtClean="0"/>
              <a:t>"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 init-method="init" destroy-method="destroy"&gt;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 &lt;property name="message" value="Hello World!"/&gt;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&lt;/bean&gt;</a:t>
            </a:r>
          </a:p>
          <a:p>
            <a:pPr>
              <a:buClr>
                <a:srgbClr val="00B0F0"/>
              </a:buClr>
            </a:pP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&lt;bean class="</a:t>
            </a:r>
            <a:r>
              <a:rPr lang="en-US" altLang="zh-TW" dirty="0" err="1" smtClean="0"/>
              <a:t>com.tutorialspoint.InitHelloWorld</a:t>
            </a:r>
            <a:r>
              <a:rPr lang="en-US" altLang="zh-TW" dirty="0" smtClean="0"/>
              <a:t>" /&gt;</a:t>
            </a:r>
          </a:p>
          <a:p>
            <a:pPr>
              <a:buClr>
                <a:srgbClr val="00B0F0"/>
              </a:buClr>
            </a:pP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&lt;/beans&gt;</a:t>
            </a:r>
            <a:endParaRPr lang="en-US" altLang="zh-TW" dirty="0" smtClean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9.2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Example of Bean 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 Processor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https://www.tutorialspoint.com/spring/spring_bean_post_processors.htm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Once </a:t>
            </a:r>
            <a:r>
              <a:rPr lang="en-US" altLang="zh-TW" sz="2000" dirty="0" smtClean="0"/>
              <a:t>you are done with creating source and bean configuration files, let us run the application. If everything is fine with your application, this will print the following message:</a:t>
            </a:r>
            <a:endParaRPr lang="en-US" altLang="zh-TW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754744" y="2275627"/>
            <a:ext cx="7866742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err="1" smtClean="0"/>
              <a:t>BeforeInitialization</a:t>
            </a:r>
            <a:r>
              <a:rPr lang="en-US" altLang="zh-TW" sz="2000" dirty="0" smtClean="0"/>
              <a:t> : </a:t>
            </a:r>
            <a:r>
              <a:rPr lang="en-US" altLang="zh-TW" sz="2000" dirty="0" err="1" smtClean="0"/>
              <a:t>helloWorld</a:t>
            </a:r>
            <a:r>
              <a:rPr lang="en-US" altLang="zh-TW" sz="2000" dirty="0" smtClean="0"/>
              <a:t>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Bean </a:t>
            </a:r>
            <a:r>
              <a:rPr lang="en-US" altLang="zh-TW" sz="2000" dirty="0" smtClean="0"/>
              <a:t>is going through </a:t>
            </a:r>
            <a:r>
              <a:rPr lang="en-US" altLang="zh-TW" sz="2000" dirty="0" err="1" smtClean="0"/>
              <a:t>init.</a:t>
            </a:r>
            <a:r>
              <a:rPr lang="en-US" altLang="zh-TW" sz="2000" dirty="0" smtClean="0"/>
              <a:t>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err="1" smtClean="0"/>
              <a:t>AfterInitialization</a:t>
            </a:r>
            <a:r>
              <a:rPr lang="en-US" altLang="zh-TW" sz="2000" dirty="0" smtClean="0"/>
              <a:t> </a:t>
            </a:r>
            <a:r>
              <a:rPr lang="en-US" altLang="zh-TW" sz="2000" dirty="0" smtClean="0"/>
              <a:t>: </a:t>
            </a:r>
            <a:r>
              <a:rPr lang="en-US" altLang="zh-TW" sz="2000" dirty="0" err="1" smtClean="0"/>
              <a:t>helloWorld</a:t>
            </a:r>
            <a:r>
              <a:rPr lang="en-US" altLang="zh-TW" sz="2000" dirty="0" smtClean="0"/>
              <a:t>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Your </a:t>
            </a:r>
            <a:r>
              <a:rPr lang="en-US" altLang="zh-TW" sz="2000" dirty="0" smtClean="0"/>
              <a:t>Message : Hello World!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Bean </a:t>
            </a:r>
            <a:r>
              <a:rPr lang="en-US" altLang="zh-TW" sz="2000" dirty="0" smtClean="0"/>
              <a:t>will destroy now.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8238" y="4332495"/>
            <a:ext cx="6147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</a:t>
            </a:r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9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Bean 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 Processor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6171" y="4218669"/>
            <a:ext cx="12477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Bean 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 Processor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https://www.tutorialspoint.com/spring/spring_bean_post_processors.htm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50167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</a:t>
            </a:r>
            <a:r>
              <a:rPr lang="en-US" altLang="zh-TW" sz="2000" dirty="0" smtClean="0"/>
              <a:t> </a:t>
            </a:r>
            <a:r>
              <a:rPr lang="en-US" altLang="zh-TW" sz="2000" b="1" dirty="0" err="1" smtClean="0"/>
              <a:t>BeanPostProcessor</a:t>
            </a:r>
            <a:r>
              <a:rPr lang="en-US" altLang="zh-TW" sz="2000" dirty="0" smtClean="0"/>
              <a:t> interface defines callback methods that you can implement to provide your own instantiation logic, dependency-resolution logic etc. You can also implement some custom logic after the Spring container finishes instantiating, configuring, and initializing a bean by plugging in one or more </a:t>
            </a:r>
            <a:r>
              <a:rPr lang="en-US" altLang="zh-TW" sz="2000" dirty="0" err="1" smtClean="0"/>
              <a:t>BeanPostProcessor</a:t>
            </a:r>
            <a:r>
              <a:rPr lang="en-US" altLang="zh-TW" sz="2000" dirty="0" smtClean="0"/>
              <a:t> </a:t>
            </a:r>
            <a:r>
              <a:rPr lang="en-US" altLang="zh-TW" sz="2000" dirty="0" smtClean="0"/>
              <a:t>implementations.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You </a:t>
            </a:r>
            <a:r>
              <a:rPr lang="en-US" altLang="zh-TW" sz="2000" dirty="0" smtClean="0"/>
              <a:t>can configure multiple </a:t>
            </a:r>
            <a:r>
              <a:rPr lang="en-US" altLang="zh-TW" sz="2000" dirty="0" err="1" smtClean="0"/>
              <a:t>BeanPostProcessor</a:t>
            </a:r>
            <a:r>
              <a:rPr lang="en-US" altLang="zh-TW" sz="2000" dirty="0" smtClean="0"/>
              <a:t> interfaces and you can control the order in which these </a:t>
            </a:r>
            <a:r>
              <a:rPr lang="en-US" altLang="zh-TW" sz="2000" dirty="0" err="1" smtClean="0"/>
              <a:t>BeanPostProcessor</a:t>
            </a:r>
            <a:r>
              <a:rPr lang="en-US" altLang="zh-TW" sz="2000" dirty="0" smtClean="0"/>
              <a:t> interfaces execute by setting the </a:t>
            </a:r>
            <a:r>
              <a:rPr lang="en-US" altLang="zh-TW" sz="2000" b="1" dirty="0" smtClean="0"/>
              <a:t>order</a:t>
            </a:r>
            <a:r>
              <a:rPr lang="en-US" altLang="zh-TW" sz="2000" dirty="0" smtClean="0"/>
              <a:t> property provided the </a:t>
            </a:r>
            <a:r>
              <a:rPr lang="en-US" altLang="zh-TW" sz="2000" dirty="0" err="1" smtClean="0"/>
              <a:t>BeanPostProcessor</a:t>
            </a:r>
            <a:r>
              <a:rPr lang="en-US" altLang="zh-TW" sz="2000" dirty="0" smtClean="0"/>
              <a:t> implements the </a:t>
            </a:r>
            <a:r>
              <a:rPr lang="en-US" altLang="zh-TW" sz="2000" b="1" dirty="0" smtClean="0"/>
              <a:t>Ordered</a:t>
            </a:r>
            <a:r>
              <a:rPr lang="en-US" altLang="zh-TW" sz="2000" dirty="0" smtClean="0"/>
              <a:t> </a:t>
            </a:r>
            <a:r>
              <a:rPr lang="en-US" altLang="zh-TW" sz="2000" dirty="0" smtClean="0"/>
              <a:t>interface.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</a:t>
            </a:r>
            <a:r>
              <a:rPr lang="en-US" altLang="zh-TW" sz="2000" dirty="0" err="1" smtClean="0"/>
              <a:t>BeanPostProcessors</a:t>
            </a:r>
            <a:r>
              <a:rPr lang="en-US" altLang="zh-TW" sz="2000" dirty="0" smtClean="0"/>
              <a:t> operate on bean (or object) instances which means that the Spring </a:t>
            </a:r>
            <a:r>
              <a:rPr lang="en-US" altLang="zh-TW" sz="2000" dirty="0" err="1" smtClean="0"/>
              <a:t>IoC</a:t>
            </a:r>
            <a:r>
              <a:rPr lang="en-US" altLang="zh-TW" sz="2000" dirty="0" smtClean="0"/>
              <a:t> container instantiates a bean instance and then </a:t>
            </a:r>
            <a:r>
              <a:rPr lang="en-US" altLang="zh-TW" sz="2000" dirty="0" err="1" smtClean="0"/>
              <a:t>BeanPostProcessor</a:t>
            </a:r>
            <a:r>
              <a:rPr lang="en-US" altLang="zh-TW" sz="2000" dirty="0" smtClean="0"/>
              <a:t> interfaces do their </a:t>
            </a:r>
            <a:r>
              <a:rPr lang="en-US" altLang="zh-TW" sz="2000" dirty="0" smtClean="0"/>
              <a:t>work.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An</a:t>
            </a:r>
            <a:r>
              <a:rPr lang="en-US" altLang="zh-TW" sz="2000" dirty="0" smtClean="0"/>
              <a:t> </a:t>
            </a:r>
            <a:r>
              <a:rPr lang="en-US" altLang="zh-TW" sz="2000" b="1" dirty="0" err="1" smtClean="0"/>
              <a:t>ApplicationContext</a:t>
            </a:r>
            <a:r>
              <a:rPr lang="en-US" altLang="zh-TW" sz="2000" dirty="0" smtClean="0"/>
              <a:t> automatically detects any beans that are defined with implementation of the </a:t>
            </a:r>
            <a:r>
              <a:rPr lang="en-US" altLang="zh-TW" sz="2000" b="1" dirty="0" err="1" smtClean="0"/>
              <a:t>BeanPostProcessor</a:t>
            </a:r>
            <a:r>
              <a:rPr lang="en-US" altLang="zh-TW" sz="2000" dirty="0" smtClean="0"/>
              <a:t> interface and registers these beans as post-processors, to be then called appropriately by the container upon bean creation.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9.1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Steps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Post Processor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6171" y="4218669"/>
            <a:ext cx="12477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9.1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Steps of Bean 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 Processor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https://www.tutorialspoint.com/spring/spring_bean_post_processors.htm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You </a:t>
            </a:r>
            <a:r>
              <a:rPr lang="en-US" altLang="zh-TW" sz="2000" dirty="0" smtClean="0"/>
              <a:t>can configure multiple </a:t>
            </a:r>
            <a:r>
              <a:rPr lang="en-US" altLang="zh-TW" sz="2000" dirty="0" err="1" smtClean="0"/>
              <a:t>BeanPostProcessor</a:t>
            </a:r>
            <a:r>
              <a:rPr lang="en-US" altLang="zh-TW" sz="2000" dirty="0" smtClean="0"/>
              <a:t> interfaces and you can The following examples show how to write, register, and use </a:t>
            </a:r>
            <a:r>
              <a:rPr lang="en-US" altLang="zh-TW" sz="2000" dirty="0" err="1" smtClean="0"/>
              <a:t>BeanPostProcessors</a:t>
            </a:r>
            <a:r>
              <a:rPr lang="en-US" altLang="zh-TW" sz="2000" dirty="0" smtClean="0"/>
              <a:t> in the context of an </a:t>
            </a:r>
            <a:r>
              <a:rPr lang="en-US" altLang="zh-TW" sz="2000" dirty="0" err="1" smtClean="0"/>
              <a:t>ApplicationContext</a:t>
            </a:r>
            <a:r>
              <a:rPr lang="en-US" altLang="zh-TW" sz="2000" dirty="0" smtClean="0"/>
              <a:t>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9.1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Steps of Bean 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 Processor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https://www.tutorialspoint.com/spring/spring_bean_post_processors.htm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Let </a:t>
            </a:r>
            <a:r>
              <a:rPr lang="en-US" altLang="zh-TW" sz="2000" dirty="0" smtClean="0"/>
              <a:t>us have working Eclipse IDE in place and follow the following steps to create a Spring application: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62857" y="1992085"/>
          <a:ext cx="8418285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856"/>
                <a:gridCol w="7792429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Step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zh-TW" dirty="0"/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Create a project with a name </a:t>
                      </a:r>
                      <a:r>
                        <a:rPr lang="en-US" i="1"/>
                        <a:t>SpringExample</a:t>
                      </a:r>
                      <a:r>
                        <a:rPr lang="en-US"/>
                        <a:t> and create a package </a:t>
                      </a:r>
                      <a:r>
                        <a:rPr lang="en-US" i="1"/>
                        <a:t>com.tutorialspoint</a:t>
                      </a:r>
                      <a:r>
                        <a:rPr lang="en-US"/>
                        <a:t> under the </a:t>
                      </a:r>
                      <a:r>
                        <a:rPr lang="en-US" b="1"/>
                        <a:t>src</a:t>
                      </a:r>
                      <a:r>
                        <a:rPr lang="en-US"/>
                        <a:t> folder in the created project.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zh-TW"/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Add required Spring libraries using </a:t>
                      </a:r>
                      <a:r>
                        <a:rPr lang="en-US" i="1"/>
                        <a:t>Add External JARs</a:t>
                      </a:r>
                      <a:r>
                        <a:rPr lang="en-US"/>
                        <a:t> option as explained in the </a:t>
                      </a:r>
                      <a:r>
                        <a:rPr lang="en-US" i="1"/>
                        <a:t>Spring Hello World Example</a:t>
                      </a:r>
                      <a:r>
                        <a:rPr lang="en-US"/>
                        <a:t> chapter.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zh-TW"/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Create Java classes </a:t>
                      </a:r>
                      <a:r>
                        <a:rPr lang="en-US" i="1"/>
                        <a:t>HelloWorld</a:t>
                      </a:r>
                      <a:r>
                        <a:rPr lang="en-US"/>
                        <a:t>, </a:t>
                      </a:r>
                      <a:r>
                        <a:rPr lang="en-US" i="1"/>
                        <a:t>InitHelloWorld</a:t>
                      </a:r>
                      <a:r>
                        <a:rPr lang="en-US"/>
                        <a:t> and </a:t>
                      </a:r>
                      <a:r>
                        <a:rPr lang="en-US" i="1"/>
                        <a:t>MainApp</a:t>
                      </a:r>
                      <a:r>
                        <a:rPr lang="en-US"/>
                        <a:t> under the </a:t>
                      </a:r>
                      <a:r>
                        <a:rPr lang="en-US" i="1"/>
                        <a:t>com.tutorialspoint</a:t>
                      </a:r>
                      <a:r>
                        <a:rPr lang="en-US"/>
                        <a:t> package.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zh-TW"/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Create Beans configuration file </a:t>
                      </a:r>
                      <a:r>
                        <a:rPr lang="en-US" i="1"/>
                        <a:t>Beans.xml</a:t>
                      </a:r>
                      <a:r>
                        <a:rPr lang="en-US"/>
                        <a:t> under the </a:t>
                      </a:r>
                      <a:r>
                        <a:rPr lang="en-US" b="1"/>
                        <a:t>src</a:t>
                      </a:r>
                      <a:r>
                        <a:rPr lang="en-US"/>
                        <a:t> folder.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zh-TW"/>
                        <a:t>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The final step is to create the content of all the Java files and Bean Configuration file and run the application as explained below.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9.2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Example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Post Processor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6171" y="4218669"/>
            <a:ext cx="12477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9.2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Example of Bean 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 Processor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https://www.tutorialspoint.com/spring/spring_bean_post_processors.htm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Here is the content of </a:t>
            </a:r>
            <a:r>
              <a:rPr lang="en-US" altLang="zh-TW" sz="2000" b="1" dirty="0" smtClean="0"/>
              <a:t>HelloWorld.java</a:t>
            </a:r>
            <a:r>
              <a:rPr lang="en-US" altLang="zh-TW" sz="2000" dirty="0" smtClean="0"/>
              <a:t> file:</a:t>
            </a:r>
            <a:endParaRPr lang="en-US" altLang="zh-TW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1444170" y="1680542"/>
            <a:ext cx="5566229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package </a:t>
            </a:r>
            <a:r>
              <a:rPr lang="en-US" altLang="zh-TW" dirty="0" err="1" smtClean="0"/>
              <a:t>com.tutorialspoint</a:t>
            </a:r>
            <a:r>
              <a:rPr lang="en-US" altLang="zh-TW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public class </a:t>
            </a:r>
            <a:r>
              <a:rPr lang="en-US" altLang="zh-TW" dirty="0" err="1" smtClean="0"/>
              <a:t>HelloWorld</a:t>
            </a:r>
            <a:r>
              <a:rPr lang="en-US" altLang="zh-TW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private String message;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public void </a:t>
            </a:r>
            <a:r>
              <a:rPr lang="en-US" altLang="zh-TW" dirty="0" err="1" smtClean="0"/>
              <a:t>setMessage</a:t>
            </a:r>
            <a:r>
              <a:rPr lang="en-US" altLang="zh-TW" dirty="0" smtClean="0"/>
              <a:t>(String message){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</a:t>
            </a:r>
            <a:r>
              <a:rPr lang="en-US" altLang="zh-TW" dirty="0" err="1" smtClean="0"/>
              <a:t>this.message</a:t>
            </a:r>
            <a:r>
              <a:rPr lang="en-US" altLang="zh-TW" dirty="0" smtClean="0"/>
              <a:t>  = message;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public void </a:t>
            </a:r>
            <a:r>
              <a:rPr lang="en-US" altLang="zh-TW" dirty="0" err="1" smtClean="0"/>
              <a:t>getMessage</a:t>
            </a:r>
            <a:r>
              <a:rPr lang="en-US" altLang="zh-TW" dirty="0" smtClean="0"/>
              <a:t>(){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</a:t>
            </a:r>
            <a:r>
              <a:rPr lang="en-US" altLang="zh-TW" b="1" dirty="0" smtClean="0"/>
              <a:t>Your Message </a:t>
            </a:r>
            <a:r>
              <a:rPr lang="en-US" altLang="zh-TW" dirty="0" smtClean="0"/>
              <a:t>: " + message);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public void </a:t>
            </a:r>
            <a:r>
              <a:rPr lang="en-US" altLang="zh-TW" b="1" dirty="0" smtClean="0"/>
              <a:t>init() </a:t>
            </a:r>
            <a:r>
              <a:rPr lang="en-US" altLang="zh-TW" dirty="0" smtClean="0"/>
              <a:t>{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</a:t>
            </a:r>
            <a:r>
              <a:rPr lang="en-US" altLang="zh-TW" b="1" dirty="0" smtClean="0"/>
              <a:t>Bean is going through </a:t>
            </a:r>
            <a:r>
              <a:rPr lang="en-US" altLang="zh-TW" b="1" dirty="0" err="1" smtClean="0"/>
              <a:t>init</a:t>
            </a:r>
            <a:r>
              <a:rPr lang="en-US" altLang="zh-TW" dirty="0" err="1" smtClean="0"/>
              <a:t>.</a:t>
            </a:r>
            <a:r>
              <a:rPr lang="en-US" altLang="zh-TW" dirty="0" smtClean="0"/>
              <a:t>");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public void </a:t>
            </a:r>
            <a:r>
              <a:rPr lang="en-US" altLang="zh-TW" b="1" dirty="0" smtClean="0"/>
              <a:t>destroy() </a:t>
            </a:r>
            <a:r>
              <a:rPr lang="en-US" altLang="zh-TW" dirty="0" smtClean="0"/>
              <a:t>{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</a:t>
            </a:r>
            <a:r>
              <a:rPr lang="en-US" altLang="zh-TW" b="1" dirty="0" smtClean="0"/>
              <a:t>Bean will destroy now</a:t>
            </a:r>
            <a:r>
              <a:rPr lang="en-US" altLang="zh-TW" dirty="0" smtClean="0"/>
              <a:t>.");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9.2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Example of Bean 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 Processor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https://www.tutorialspoint.com/spring/spring_bean_post_processors.htm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631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</a:t>
            </a:r>
            <a:r>
              <a:rPr lang="en-US" altLang="zh-TW" sz="2000" dirty="0" smtClean="0"/>
              <a:t>is very basic example of implementing </a:t>
            </a:r>
            <a:r>
              <a:rPr lang="en-US" altLang="zh-TW" sz="2000" dirty="0" err="1" smtClean="0"/>
              <a:t>BeanPostProcessor</a:t>
            </a:r>
            <a:r>
              <a:rPr lang="en-US" altLang="zh-TW" sz="2000" dirty="0" smtClean="0"/>
              <a:t>, which prints a bean name before and after initialization of any bean.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You </a:t>
            </a:r>
            <a:r>
              <a:rPr lang="en-US" altLang="zh-TW" sz="2000" dirty="0" smtClean="0"/>
              <a:t>can implement more complex logic before and after instantiating a bean because you have access on bean object inside both the post processor </a:t>
            </a:r>
            <a:r>
              <a:rPr lang="en-US" altLang="zh-TW" sz="2000" dirty="0" smtClean="0"/>
              <a:t>methods.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4653</TotalTime>
  <Words>711</Words>
  <Application>Microsoft Office PowerPoint</Application>
  <PresentationFormat>如螢幕大小 (4:3)</PresentationFormat>
  <Paragraphs>153</Paragraphs>
  <Slides>15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15</vt:i4>
      </vt:variant>
    </vt:vector>
  </HeadingPairs>
  <TitlesOfParts>
    <vt:vector size="17" baseType="lpstr">
      <vt:lpstr>Office Theme</vt:lpstr>
      <vt:lpstr>Facet</vt:lpstr>
      <vt:lpstr>投影片 1</vt:lpstr>
      <vt:lpstr>投影片 2</vt:lpstr>
      <vt:lpstr>9 Bean Post Processor</vt:lpstr>
      <vt:lpstr>投影片 4</vt:lpstr>
      <vt:lpstr>9.1 Steps of Bean Post Processor</vt:lpstr>
      <vt:lpstr>9.1 Steps of Bean Post Processor</vt:lpstr>
      <vt:lpstr>投影片 7</vt:lpstr>
      <vt:lpstr>9.2 Example of Bean Post Processor</vt:lpstr>
      <vt:lpstr>9.2 Example of Bean Post Processor</vt:lpstr>
      <vt:lpstr>9.2 Example of Bean Post Processor</vt:lpstr>
      <vt:lpstr>9.2 Example of Bean Post Processor</vt:lpstr>
      <vt:lpstr>9.2 Example of Bean Post Processor</vt:lpstr>
      <vt:lpstr>9.2 Example of Bean Post Processor</vt:lpstr>
      <vt:lpstr>9.2 Example of Bean Post Processor</vt:lpstr>
      <vt:lpstr>投影片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838</cp:revision>
  <dcterms:created xsi:type="dcterms:W3CDTF">2015-10-11T19:53:33Z</dcterms:created>
  <dcterms:modified xsi:type="dcterms:W3CDTF">2017-02-01T16:28:50Z</dcterms:modified>
</cp:coreProperties>
</file>