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21"/>
  </p:notesMasterIdLst>
  <p:sldIdLst>
    <p:sldId id="256" r:id="rId3"/>
    <p:sldId id="257" r:id="rId4"/>
    <p:sldId id="258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8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2" autoAdjust="0"/>
    <p:restoredTop sz="94660"/>
  </p:normalViewPr>
  <p:slideViewPr>
    <p:cSldViewPr snapToGrid="0">
      <p:cViewPr>
        <p:scale>
          <a:sx n="66" d="100"/>
          <a:sy n="66" d="100"/>
        </p:scale>
        <p:origin x="-5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50A08-1FBC-433B-9B88-98D5F8B842CD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2F598-5E37-4B42-B926-5088F49E6B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503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2F598-5E37-4B42-B926-5088F49E6B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124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A455-7F56-4B23-8C82-E4D287D136B3}" type="datetime1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373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25D9-66EE-4E3E-BC82-15E0BEAA237B}" type="datetime1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019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EB4F-BE98-498F-B5C2-6D6FF577F12E}" type="datetime1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8499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7DA1-09A7-482F-B33A-E54C054E12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8183" y="6563726"/>
            <a:ext cx="4622973" cy="365125"/>
          </a:xfrm>
        </p:spPr>
        <p:txBody>
          <a:bodyPr/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4808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34771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3E86-C4C2-4FB0-A203-367B3D057E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4062" y="6541428"/>
            <a:ext cx="512638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effectLst/>
              </a:defRPr>
            </a:lvl1pPr>
          </a:lstStyle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2859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E520-B811-460D-AC56-AE7292F4DC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8506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DE43-7B84-4CDF-B06C-D1FE440F3D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54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5312-CF6B-4A7F-A73B-D4A62E31151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5816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C573-2A65-4F14-9074-0AA09E6384C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0223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A190-F65E-463C-90B5-73C0CAEB550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9250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01AD-C8E1-4A9D-83CC-2EBFD6D626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549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ABC0-02D2-4791-BA93-BE3538C06062}" type="datetime1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65098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6290-2F5B-4C46-A55E-2683D7A3FA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2621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515321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5BFE-713B-49A2-A07D-9E3A72872C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1136118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C9A2-6A1E-4A37-9786-1FA91DA43F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91888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72497967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0321583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936B-5F96-4D6D-8DB2-F87F2C5EA4E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2298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68CB-2DB9-45E2-90B3-D49300F0A9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101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4B8C-9C25-4502-91AC-D3600D9DAE48}" type="datetime1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112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048B-2587-4881-92AB-D49A31D5A612}" type="datetime1">
              <a:rPr lang="en-US" smtClean="0"/>
              <a:pPr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956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270-1BF1-4750-86EA-2CBB5E03D75B}" type="datetime1">
              <a:rPr lang="en-US" smtClean="0"/>
              <a:pPr/>
              <a:t>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67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53B1-3C32-45B8-8F45-E4A0B52DAE0D}" type="datetime1">
              <a:rPr lang="en-US" smtClean="0"/>
              <a:pPr/>
              <a:t>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473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D02A-8A53-43D3-B3ED-D08D89538281}" type="datetime1">
              <a:rPr lang="en-US" smtClean="0"/>
              <a:pPr/>
              <a:t>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560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CE20-5FA2-4DEC-B586-21A327328F76}" type="datetime1">
              <a:rPr lang="en-US" smtClean="0"/>
              <a:pPr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435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CDBA-26A6-4F2A-A4E2-0E196F0AF72F}" type="datetime1">
              <a:rPr lang="en-US" smtClean="0"/>
              <a:pPr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785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FDBB9-A580-4805-9C7E-9E45C09329B9}" type="datetime1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76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640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187016"/>
            <a:ext cx="9144002" cy="2971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Framework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>
                <a:solidFill>
                  <a:srgbClr val="7030A0"/>
                </a:solidFill>
              </a:rPr>
              <a:t>Chapter </a:t>
            </a:r>
            <a:r>
              <a:rPr lang="en-US" altLang="zh-TW" b="1" dirty="0" smtClean="0">
                <a:solidFill>
                  <a:srgbClr val="7030A0"/>
                </a:solidFill>
              </a:rPr>
              <a:t>10: </a:t>
            </a:r>
            <a:r>
              <a:rPr lang="en-US" altLang="zh-TW" b="1" dirty="0" smtClean="0">
                <a:solidFill>
                  <a:srgbClr val="7030A0"/>
                </a:solidFill>
              </a:rPr>
              <a:t>Bean </a:t>
            </a:r>
            <a:r>
              <a:rPr lang="en-US" altLang="zh-TW" b="1" dirty="0" smtClean="0">
                <a:solidFill>
                  <a:srgbClr val="7030A0"/>
                </a:solidFill>
              </a:rPr>
              <a:t>Definition Inheritance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38934" y="3792974"/>
            <a:ext cx="2899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Peter H. Chen, PhDEE/EMBA</a:t>
            </a:r>
            <a:endParaRPr lang="zh-TW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1656" y="4131583"/>
            <a:ext cx="12477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131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10.2 Example of </a:t>
            </a:r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Inheritance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https://www.tutorialspoint.com/spring/spring_bean_definition_inheritance.htm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Here </a:t>
            </a:r>
            <a:r>
              <a:rPr lang="en-US" altLang="zh-TW" sz="2000" dirty="0" smtClean="0"/>
              <a:t>is the content of </a:t>
            </a:r>
            <a:r>
              <a:rPr lang="en-US" altLang="zh-TW" sz="2000" b="1" dirty="0" smtClean="0"/>
              <a:t>HelloIndia.java</a:t>
            </a:r>
            <a:r>
              <a:rPr lang="en-US" altLang="zh-TW" sz="2000" dirty="0" smtClean="0"/>
              <a:t> file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"/>
          <p:cNvSpPr txBox="1"/>
          <p:nvPr/>
        </p:nvSpPr>
        <p:spPr>
          <a:xfrm>
            <a:off x="1734453" y="1621964"/>
            <a:ext cx="4680861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1200" dirty="0" smtClean="0"/>
              <a:t>package </a:t>
            </a:r>
            <a:r>
              <a:rPr lang="en-US" altLang="zh-TW" sz="1200" dirty="0" err="1" smtClean="0"/>
              <a:t>com.tutorialspoint</a:t>
            </a:r>
            <a:r>
              <a:rPr lang="en-US" altLang="zh-TW" sz="1200" dirty="0" smtClean="0"/>
              <a:t>;</a:t>
            </a:r>
            <a:endParaRPr lang="en-US" altLang="zh-TW" sz="1200" dirty="0" smtClean="0"/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public class </a:t>
            </a:r>
            <a:r>
              <a:rPr lang="en-US" altLang="zh-TW" sz="1200" dirty="0" err="1" smtClean="0"/>
              <a:t>HelloIndia</a:t>
            </a:r>
            <a:r>
              <a:rPr lang="en-US" altLang="zh-TW" sz="1200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private String message1;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private String message2;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private String message3</a:t>
            </a:r>
            <a:r>
              <a:rPr lang="en-US" altLang="zh-TW" sz="1200" dirty="0" smtClean="0"/>
              <a:t>;</a:t>
            </a:r>
            <a:endParaRPr lang="en-US" altLang="zh-TW" sz="1200" dirty="0" smtClean="0"/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public void setMessage1(String message){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   this.message1  = message;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</a:t>
            </a:r>
            <a:r>
              <a:rPr lang="en-US" altLang="zh-TW" sz="1200" dirty="0" smtClean="0"/>
              <a:t>}</a:t>
            </a:r>
            <a:endParaRPr lang="en-US" altLang="zh-TW" sz="1200" dirty="0" smtClean="0"/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public void setMessage2(String message){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   this.message2  = message;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</a:t>
            </a:r>
            <a:r>
              <a:rPr lang="en-US" altLang="zh-TW" sz="1200" dirty="0" smtClean="0"/>
              <a:t>}</a:t>
            </a:r>
            <a:endParaRPr lang="en-US" altLang="zh-TW" sz="1200" dirty="0" smtClean="0"/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public void setMessage3(String message){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   this.message3  = message;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</a:t>
            </a:r>
            <a:r>
              <a:rPr lang="en-US" altLang="zh-TW" sz="1200" dirty="0" smtClean="0"/>
              <a:t>}</a:t>
            </a:r>
            <a:endParaRPr lang="en-US" altLang="zh-TW" sz="1200" dirty="0" smtClean="0"/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public void getMessage1(){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   </a:t>
            </a:r>
            <a:r>
              <a:rPr lang="en-US" altLang="zh-TW" sz="1200" dirty="0" err="1" smtClean="0"/>
              <a:t>System.out.println</a:t>
            </a:r>
            <a:r>
              <a:rPr lang="en-US" altLang="zh-TW" sz="1200" dirty="0" smtClean="0"/>
              <a:t>("India Message1 : " + message1);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</a:t>
            </a:r>
            <a:r>
              <a:rPr lang="en-US" altLang="zh-TW" sz="1200" dirty="0" smtClean="0"/>
              <a:t>}</a:t>
            </a:r>
            <a:endParaRPr lang="en-US" altLang="zh-TW" sz="1200" dirty="0" smtClean="0"/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public void getMessage2(){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   </a:t>
            </a:r>
            <a:r>
              <a:rPr lang="en-US" altLang="zh-TW" sz="1200" dirty="0" err="1" smtClean="0"/>
              <a:t>System.out.println</a:t>
            </a:r>
            <a:r>
              <a:rPr lang="en-US" altLang="zh-TW" sz="1200" dirty="0" smtClean="0"/>
              <a:t>("India Message2 : " + message2);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</a:t>
            </a:r>
            <a:r>
              <a:rPr lang="en-US" altLang="zh-TW" sz="1200" dirty="0" smtClean="0"/>
              <a:t>}</a:t>
            </a:r>
            <a:endParaRPr lang="en-US" altLang="zh-TW" sz="1200" dirty="0" smtClean="0"/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public void getMessage3(){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   </a:t>
            </a:r>
            <a:r>
              <a:rPr lang="en-US" altLang="zh-TW" sz="1200" dirty="0" err="1" smtClean="0"/>
              <a:t>System.out.println</a:t>
            </a:r>
            <a:r>
              <a:rPr lang="en-US" altLang="zh-TW" sz="1200" dirty="0" smtClean="0"/>
              <a:t>("India Message3 : " + message3);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}</a:t>
            </a:r>
            <a:endParaRPr lang="en-US" altLang="zh-TW" sz="1200" dirty="0" smtClean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10.2 Example of </a:t>
            </a:r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Inheritance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https://www.tutorialspoint.com/spring/spring_bean_definition_inheritance.htm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Following is the content of the </a:t>
            </a:r>
            <a:r>
              <a:rPr lang="en-US" altLang="zh-TW" sz="2000" b="1" dirty="0" smtClean="0"/>
              <a:t>MainApp.java</a:t>
            </a:r>
            <a:r>
              <a:rPr lang="en-US" altLang="zh-TW" sz="2000" dirty="0" smtClean="0"/>
              <a:t> file: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"/>
          <p:cNvSpPr txBox="1"/>
          <p:nvPr/>
        </p:nvSpPr>
        <p:spPr>
          <a:xfrm>
            <a:off x="1088572" y="1621964"/>
            <a:ext cx="7576457" cy="4401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1400" dirty="0" smtClean="0"/>
              <a:t>package </a:t>
            </a:r>
            <a:r>
              <a:rPr lang="en-US" altLang="zh-TW" sz="1400" dirty="0" err="1" smtClean="0"/>
              <a:t>com.tutorialspoint</a:t>
            </a:r>
            <a:r>
              <a:rPr lang="en-US" altLang="zh-TW" sz="1400" dirty="0" smtClean="0"/>
              <a:t>;</a:t>
            </a:r>
          </a:p>
          <a:p>
            <a:pPr>
              <a:buClr>
                <a:srgbClr val="00B0F0"/>
              </a:buClr>
            </a:pPr>
            <a:endParaRPr lang="en-US" altLang="zh-TW" sz="1400" dirty="0" smtClean="0"/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import </a:t>
            </a:r>
            <a:r>
              <a:rPr lang="en-US" altLang="zh-TW" sz="1400" dirty="0" err="1" smtClean="0"/>
              <a:t>org.springframework.context.ApplicationContext</a:t>
            </a:r>
            <a:r>
              <a:rPr lang="en-US" altLang="zh-TW" sz="1400" dirty="0" smtClean="0"/>
              <a:t>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import org.springframework.context.support.ClassPathXmlApplicationContext;</a:t>
            </a:r>
          </a:p>
          <a:p>
            <a:pPr>
              <a:buClr>
                <a:srgbClr val="00B0F0"/>
              </a:buClr>
            </a:pPr>
            <a:endParaRPr lang="en-US" altLang="zh-TW" sz="1400" dirty="0" smtClean="0"/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public class </a:t>
            </a:r>
            <a:r>
              <a:rPr lang="en-US" altLang="zh-TW" sz="1400" dirty="0" err="1" smtClean="0"/>
              <a:t>MainApp</a:t>
            </a:r>
            <a:r>
              <a:rPr lang="en-US" altLang="zh-TW" sz="1400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public static void main(String[] </a:t>
            </a:r>
            <a:r>
              <a:rPr lang="en-US" altLang="zh-TW" sz="1400" dirty="0" err="1" smtClean="0"/>
              <a:t>args</a:t>
            </a:r>
            <a:r>
              <a:rPr lang="en-US" altLang="zh-TW" sz="1400" dirty="0" smtClean="0"/>
              <a:t>) {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</a:t>
            </a:r>
            <a:r>
              <a:rPr lang="en-US" altLang="zh-TW" sz="1400" dirty="0" err="1" smtClean="0"/>
              <a:t>ApplicationContext</a:t>
            </a:r>
            <a:r>
              <a:rPr lang="en-US" altLang="zh-TW" sz="1400" dirty="0" smtClean="0"/>
              <a:t> context = new </a:t>
            </a:r>
            <a:r>
              <a:rPr lang="en-US" altLang="zh-TW" sz="1400" dirty="0" err="1" smtClean="0"/>
              <a:t>ClassPathXmlApplicationContext</a:t>
            </a:r>
            <a:r>
              <a:rPr lang="en-US" altLang="zh-TW" sz="1400" dirty="0" smtClean="0"/>
              <a:t>("Beans.xml");</a:t>
            </a:r>
          </a:p>
          <a:p>
            <a:pPr>
              <a:buClr>
                <a:srgbClr val="00B0F0"/>
              </a:buClr>
            </a:pPr>
            <a:endParaRPr lang="en-US" altLang="zh-TW" sz="1400" dirty="0" smtClean="0"/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</a:t>
            </a:r>
            <a:r>
              <a:rPr lang="en-US" altLang="zh-TW" sz="1400" dirty="0" err="1" smtClean="0"/>
              <a:t>HelloWorld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/>
              <a:t>objA</a:t>
            </a:r>
            <a:r>
              <a:rPr lang="en-US" altLang="zh-TW" sz="1400" dirty="0" smtClean="0"/>
              <a:t> = (</a:t>
            </a:r>
            <a:r>
              <a:rPr lang="en-US" altLang="zh-TW" sz="1400" dirty="0" err="1" smtClean="0"/>
              <a:t>HelloWorld</a:t>
            </a:r>
            <a:r>
              <a:rPr lang="en-US" altLang="zh-TW" sz="1400" dirty="0" smtClean="0"/>
              <a:t>) </a:t>
            </a:r>
            <a:r>
              <a:rPr lang="en-US" altLang="zh-TW" sz="1400" dirty="0" err="1" smtClean="0"/>
              <a:t>context.getBean</a:t>
            </a:r>
            <a:r>
              <a:rPr lang="en-US" altLang="zh-TW" sz="1400" dirty="0" smtClean="0"/>
              <a:t>("</a:t>
            </a:r>
            <a:r>
              <a:rPr lang="en-US" altLang="zh-TW" sz="1400" dirty="0" err="1" smtClean="0"/>
              <a:t>helloWorld</a:t>
            </a:r>
            <a:r>
              <a:rPr lang="en-US" altLang="zh-TW" sz="1400" dirty="0" smtClean="0"/>
              <a:t>");</a:t>
            </a:r>
          </a:p>
          <a:p>
            <a:pPr>
              <a:buClr>
                <a:srgbClr val="00B0F0"/>
              </a:buClr>
            </a:pPr>
            <a:endParaRPr lang="en-US" altLang="zh-TW" sz="1400" dirty="0" smtClean="0"/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objA.getMessage1();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objA.getMessage2();</a:t>
            </a:r>
          </a:p>
          <a:p>
            <a:pPr>
              <a:buClr>
                <a:srgbClr val="00B0F0"/>
              </a:buClr>
            </a:pPr>
            <a:endParaRPr lang="en-US" altLang="zh-TW" sz="1400" dirty="0" smtClean="0"/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</a:t>
            </a:r>
            <a:r>
              <a:rPr lang="en-US" altLang="zh-TW" sz="1400" dirty="0" err="1" smtClean="0"/>
              <a:t>HelloIndia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/>
              <a:t>objB</a:t>
            </a:r>
            <a:r>
              <a:rPr lang="en-US" altLang="zh-TW" sz="1400" dirty="0" smtClean="0"/>
              <a:t> = (</a:t>
            </a:r>
            <a:r>
              <a:rPr lang="en-US" altLang="zh-TW" sz="1400" dirty="0" err="1" smtClean="0"/>
              <a:t>HelloIndia</a:t>
            </a:r>
            <a:r>
              <a:rPr lang="en-US" altLang="zh-TW" sz="1400" dirty="0" smtClean="0"/>
              <a:t>) </a:t>
            </a:r>
            <a:r>
              <a:rPr lang="en-US" altLang="zh-TW" sz="1400" dirty="0" err="1" smtClean="0"/>
              <a:t>context.getBean</a:t>
            </a:r>
            <a:r>
              <a:rPr lang="en-US" altLang="zh-TW" sz="1400" dirty="0" smtClean="0"/>
              <a:t>("</a:t>
            </a:r>
            <a:r>
              <a:rPr lang="en-US" altLang="zh-TW" sz="1400" dirty="0" err="1" smtClean="0"/>
              <a:t>helloIndia</a:t>
            </a:r>
            <a:r>
              <a:rPr lang="en-US" altLang="zh-TW" sz="1400" dirty="0" smtClean="0"/>
              <a:t>");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objB.getMessage1();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objB.getMessage2();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objB.getMessage3();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}</a:t>
            </a:r>
            <a:endParaRPr lang="en-US" altLang="zh-TW" sz="1400" dirty="0" smtClean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10.2 Example of </a:t>
            </a:r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Inheritance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https://www.tutorialspoint.com/spring/spring_bean_definition_inheritance.htm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3234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Once </a:t>
            </a:r>
            <a:r>
              <a:rPr lang="en-US" altLang="zh-TW" sz="2000" dirty="0" smtClean="0"/>
              <a:t>you are done with creating source and bean configuration files, let us run the application.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If </a:t>
            </a:r>
            <a:r>
              <a:rPr lang="en-US" altLang="zh-TW" sz="2000" dirty="0" smtClean="0"/>
              <a:t>everything is fine with your application, this will print the following message: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"/>
          <p:cNvSpPr txBox="1"/>
          <p:nvPr/>
        </p:nvSpPr>
        <p:spPr>
          <a:xfrm>
            <a:off x="928914" y="2579906"/>
            <a:ext cx="7576457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World Message1 : Hello World! </a:t>
            </a:r>
            <a:r>
              <a:rPr lang="en-US" altLang="zh-TW" sz="2000" dirty="0" smtClean="0"/>
              <a:t>World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Message2 </a:t>
            </a:r>
            <a:r>
              <a:rPr lang="en-US" altLang="zh-TW" sz="2000" dirty="0" smtClean="0"/>
              <a:t>: Hello Second World! </a:t>
            </a:r>
            <a:r>
              <a:rPr lang="en-US" altLang="zh-TW" sz="2000" dirty="0" smtClean="0"/>
              <a:t>India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Message1 </a:t>
            </a:r>
            <a:r>
              <a:rPr lang="en-US" altLang="zh-TW" sz="2000" dirty="0" smtClean="0"/>
              <a:t>: Hello India! </a:t>
            </a:r>
            <a:r>
              <a:rPr lang="en-US" altLang="zh-TW" sz="2000" dirty="0" smtClean="0"/>
              <a:t>India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Message2 </a:t>
            </a:r>
            <a:r>
              <a:rPr lang="en-US" altLang="zh-TW" sz="2000" dirty="0" smtClean="0"/>
              <a:t>: Hello Second World! </a:t>
            </a:r>
            <a:r>
              <a:rPr lang="en-US" altLang="zh-TW" sz="2000" dirty="0" smtClean="0"/>
              <a:t>India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Message3 </a:t>
            </a:r>
            <a:r>
              <a:rPr lang="en-US" altLang="zh-TW" sz="2000" dirty="0" smtClean="0"/>
              <a:t>: Namaste India!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10.3</a:t>
            </a:r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Bean Definition Template</a:t>
            </a:r>
            <a:endParaRPr lang="en-US" sz="40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6171" y="4218669"/>
            <a:ext cx="12477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10.3 Bean Definition Template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https://www.tutorialspoint.com/spring/spring_bean_definition_inheritance.htm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6312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You </a:t>
            </a:r>
            <a:r>
              <a:rPr lang="en-US" altLang="zh-TW" sz="2000" dirty="0" smtClean="0"/>
              <a:t>can create a Bean definition template which can be used by other child bean definitions without putting much effort.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While </a:t>
            </a:r>
            <a:r>
              <a:rPr lang="en-US" altLang="zh-TW" sz="2000" dirty="0" smtClean="0"/>
              <a:t>defining a Bean Definition Template, you should not specify </a:t>
            </a:r>
            <a:r>
              <a:rPr lang="en-US" altLang="zh-TW" sz="2000" b="1" dirty="0" smtClean="0"/>
              <a:t>class</a:t>
            </a:r>
            <a:r>
              <a:rPr lang="en-US" altLang="zh-TW" sz="2000" dirty="0" smtClean="0"/>
              <a:t> attribute and should specify </a:t>
            </a:r>
            <a:r>
              <a:rPr lang="en-US" altLang="zh-TW" sz="2000" b="1" dirty="0" smtClean="0"/>
              <a:t>abstract</a:t>
            </a:r>
            <a:r>
              <a:rPr lang="en-US" altLang="zh-TW" sz="2000" dirty="0" smtClean="0"/>
              <a:t> attribute with a value of </a:t>
            </a:r>
            <a:r>
              <a:rPr lang="en-US" altLang="zh-TW" sz="2000" b="1" dirty="0" smtClean="0"/>
              <a:t>true</a:t>
            </a:r>
            <a:r>
              <a:rPr lang="en-US" altLang="zh-TW" sz="2000" dirty="0" smtClean="0"/>
              <a:t> as shown below: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"/>
          <p:cNvSpPr txBox="1"/>
          <p:nvPr/>
        </p:nvSpPr>
        <p:spPr>
          <a:xfrm>
            <a:off x="899886" y="2855678"/>
            <a:ext cx="7576457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World Message1 : Hello World! </a:t>
            </a:r>
            <a:r>
              <a:rPr lang="en-US" altLang="zh-TW" sz="2000" dirty="0" smtClean="0"/>
              <a:t>World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</a:t>
            </a:r>
            <a:r>
              <a:rPr lang="en-US" altLang="zh-TW" sz="2000" dirty="0" smtClean="0"/>
              <a:t>Message2 : Hello Second World! </a:t>
            </a:r>
            <a:r>
              <a:rPr lang="en-US" altLang="zh-TW" sz="2000" dirty="0" smtClean="0"/>
              <a:t>India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</a:t>
            </a:r>
            <a:r>
              <a:rPr lang="en-US" altLang="zh-TW" sz="2000" dirty="0" smtClean="0"/>
              <a:t>Message1 : Hello India! </a:t>
            </a:r>
            <a:r>
              <a:rPr lang="en-US" altLang="zh-TW" sz="2000" dirty="0" smtClean="0"/>
              <a:t>India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</a:t>
            </a:r>
            <a:r>
              <a:rPr lang="en-US" altLang="zh-TW" sz="2000" dirty="0" smtClean="0"/>
              <a:t>Message2 : Hello Second World! </a:t>
            </a:r>
            <a:r>
              <a:rPr lang="en-US" altLang="zh-TW" sz="2000" dirty="0" smtClean="0"/>
              <a:t>India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</a:t>
            </a:r>
            <a:r>
              <a:rPr lang="en-US" altLang="zh-TW" sz="2000" dirty="0" smtClean="0"/>
              <a:t>Message3 : Namaste India!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10.3 Bean Definition Template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https://www.tutorialspoint.com/spring/spring_bean_definition_inheritance.htm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You </a:t>
            </a:r>
            <a:r>
              <a:rPr lang="en-US" altLang="zh-TW" sz="2000" dirty="0" smtClean="0"/>
              <a:t>can create a Bean definition template which can be used by other child bean definitions without putting much effort. </a:t>
            </a:r>
            <a:endParaRPr lang="en-US" altLang="zh-TW" sz="200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10.3 Bean Definition Template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https://www.tutorialspoint.com/spring/spring_bean_definition_inheritance.htm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While </a:t>
            </a:r>
            <a:r>
              <a:rPr lang="en-US" altLang="zh-TW" sz="2000" dirty="0" smtClean="0"/>
              <a:t>defining a Bean Definition Template, you should not specify </a:t>
            </a:r>
            <a:r>
              <a:rPr lang="en-US" altLang="zh-TW" sz="2000" b="1" dirty="0" smtClean="0"/>
              <a:t>class</a:t>
            </a:r>
            <a:r>
              <a:rPr lang="en-US" altLang="zh-TW" sz="2000" dirty="0" smtClean="0"/>
              <a:t> attribute and should specify </a:t>
            </a:r>
            <a:r>
              <a:rPr lang="en-US" altLang="zh-TW" sz="2000" b="1" dirty="0" smtClean="0"/>
              <a:t>abstract</a:t>
            </a:r>
            <a:r>
              <a:rPr lang="en-US" altLang="zh-TW" sz="2000" dirty="0" smtClean="0"/>
              <a:t> attribute with a value of </a:t>
            </a:r>
            <a:r>
              <a:rPr lang="en-US" altLang="zh-TW" sz="2000" b="1" dirty="0" smtClean="0"/>
              <a:t>true</a:t>
            </a:r>
            <a:r>
              <a:rPr lang="en-US" altLang="zh-TW" sz="2000" dirty="0" smtClean="0"/>
              <a:t> as shown below: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"/>
          <p:cNvSpPr txBox="1"/>
          <p:nvPr/>
        </p:nvSpPr>
        <p:spPr>
          <a:xfrm>
            <a:off x="522515" y="2246078"/>
            <a:ext cx="8331199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1600" dirty="0" smtClean="0"/>
              <a:t>&lt;?xml version="1.0" encoding="UTF-8"?&gt; </a:t>
            </a:r>
            <a:endParaRPr lang="en-US" altLang="zh-TW" sz="1600" dirty="0" smtClean="0"/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&lt;</a:t>
            </a:r>
            <a:r>
              <a:rPr lang="en-US" altLang="zh-TW" sz="1600" dirty="0" smtClean="0"/>
              <a:t>beans </a:t>
            </a:r>
            <a:r>
              <a:rPr lang="en-US" altLang="zh-TW" sz="1600" dirty="0" err="1" smtClean="0"/>
              <a:t>xmlns</a:t>
            </a:r>
            <a:r>
              <a:rPr lang="en-US" altLang="zh-TW" sz="1600" dirty="0" smtClean="0"/>
              <a:t>="http://www.springframework.org/schema/beans" </a:t>
            </a:r>
            <a:endParaRPr lang="en-US" altLang="zh-TW" sz="1600" dirty="0" smtClean="0"/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</a:t>
            </a:r>
            <a:r>
              <a:rPr lang="en-US" altLang="zh-TW" sz="1600" dirty="0" smtClean="0"/>
              <a:t>   </a:t>
            </a:r>
            <a:r>
              <a:rPr lang="en-US" altLang="zh-TW" sz="1600" dirty="0" err="1" smtClean="0"/>
              <a:t>xmlns:xsi</a:t>
            </a:r>
            <a:r>
              <a:rPr lang="en-US" altLang="zh-TW" sz="1600" dirty="0" smtClean="0"/>
              <a:t>="http://www.w3.org/2001/XMLSchema-instance" </a:t>
            </a:r>
            <a:endParaRPr lang="en-US" altLang="zh-TW" sz="1600" dirty="0" smtClean="0"/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</a:t>
            </a:r>
            <a:r>
              <a:rPr lang="en-US" altLang="zh-TW" sz="1600" dirty="0" smtClean="0"/>
              <a:t>   </a:t>
            </a:r>
            <a:r>
              <a:rPr lang="en-US" altLang="zh-TW" sz="1600" dirty="0" err="1" smtClean="0"/>
              <a:t>xsi:schemaLocation</a:t>
            </a:r>
            <a:r>
              <a:rPr lang="en-US" altLang="zh-TW" sz="1600" dirty="0" smtClean="0"/>
              <a:t>="http://www.springframework.org/schema/beans </a:t>
            </a:r>
            <a:endParaRPr lang="en-US" altLang="zh-TW" sz="1600" dirty="0" smtClean="0"/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</a:t>
            </a:r>
            <a:r>
              <a:rPr lang="en-US" altLang="zh-TW" sz="1600" dirty="0" smtClean="0"/>
              <a:t>  http</a:t>
            </a:r>
            <a:r>
              <a:rPr lang="en-US" altLang="zh-TW" sz="1600" dirty="0" smtClean="0"/>
              <a:t>://www.springframework.org/schema/beans/spring-beans-3.0.xsd"&gt; </a:t>
            </a:r>
            <a:endParaRPr lang="en-US" altLang="zh-TW" sz="1600" dirty="0" smtClean="0"/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</a:t>
            </a:r>
            <a:r>
              <a:rPr lang="en-US" altLang="zh-TW" sz="1600" dirty="0" smtClean="0"/>
              <a:t>  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</a:t>
            </a:r>
            <a:r>
              <a:rPr lang="en-US" altLang="zh-TW" sz="1600" dirty="0" smtClean="0"/>
              <a:t>  &lt;</a:t>
            </a:r>
            <a:r>
              <a:rPr lang="en-US" altLang="zh-TW" sz="1600" dirty="0" smtClean="0"/>
              <a:t>bean id="</a:t>
            </a:r>
            <a:r>
              <a:rPr lang="en-US" altLang="zh-TW" sz="1600" dirty="0" err="1" smtClean="0"/>
              <a:t>beanTeamplate</a:t>
            </a:r>
            <a:r>
              <a:rPr lang="en-US" altLang="zh-TW" sz="1600" dirty="0" smtClean="0"/>
              <a:t>" abstract="true"&gt; </a:t>
            </a:r>
            <a:endParaRPr lang="en-US" altLang="zh-TW" sz="1600" dirty="0" smtClean="0"/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</a:t>
            </a:r>
            <a:r>
              <a:rPr lang="en-US" altLang="zh-TW" sz="1600" dirty="0" smtClean="0"/>
              <a:t>        &lt;</a:t>
            </a:r>
            <a:r>
              <a:rPr lang="en-US" altLang="zh-TW" sz="1600" dirty="0" smtClean="0"/>
              <a:t>property name="message1" value="Hello World!"/&gt; </a:t>
            </a:r>
            <a:endParaRPr lang="en-US" altLang="zh-TW" sz="1600" dirty="0" smtClean="0"/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</a:t>
            </a:r>
            <a:r>
              <a:rPr lang="en-US" altLang="zh-TW" sz="1600" dirty="0" smtClean="0"/>
              <a:t>        &lt;</a:t>
            </a:r>
            <a:r>
              <a:rPr lang="en-US" altLang="zh-TW" sz="1600" dirty="0" smtClean="0"/>
              <a:t>property name="message2" value="Hello Second World!"/&gt; </a:t>
            </a:r>
            <a:endParaRPr lang="en-US" altLang="zh-TW" sz="1600" dirty="0" smtClean="0"/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</a:t>
            </a:r>
            <a:r>
              <a:rPr lang="en-US" altLang="zh-TW" sz="1600" dirty="0" smtClean="0"/>
              <a:t>        &lt;</a:t>
            </a:r>
            <a:r>
              <a:rPr lang="en-US" altLang="zh-TW" sz="1600" dirty="0" smtClean="0"/>
              <a:t>property name="message3" value="Namaste India!"/&gt; </a:t>
            </a:r>
            <a:endParaRPr lang="en-US" altLang="zh-TW" sz="1600" dirty="0" smtClean="0"/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</a:t>
            </a:r>
            <a:r>
              <a:rPr lang="en-US" altLang="zh-TW" sz="1600" dirty="0" smtClean="0"/>
              <a:t>    &lt;/</a:t>
            </a:r>
            <a:r>
              <a:rPr lang="en-US" altLang="zh-TW" sz="1600" dirty="0" smtClean="0"/>
              <a:t>bean&gt; </a:t>
            </a:r>
            <a:endParaRPr lang="en-US" altLang="zh-TW" sz="1600" dirty="0" smtClean="0"/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</a:t>
            </a:r>
            <a:r>
              <a:rPr lang="en-US" altLang="zh-TW" sz="1600" dirty="0" smtClean="0"/>
              <a:t>   &lt;</a:t>
            </a:r>
            <a:r>
              <a:rPr lang="en-US" altLang="zh-TW" sz="1600" dirty="0" smtClean="0"/>
              <a:t>bean id="</a:t>
            </a:r>
            <a:r>
              <a:rPr lang="en-US" altLang="zh-TW" sz="1600" dirty="0" err="1" smtClean="0"/>
              <a:t>helloIndia</a:t>
            </a:r>
            <a:r>
              <a:rPr lang="en-US" altLang="zh-TW" sz="1600" dirty="0" smtClean="0"/>
              <a:t>" class="</a:t>
            </a:r>
            <a:r>
              <a:rPr lang="en-US" altLang="zh-TW" sz="1600" dirty="0" err="1" smtClean="0"/>
              <a:t>com.tutorialspoint.HelloIndia</a:t>
            </a:r>
            <a:r>
              <a:rPr lang="en-US" altLang="zh-TW" sz="1600" dirty="0" smtClean="0"/>
              <a:t>" </a:t>
            </a:r>
            <a:r>
              <a:rPr lang="en-US" altLang="zh-TW" sz="1600" dirty="0" smtClean="0"/>
              <a:t>parent</a:t>
            </a:r>
            <a:r>
              <a:rPr lang="en-US" altLang="zh-TW" sz="1600" dirty="0" smtClean="0"/>
              <a:t>="</a:t>
            </a:r>
            <a:r>
              <a:rPr lang="en-US" altLang="zh-TW" sz="1600" dirty="0" err="1" smtClean="0"/>
              <a:t>beanTeamplate</a:t>
            </a:r>
            <a:r>
              <a:rPr lang="en-US" altLang="zh-TW" sz="1600" dirty="0" smtClean="0"/>
              <a:t>"&gt; </a:t>
            </a:r>
            <a:endParaRPr lang="en-US" altLang="zh-TW" sz="1600" dirty="0" smtClean="0"/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</a:t>
            </a:r>
            <a:r>
              <a:rPr lang="en-US" altLang="zh-TW" sz="1600" dirty="0" smtClean="0"/>
              <a:t>         &lt;</a:t>
            </a:r>
            <a:r>
              <a:rPr lang="en-US" altLang="zh-TW" sz="1600" dirty="0" smtClean="0"/>
              <a:t>property name="message1" value="Hello India</a:t>
            </a:r>
            <a:r>
              <a:rPr lang="en-US" altLang="zh-TW" sz="1600" dirty="0" smtClean="0"/>
              <a:t>!"/&gt;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</a:t>
            </a:r>
            <a:r>
              <a:rPr lang="en-US" altLang="zh-TW" sz="1600" dirty="0" smtClean="0"/>
              <a:t>         &lt;</a:t>
            </a:r>
            <a:r>
              <a:rPr lang="en-US" altLang="zh-TW" sz="1600" dirty="0" smtClean="0"/>
              <a:t>property name="message3" value="Namaste India!"/&gt; </a:t>
            </a:r>
            <a:endParaRPr lang="en-US" altLang="zh-TW" sz="1600" dirty="0" smtClean="0"/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</a:t>
            </a:r>
            <a:r>
              <a:rPr lang="en-US" altLang="zh-TW" sz="1600" dirty="0" smtClean="0"/>
              <a:t>   &lt;/</a:t>
            </a:r>
            <a:r>
              <a:rPr lang="en-US" altLang="zh-TW" sz="1600" dirty="0" smtClean="0"/>
              <a:t>bean&gt; </a:t>
            </a:r>
            <a:endParaRPr lang="en-US" altLang="zh-TW" sz="1600" dirty="0" smtClean="0"/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&lt;/</a:t>
            </a:r>
            <a:r>
              <a:rPr lang="en-US" altLang="zh-TW" sz="1600" dirty="0" smtClean="0"/>
              <a:t>beans&gt;</a:t>
            </a:r>
            <a:endParaRPr lang="en-US" altLang="zh-TW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10.3 Bean Definition Template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https://www.tutorialspoint.com/spring/spring_bean_definition_inheritance.htm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3234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smtClean="0"/>
              <a:t>The </a:t>
            </a:r>
            <a:r>
              <a:rPr lang="en-US" altLang="zh-TW" sz="2000" dirty="0" smtClean="0"/>
              <a:t>parent bean cannot be instantiated on its own because it is incomplete, and it is also explicitly marked as </a:t>
            </a:r>
            <a:r>
              <a:rPr lang="en-US" altLang="zh-TW" sz="2000" i="1" dirty="0" smtClean="0"/>
              <a:t>abstract</a:t>
            </a:r>
            <a:r>
              <a:rPr lang="en-US" altLang="zh-TW" sz="2000" dirty="0" smtClean="0"/>
              <a:t>. When a definition is abstract like this, it is usable only as a pure template bean definition that serves as a parent definition for child definitions. </a:t>
            </a:r>
            <a:r>
              <a:rPr lang="en-US" altLang="zh-TW" sz="2000" dirty="0" smtClean="0"/>
              <a:t>:</a:t>
            </a:r>
            <a:endParaRPr lang="en-US" altLang="zh-TW" sz="200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85459" y="4332495"/>
            <a:ext cx="65533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END of CHAPTER </a:t>
            </a:r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10</a:t>
            </a:r>
            <a:endParaRPr lang="en-US" sz="5400" b="1" dirty="0">
              <a:ln w="12700">
                <a:solidFill>
                  <a:srgbClr val="2C3C43">
                    <a:lumMod val="75000"/>
                  </a:srgbClr>
                </a:solidFill>
                <a:prstDash val="solid"/>
              </a:ln>
              <a:pattFill prst="dkUpDiag">
                <a:fgClr>
                  <a:srgbClr val="2C3C43"/>
                </a:fgClr>
                <a:bgClr>
                  <a:srgbClr val="2C3C43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2C3C43">
                    <a:lumMod val="7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84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en-US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Bean </a:t>
            </a:r>
            <a:r>
              <a:rPr lang="en-US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Inheritance</a:t>
            </a:r>
            <a:endParaRPr lang="en-US" sz="48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6171" y="4218669"/>
            <a:ext cx="12477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Bean </a:t>
            </a:r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Inheritance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https://www.tutorialspoint.com/spring/spring_bean_definition_inheritance.htm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37856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A </a:t>
            </a:r>
            <a:r>
              <a:rPr lang="en-US" altLang="zh-TW" sz="2000" dirty="0" smtClean="0"/>
              <a:t>bean definition can contain a lot of configuration information, including constructor arguments, property values, and container-specific information such as initialization method, static factory method name, and so </a:t>
            </a:r>
            <a:r>
              <a:rPr lang="en-US" altLang="zh-TW" sz="2000" dirty="0" smtClean="0"/>
              <a:t>on.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A </a:t>
            </a:r>
            <a:r>
              <a:rPr lang="en-US" altLang="zh-TW" sz="2000" dirty="0" smtClean="0"/>
              <a:t>child bean definition inherits configuration data from a parent definition.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 </a:t>
            </a:r>
            <a:r>
              <a:rPr lang="en-US" altLang="zh-TW" sz="2000" dirty="0" smtClean="0"/>
              <a:t>child definition can override some values, or add others, as </a:t>
            </a:r>
            <a:r>
              <a:rPr lang="en-US" altLang="zh-TW" sz="2000" dirty="0" smtClean="0"/>
              <a:t>needed.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Spring </a:t>
            </a:r>
            <a:r>
              <a:rPr lang="en-US" altLang="zh-TW" sz="2000" dirty="0" smtClean="0"/>
              <a:t>Bean definition inheritance has nothing to do with Java class inheritance but inheritance concept is same.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You </a:t>
            </a:r>
            <a:r>
              <a:rPr lang="en-US" altLang="zh-TW" sz="2000" dirty="0" smtClean="0"/>
              <a:t>can define a parent bean definition as a template and other child beans can inherit required configuration from the parent </a:t>
            </a:r>
            <a:r>
              <a:rPr lang="en-US" altLang="zh-TW" sz="2000" dirty="0" smtClean="0"/>
              <a:t>bean.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When </a:t>
            </a:r>
            <a:r>
              <a:rPr lang="en-US" altLang="zh-TW" sz="2000" dirty="0" smtClean="0"/>
              <a:t>you use XML-based configuration metadata, you indicate a child bean definition by using the </a:t>
            </a:r>
            <a:r>
              <a:rPr lang="en-US" altLang="zh-TW" sz="2000" b="1" dirty="0" smtClean="0"/>
              <a:t>parent</a:t>
            </a:r>
            <a:r>
              <a:rPr lang="en-US" altLang="zh-TW" sz="2000" dirty="0" smtClean="0"/>
              <a:t> attribute, specifying the parent bean as the value of this attribute</a:t>
            </a:r>
            <a:r>
              <a:rPr lang="en-US" altLang="zh-TW" sz="2000" dirty="0" smtClean="0"/>
              <a:t>.</a:t>
            </a:r>
            <a:endParaRPr lang="en-US" altLang="zh-TW" sz="200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10.1</a:t>
            </a:r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Steps of Definition Inheritance</a:t>
            </a:r>
            <a:endParaRPr lang="en-US" sz="40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6171" y="4218669"/>
            <a:ext cx="12477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10.1 Steps of </a:t>
            </a:r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Inheritance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https://www.tutorialspoint.com/spring/spring_bean_definition_inheritance.htm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Let </a:t>
            </a:r>
            <a:r>
              <a:rPr lang="en-US" altLang="zh-TW" sz="2000" dirty="0" smtClean="0"/>
              <a:t>us have working Eclipse IDE in place and follow the following steps to create a Spring application: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62857" y="1992085"/>
          <a:ext cx="8418285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856"/>
                <a:gridCol w="7792429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Step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altLang="zh-TW" dirty="0"/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Create a project with a name </a:t>
                      </a:r>
                      <a:r>
                        <a:rPr lang="en-US" i="1"/>
                        <a:t>SpringExample</a:t>
                      </a:r>
                      <a:r>
                        <a:rPr lang="en-US"/>
                        <a:t> and create a package </a:t>
                      </a:r>
                      <a:r>
                        <a:rPr lang="en-US" i="1"/>
                        <a:t>com.tutorialspoint</a:t>
                      </a:r>
                      <a:r>
                        <a:rPr lang="en-US"/>
                        <a:t> under the </a:t>
                      </a:r>
                      <a:r>
                        <a:rPr lang="en-US" b="1"/>
                        <a:t>src</a:t>
                      </a:r>
                      <a:r>
                        <a:rPr lang="en-US"/>
                        <a:t> folder in the created project.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altLang="zh-TW"/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Add required Spring libraries using </a:t>
                      </a:r>
                      <a:r>
                        <a:rPr lang="en-US" i="1"/>
                        <a:t>Add External JARs</a:t>
                      </a:r>
                      <a:r>
                        <a:rPr lang="en-US"/>
                        <a:t> option as explained in the </a:t>
                      </a:r>
                      <a:r>
                        <a:rPr lang="en-US" i="1"/>
                        <a:t>Spring Hello World Example</a:t>
                      </a:r>
                      <a:r>
                        <a:rPr lang="en-US"/>
                        <a:t> chapter.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altLang="zh-TW"/>
                        <a:t>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Create Java classes </a:t>
                      </a:r>
                      <a:r>
                        <a:rPr lang="en-US" i="1" dirty="0" err="1"/>
                        <a:t>HelloWorld</a:t>
                      </a:r>
                      <a:r>
                        <a:rPr lang="en-US" dirty="0"/>
                        <a:t>, </a:t>
                      </a:r>
                      <a:r>
                        <a:rPr lang="en-US" i="1" dirty="0" err="1"/>
                        <a:t>HelloIndia</a:t>
                      </a:r>
                      <a:r>
                        <a:rPr lang="en-US" dirty="0"/>
                        <a:t> and </a:t>
                      </a:r>
                      <a:r>
                        <a:rPr lang="en-US" i="1" dirty="0" err="1"/>
                        <a:t>MainApp</a:t>
                      </a:r>
                      <a:r>
                        <a:rPr lang="en-US" dirty="0"/>
                        <a:t> under the </a:t>
                      </a:r>
                      <a:r>
                        <a:rPr lang="en-US" i="1" dirty="0" err="1"/>
                        <a:t>com.tutorialspoint</a:t>
                      </a:r>
                      <a:r>
                        <a:rPr lang="en-US" dirty="0"/>
                        <a:t> package.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altLang="zh-TW"/>
                        <a:t>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Create Beans configuration file </a:t>
                      </a:r>
                      <a:r>
                        <a:rPr lang="en-US" i="1"/>
                        <a:t>Beans.xml</a:t>
                      </a:r>
                      <a:r>
                        <a:rPr lang="en-US"/>
                        <a:t> under the </a:t>
                      </a:r>
                      <a:r>
                        <a:rPr lang="en-US" b="1"/>
                        <a:t>src</a:t>
                      </a:r>
                      <a:r>
                        <a:rPr lang="en-US"/>
                        <a:t> folder.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altLang="zh-TW"/>
                        <a:t>5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The final step is to create the content of all the Java files and Bean Configuration file and run the application as explained below.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10.2</a:t>
            </a:r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Example of Definition Inheritance</a:t>
            </a:r>
            <a:endParaRPr lang="en-US" sz="40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6171" y="4218669"/>
            <a:ext cx="12477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10.2 Example of </a:t>
            </a:r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Inheritance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https://www.tutorialspoint.com/spring/spring_bean_definition_inheritance.htm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3234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Following </a:t>
            </a:r>
            <a:r>
              <a:rPr lang="en-US" altLang="zh-TW" sz="2000" dirty="0" smtClean="0"/>
              <a:t>is the configuration file </a:t>
            </a:r>
            <a:r>
              <a:rPr lang="en-US" altLang="zh-TW" sz="2000" b="1" dirty="0" smtClean="0"/>
              <a:t>Beans.xml</a:t>
            </a:r>
            <a:r>
              <a:rPr lang="en-US" altLang="zh-TW" sz="2000" dirty="0" smtClean="0"/>
              <a:t> where we defined "</a:t>
            </a:r>
            <a:r>
              <a:rPr lang="en-US" altLang="zh-TW" sz="2000" dirty="0" err="1" smtClean="0"/>
              <a:t>helloWorld</a:t>
            </a:r>
            <a:r>
              <a:rPr lang="en-US" altLang="zh-TW" sz="2000" dirty="0" smtClean="0"/>
              <a:t>" bean which has two properties </a:t>
            </a:r>
            <a:r>
              <a:rPr lang="en-US" altLang="zh-TW" sz="2000" i="1" dirty="0" smtClean="0"/>
              <a:t>message1</a:t>
            </a:r>
            <a:r>
              <a:rPr lang="en-US" altLang="zh-TW" sz="2000" dirty="0" smtClean="0"/>
              <a:t> and </a:t>
            </a:r>
            <a:r>
              <a:rPr lang="en-US" altLang="zh-TW" sz="2000" i="1" dirty="0" smtClean="0"/>
              <a:t>message2</a:t>
            </a:r>
            <a:r>
              <a:rPr lang="en-US" altLang="zh-TW" sz="2000" dirty="0" smtClean="0"/>
              <a:t>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Next </a:t>
            </a:r>
            <a:r>
              <a:rPr lang="en-US" altLang="zh-TW" sz="2000" dirty="0" smtClean="0"/>
              <a:t>"</a:t>
            </a:r>
            <a:r>
              <a:rPr lang="en-US" altLang="zh-TW" sz="2000" dirty="0" err="1" smtClean="0"/>
              <a:t>helloIndia</a:t>
            </a:r>
            <a:r>
              <a:rPr lang="en-US" altLang="zh-TW" sz="2000" dirty="0" smtClean="0"/>
              <a:t>" bean has been defined as a child of "</a:t>
            </a:r>
            <a:r>
              <a:rPr lang="en-US" altLang="zh-TW" sz="2000" dirty="0" err="1" smtClean="0"/>
              <a:t>helloWorld</a:t>
            </a:r>
            <a:r>
              <a:rPr lang="en-US" altLang="zh-TW" sz="2000" dirty="0" smtClean="0"/>
              <a:t>" bean by using </a:t>
            </a:r>
            <a:r>
              <a:rPr lang="en-US" altLang="zh-TW" sz="2000" b="1" dirty="0" smtClean="0"/>
              <a:t>parent</a:t>
            </a:r>
            <a:r>
              <a:rPr lang="en-US" altLang="zh-TW" sz="2000" dirty="0" smtClean="0"/>
              <a:t> attribute. </a:t>
            </a:r>
            <a:endParaRPr lang="en-US" altLang="zh-TW" sz="200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10.2 Example of </a:t>
            </a:r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Inheritance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https://www.tutorialspoint.com/spring/spring_bean_definition_inheritance.htm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 </a:t>
            </a:r>
            <a:r>
              <a:rPr lang="en-US" altLang="zh-TW" sz="2000" dirty="0" smtClean="0"/>
              <a:t>child bean inherits </a:t>
            </a:r>
            <a:r>
              <a:rPr lang="en-US" altLang="zh-TW" sz="2000" i="1" dirty="0" smtClean="0"/>
              <a:t>message2</a:t>
            </a:r>
            <a:r>
              <a:rPr lang="en-US" altLang="zh-TW" sz="2000" dirty="0" smtClean="0"/>
              <a:t> property as is, and </a:t>
            </a:r>
            <a:r>
              <a:rPr lang="en-US" altLang="zh-TW" sz="2000" dirty="0" smtClean="0"/>
              <a:t>overrides </a:t>
            </a:r>
            <a:r>
              <a:rPr lang="en-US" altLang="zh-TW" sz="2000" i="1" dirty="0" smtClean="0"/>
              <a:t>message1</a:t>
            </a:r>
            <a:r>
              <a:rPr lang="en-US" altLang="zh-TW" sz="2000" dirty="0" smtClean="0"/>
              <a:t> property and </a:t>
            </a:r>
            <a:r>
              <a:rPr lang="en-US" altLang="zh-TW" sz="2000" dirty="0" smtClean="0"/>
              <a:t>introduces one more property </a:t>
            </a:r>
            <a:r>
              <a:rPr lang="en-US" altLang="zh-TW" sz="2000" i="1" dirty="0" smtClean="0"/>
              <a:t>message3</a:t>
            </a:r>
            <a:r>
              <a:rPr lang="en-US" altLang="zh-TW" sz="2000" dirty="0" smtClean="0"/>
              <a:t>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"/>
          <p:cNvSpPr txBox="1"/>
          <p:nvPr/>
        </p:nvSpPr>
        <p:spPr>
          <a:xfrm>
            <a:off x="1226454" y="1883742"/>
            <a:ext cx="7380517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1600" dirty="0" smtClean="0"/>
              <a:t>&lt;?xml version="1.0" encoding="UTF-8"?&gt;</a:t>
            </a:r>
          </a:p>
          <a:p>
            <a:pPr>
              <a:buClr>
                <a:srgbClr val="00B0F0"/>
              </a:buClr>
            </a:pPr>
            <a:endParaRPr lang="en-US" altLang="zh-TW" sz="1600" dirty="0" smtClean="0"/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&lt;beans </a:t>
            </a:r>
            <a:r>
              <a:rPr lang="en-US" altLang="zh-TW" sz="1600" dirty="0" err="1" smtClean="0"/>
              <a:t>xmlns</a:t>
            </a:r>
            <a:r>
              <a:rPr lang="en-US" altLang="zh-TW" sz="1600" dirty="0" smtClean="0"/>
              <a:t>="http://www.springframework.org/schema/beans"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</a:t>
            </a:r>
            <a:r>
              <a:rPr lang="en-US" altLang="zh-TW" sz="1600" dirty="0" err="1" smtClean="0"/>
              <a:t>xmlns:xsi</a:t>
            </a:r>
            <a:r>
              <a:rPr lang="en-US" altLang="zh-TW" sz="1600" dirty="0" smtClean="0"/>
              <a:t>="http://www.w3.org/2001/XMLSchema-instance"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</a:t>
            </a:r>
            <a:r>
              <a:rPr lang="en-US" altLang="zh-TW" sz="1600" dirty="0" err="1" smtClean="0"/>
              <a:t>xsi:schemaLocation</a:t>
            </a:r>
            <a:r>
              <a:rPr lang="en-US" altLang="zh-TW" sz="1600" dirty="0" smtClean="0"/>
              <a:t>="http://www.springframework.org/schema/beans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http://www.springframework.org/schema/beans/spring-beans-3.0.xsd"&gt;</a:t>
            </a:r>
          </a:p>
          <a:p>
            <a:pPr>
              <a:buClr>
                <a:srgbClr val="00B0F0"/>
              </a:buClr>
            </a:pPr>
            <a:endParaRPr lang="en-US" altLang="zh-TW" sz="1600" dirty="0" smtClean="0"/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&lt;bean id="</a:t>
            </a:r>
            <a:r>
              <a:rPr lang="en-US" altLang="zh-TW" sz="1600" dirty="0" err="1" smtClean="0"/>
              <a:t>helloWorld</a:t>
            </a:r>
            <a:r>
              <a:rPr lang="en-US" altLang="zh-TW" sz="1600" dirty="0" smtClean="0"/>
              <a:t>" class="</a:t>
            </a:r>
            <a:r>
              <a:rPr lang="en-US" altLang="zh-TW" sz="1600" dirty="0" err="1" smtClean="0"/>
              <a:t>com.tutorialspoint.HelloWorld</a:t>
            </a:r>
            <a:r>
              <a:rPr lang="en-US" altLang="zh-TW" sz="1600" dirty="0" smtClean="0"/>
              <a:t>"&gt;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&lt;property name="message1" value="Hello World!"/&gt;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&lt;property name="message2" value="Hello Second World!"/&gt;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&lt;/bean&gt;</a:t>
            </a:r>
          </a:p>
          <a:p>
            <a:pPr>
              <a:buClr>
                <a:srgbClr val="00B0F0"/>
              </a:buClr>
            </a:pPr>
            <a:endParaRPr lang="en-US" altLang="zh-TW" sz="1600" dirty="0" smtClean="0"/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&lt;bean id="</a:t>
            </a:r>
            <a:r>
              <a:rPr lang="en-US" altLang="zh-TW" sz="1600" dirty="0" err="1" smtClean="0"/>
              <a:t>helloIndia</a:t>
            </a:r>
            <a:r>
              <a:rPr lang="en-US" altLang="zh-TW" sz="1600" dirty="0" smtClean="0"/>
              <a:t>" class="</a:t>
            </a:r>
            <a:r>
              <a:rPr lang="en-US" altLang="zh-TW" sz="1600" dirty="0" err="1" smtClean="0"/>
              <a:t>com.tutorialspoint.HelloIndia</a:t>
            </a:r>
            <a:r>
              <a:rPr lang="en-US" altLang="zh-TW" sz="1600" dirty="0" smtClean="0"/>
              <a:t>" </a:t>
            </a:r>
            <a:r>
              <a:rPr lang="en-US" altLang="zh-TW" sz="1600" b="1" dirty="0" smtClean="0"/>
              <a:t>parent="</a:t>
            </a:r>
            <a:r>
              <a:rPr lang="en-US" altLang="zh-TW" sz="1600" b="1" dirty="0" err="1" smtClean="0"/>
              <a:t>helloWorld</a:t>
            </a:r>
            <a:r>
              <a:rPr lang="en-US" altLang="zh-TW" sz="1600" b="1" dirty="0" smtClean="0"/>
              <a:t>"&gt;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&lt;property name="message1" value="Hello India!"/&gt;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&lt;property name="message3" value="Namaste India!"/&gt;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&lt;/bean&gt;</a:t>
            </a:r>
          </a:p>
          <a:p>
            <a:pPr>
              <a:buClr>
                <a:srgbClr val="00B0F0"/>
              </a:buClr>
            </a:pPr>
            <a:endParaRPr lang="en-US" altLang="zh-TW" sz="1600" dirty="0" smtClean="0"/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&lt;/beans&gt;</a:t>
            </a:r>
            <a:endParaRPr lang="en-US" altLang="zh-TW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10.2 Example of </a:t>
            </a:r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Inheritance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https://www.tutorialspoint.com/spring/spring_bean_definition_inheritance.htm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Here </a:t>
            </a:r>
            <a:r>
              <a:rPr lang="en-US" altLang="zh-TW" sz="2000" dirty="0" smtClean="0"/>
              <a:t>is the content of </a:t>
            </a:r>
            <a:r>
              <a:rPr lang="en-US" altLang="zh-TW" sz="2000" b="1" dirty="0" smtClean="0"/>
              <a:t>HelloWorld.java</a:t>
            </a:r>
            <a:r>
              <a:rPr lang="en-US" altLang="zh-TW" sz="2000" dirty="0" smtClean="0"/>
              <a:t> file: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"/>
          <p:cNvSpPr txBox="1"/>
          <p:nvPr/>
        </p:nvSpPr>
        <p:spPr>
          <a:xfrm>
            <a:off x="1386111" y="1636998"/>
            <a:ext cx="6146803" cy="42780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1600" dirty="0" smtClean="0"/>
              <a:t>package </a:t>
            </a:r>
            <a:r>
              <a:rPr lang="en-US" altLang="zh-TW" sz="1600" dirty="0" err="1" smtClean="0"/>
              <a:t>com.tutorialspoint</a:t>
            </a:r>
            <a:r>
              <a:rPr lang="en-US" altLang="zh-TW" sz="1600" dirty="0" smtClean="0"/>
              <a:t>;</a:t>
            </a:r>
            <a:endParaRPr lang="en-US" altLang="zh-TW" sz="1600" dirty="0" smtClean="0"/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public class </a:t>
            </a:r>
            <a:r>
              <a:rPr lang="en-US" altLang="zh-TW" sz="1600" dirty="0" err="1" smtClean="0"/>
              <a:t>HelloWorld</a:t>
            </a:r>
            <a:r>
              <a:rPr lang="en-US" altLang="zh-TW" sz="1600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private String message1;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private String message2</a:t>
            </a:r>
            <a:r>
              <a:rPr lang="en-US" altLang="zh-TW" sz="1600" dirty="0" smtClean="0"/>
              <a:t>;</a:t>
            </a:r>
            <a:endParaRPr lang="en-US" altLang="zh-TW" sz="1600" dirty="0" smtClean="0"/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public void setMessage1(String message){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this.message1  = message;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</a:t>
            </a:r>
            <a:r>
              <a:rPr lang="en-US" altLang="zh-TW" sz="1600" dirty="0" smtClean="0"/>
              <a:t>}</a:t>
            </a:r>
            <a:endParaRPr lang="en-US" altLang="zh-TW" sz="1600" dirty="0" smtClean="0"/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public void setMessage2(String message){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this.message2  = message;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</a:t>
            </a:r>
            <a:r>
              <a:rPr lang="en-US" altLang="zh-TW" sz="1600" dirty="0" smtClean="0"/>
              <a:t>}</a:t>
            </a:r>
            <a:endParaRPr lang="en-US" altLang="zh-TW" sz="1600" dirty="0" smtClean="0"/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public void getMessage1</a:t>
            </a:r>
            <a:r>
              <a:rPr lang="en-US" altLang="zh-TW" sz="1600" dirty="0" smtClean="0"/>
              <a:t>() {</a:t>
            </a:r>
            <a:endParaRPr lang="en-US" altLang="zh-TW" sz="1600" dirty="0" smtClean="0"/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</a:t>
            </a:r>
            <a:r>
              <a:rPr lang="en-US" altLang="zh-TW" sz="1600" dirty="0" err="1" smtClean="0"/>
              <a:t>System.out.println</a:t>
            </a:r>
            <a:r>
              <a:rPr lang="en-US" altLang="zh-TW" sz="1600" dirty="0" smtClean="0"/>
              <a:t>("World Message1 : </a:t>
            </a:r>
            <a:r>
              <a:rPr lang="en-US" altLang="zh-TW" sz="1600" dirty="0" smtClean="0"/>
              <a:t>" + message1);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</a:t>
            </a:r>
            <a:r>
              <a:rPr lang="en-US" altLang="zh-TW" sz="1600" dirty="0" smtClean="0"/>
              <a:t>}</a:t>
            </a:r>
            <a:endParaRPr lang="en-US" altLang="zh-TW" sz="1600" dirty="0" smtClean="0"/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public void getMessage2</a:t>
            </a:r>
            <a:r>
              <a:rPr lang="en-US" altLang="zh-TW" sz="1600" dirty="0" smtClean="0"/>
              <a:t>() {</a:t>
            </a:r>
            <a:endParaRPr lang="en-US" altLang="zh-TW" sz="1600" dirty="0" smtClean="0"/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</a:t>
            </a:r>
            <a:r>
              <a:rPr lang="en-US" altLang="zh-TW" sz="1600" dirty="0" err="1" smtClean="0"/>
              <a:t>System.out.println</a:t>
            </a:r>
            <a:r>
              <a:rPr lang="en-US" altLang="zh-TW" sz="1600" dirty="0" smtClean="0"/>
              <a:t>("World Message2 : " + message2);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}</a:t>
            </a:r>
            <a:endParaRPr lang="en-US" altLang="zh-TW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mplate.potx" id="{E80F494D-E271-464E-886B-3BA5D5541D0D}" vid="{81EB598E-8E2C-439E-AC78-BC692462472F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4679</TotalTime>
  <Words>1107</Words>
  <Application>Microsoft Office PowerPoint</Application>
  <PresentationFormat>如螢幕大小 (4:3)</PresentationFormat>
  <Paragraphs>210</Paragraphs>
  <Slides>18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18</vt:i4>
      </vt:variant>
    </vt:vector>
  </HeadingPairs>
  <TitlesOfParts>
    <vt:vector size="20" baseType="lpstr">
      <vt:lpstr>Office Theme</vt:lpstr>
      <vt:lpstr>Facet</vt:lpstr>
      <vt:lpstr>投影片 1</vt:lpstr>
      <vt:lpstr>投影片 2</vt:lpstr>
      <vt:lpstr>10 Bean Definition Inheritance</vt:lpstr>
      <vt:lpstr>投影片 4</vt:lpstr>
      <vt:lpstr>10.1 Steps of Definition Inheritance</vt:lpstr>
      <vt:lpstr>投影片 6</vt:lpstr>
      <vt:lpstr>10.2 Example of Definition Inheritance</vt:lpstr>
      <vt:lpstr>10.2 Example of Definition Inheritance</vt:lpstr>
      <vt:lpstr>10.2 Example of Definition Inheritance</vt:lpstr>
      <vt:lpstr>10.2 Example of Definition Inheritance</vt:lpstr>
      <vt:lpstr>10.2 Example of Definition Inheritance</vt:lpstr>
      <vt:lpstr>10.2 Example of Definition Inheritance</vt:lpstr>
      <vt:lpstr>投影片 13</vt:lpstr>
      <vt:lpstr>10.3 Bean Definition Template</vt:lpstr>
      <vt:lpstr>10.3 Bean Definition Template</vt:lpstr>
      <vt:lpstr>10.3 Bean Definition Template</vt:lpstr>
      <vt:lpstr>10.3 Bean Definition Template</vt:lpstr>
      <vt:lpstr>投影片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USER</cp:lastModifiedBy>
  <cp:revision>870</cp:revision>
  <dcterms:created xsi:type="dcterms:W3CDTF">2015-10-11T19:53:33Z</dcterms:created>
  <dcterms:modified xsi:type="dcterms:W3CDTF">2017-02-01T16:55:45Z</dcterms:modified>
</cp:coreProperties>
</file>