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5"/>
  </p:notesMasterIdLst>
  <p:sldIdLst>
    <p:sldId id="256" r:id="rId3"/>
    <p:sldId id="257" r:id="rId4"/>
    <p:sldId id="258" r:id="rId5"/>
    <p:sldId id="284" r:id="rId6"/>
    <p:sldId id="285" r:id="rId7"/>
    <p:sldId id="286" r:id="rId8"/>
    <p:sldId id="287" r:id="rId9"/>
    <p:sldId id="288" r:id="rId10"/>
    <p:sldId id="289" r:id="rId11"/>
    <p:sldId id="290" r:id="rId12"/>
    <p:sldId id="291"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468"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3/20/2017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3/20/2017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3/20/2017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3/20/2017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3/20/2017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3/20/2017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3/20/2017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3/20/2017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3/20/2017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Java</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 Design Pattern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4090786" y="4296228"/>
            <a:ext cx="842485" cy="667203"/>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4243186" y="4448628"/>
            <a:ext cx="842485" cy="667203"/>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Types of Design Pattern (1):</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graphicFrame>
        <p:nvGraphicFramePr>
          <p:cNvPr id="10" name="表格 9"/>
          <p:cNvGraphicFramePr>
            <a:graphicFrameLocks noGrp="1"/>
          </p:cNvGraphicFramePr>
          <p:nvPr/>
        </p:nvGraphicFramePr>
        <p:xfrm>
          <a:off x="290285" y="1687285"/>
          <a:ext cx="8592458" cy="3901440"/>
        </p:xfrm>
        <a:graphic>
          <a:graphicData uri="http://schemas.openxmlformats.org/drawingml/2006/table">
            <a:tbl>
              <a:tblPr firstRow="1" bandRow="1">
                <a:tableStyleId>{5C22544A-7EE6-4342-B048-85BDC9FD1C3A}</a:tableStyleId>
              </a:tblPr>
              <a:tblGrid>
                <a:gridCol w="477838"/>
                <a:gridCol w="8114620"/>
              </a:tblGrid>
              <a:tr h="370840">
                <a:tc>
                  <a:txBody>
                    <a:bodyPr/>
                    <a:lstStyle/>
                    <a:p>
                      <a:pPr algn="l" fontAlgn="t"/>
                      <a:r>
                        <a:rPr lang="en-US" dirty="0" smtClean="0">
                          <a:solidFill>
                            <a:schemeClr val="tx1"/>
                          </a:solidFill>
                        </a:rPr>
                        <a:t>No</a:t>
                      </a:r>
                      <a:endParaRPr lang="en-US" dirty="0">
                        <a:solidFill>
                          <a:schemeClr val="tx1"/>
                        </a:solidFill>
                      </a:endParaRPr>
                    </a:p>
                  </a:txBody>
                  <a:tcPr marL="76200" marR="76200" marT="76200" marB="76200"/>
                </a:tc>
                <a:tc>
                  <a:txBody>
                    <a:bodyPr/>
                    <a:lstStyle/>
                    <a:p>
                      <a:pPr algn="l" fontAlgn="t"/>
                      <a:r>
                        <a:rPr lang="en-US" dirty="0">
                          <a:solidFill>
                            <a:schemeClr val="tx1"/>
                          </a:solidFill>
                        </a:rPr>
                        <a:t>Pattern &amp; Description</a:t>
                      </a:r>
                    </a:p>
                  </a:txBody>
                  <a:tcPr marL="76200" marR="76200" marT="76200" marB="76200"/>
                </a:tc>
              </a:tr>
              <a:tr h="370840">
                <a:tc>
                  <a:txBody>
                    <a:bodyPr/>
                    <a:lstStyle/>
                    <a:p>
                      <a:pPr fontAlgn="t"/>
                      <a:r>
                        <a:rPr lang="en-US" altLang="zh-TW"/>
                        <a:t>1</a:t>
                      </a:r>
                    </a:p>
                  </a:txBody>
                  <a:tcPr marL="76200" marR="76200" marT="76200" marB="76200"/>
                </a:tc>
                <a:tc>
                  <a:txBody>
                    <a:bodyPr/>
                    <a:lstStyle/>
                    <a:p>
                      <a:pPr fontAlgn="t"/>
                      <a:r>
                        <a:rPr lang="en-US" b="1"/>
                        <a:t>Creational Patterns</a:t>
                      </a:r>
                      <a:r>
                        <a:rPr lang="en-US"/>
                        <a:t/>
                      </a:r>
                      <a:br>
                        <a:rPr lang="en-US"/>
                      </a:br>
                      <a:r>
                        <a:rPr lang="en-US"/>
                        <a:t>These design patterns provide a way to create objects while hiding the creation logic, rather than instantiating objects directly using new operator. This gives program more flexibility in deciding which objects need to be created for a given use case.</a:t>
                      </a:r>
                    </a:p>
                  </a:txBody>
                  <a:tcPr marL="76200" marR="76200" marT="76200" marB="76200"/>
                </a:tc>
              </a:tr>
              <a:tr h="370840">
                <a:tc>
                  <a:txBody>
                    <a:bodyPr/>
                    <a:lstStyle/>
                    <a:p>
                      <a:pPr fontAlgn="t"/>
                      <a:r>
                        <a:rPr lang="en-US" altLang="zh-TW"/>
                        <a:t>2</a:t>
                      </a:r>
                    </a:p>
                  </a:txBody>
                  <a:tcPr marL="76200" marR="76200" marT="76200" marB="76200"/>
                </a:tc>
                <a:tc>
                  <a:txBody>
                    <a:bodyPr/>
                    <a:lstStyle/>
                    <a:p>
                      <a:pPr fontAlgn="t"/>
                      <a:r>
                        <a:rPr lang="en-US" b="1"/>
                        <a:t>Structural Patterns</a:t>
                      </a:r>
                      <a:r>
                        <a:rPr lang="en-US"/>
                        <a:t/>
                      </a:r>
                      <a:br>
                        <a:rPr lang="en-US"/>
                      </a:br>
                      <a:r>
                        <a:rPr lang="en-US"/>
                        <a:t>These design patterns concern class and object composition. Concept of inheritance is used to compose interfaces and define ways to compose objects to obtain new functionalities.</a:t>
                      </a:r>
                    </a:p>
                  </a:txBody>
                  <a:tcPr marL="76200" marR="76200" marT="76200" marB="76200"/>
                </a:tc>
              </a:tr>
              <a:tr h="370840">
                <a:tc>
                  <a:txBody>
                    <a:bodyPr/>
                    <a:lstStyle/>
                    <a:p>
                      <a:pPr fontAlgn="t"/>
                      <a:r>
                        <a:rPr lang="en-US" altLang="zh-TW"/>
                        <a:t>3</a:t>
                      </a:r>
                    </a:p>
                  </a:txBody>
                  <a:tcPr marL="76200" marR="76200" marT="76200" marB="76200"/>
                </a:tc>
                <a:tc>
                  <a:txBody>
                    <a:bodyPr/>
                    <a:lstStyle/>
                    <a:p>
                      <a:pPr fontAlgn="t"/>
                      <a:r>
                        <a:rPr lang="en-US" b="1" dirty="0"/>
                        <a:t>Behavioral Patterns</a:t>
                      </a:r>
                      <a:r>
                        <a:rPr lang="en-US" dirty="0"/>
                        <a:t/>
                      </a:r>
                      <a:br>
                        <a:rPr lang="en-US" dirty="0"/>
                      </a:br>
                      <a:r>
                        <a:rPr lang="en-US" dirty="0"/>
                        <a:t>These design patterns are specifically concerned with communication between objects.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Types of Design </a:t>
            </a:r>
            <a:r>
              <a:rPr lang="en-US" altLang="zh-TW" sz="2000" smtClean="0"/>
              <a:t>Pattern (2):</a:t>
            </a:r>
            <a:endParaRPr lang="en-US" altLang="zh-TW" sz="2000" dirty="0" smtClean="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graphicFrame>
        <p:nvGraphicFramePr>
          <p:cNvPr id="10" name="表格 9"/>
          <p:cNvGraphicFramePr>
            <a:graphicFrameLocks noGrp="1"/>
          </p:cNvGraphicFramePr>
          <p:nvPr/>
        </p:nvGraphicFramePr>
        <p:xfrm>
          <a:off x="290285" y="1687285"/>
          <a:ext cx="8592458" cy="1402080"/>
        </p:xfrm>
        <a:graphic>
          <a:graphicData uri="http://schemas.openxmlformats.org/drawingml/2006/table">
            <a:tbl>
              <a:tblPr firstRow="1" bandRow="1">
                <a:tableStyleId>{5C22544A-7EE6-4342-B048-85BDC9FD1C3A}</a:tableStyleId>
              </a:tblPr>
              <a:tblGrid>
                <a:gridCol w="477838"/>
                <a:gridCol w="8114620"/>
              </a:tblGrid>
              <a:tr h="370840">
                <a:tc>
                  <a:txBody>
                    <a:bodyPr/>
                    <a:lstStyle/>
                    <a:p>
                      <a:pPr algn="l" fontAlgn="t"/>
                      <a:r>
                        <a:rPr lang="en-US" dirty="0" smtClean="0">
                          <a:solidFill>
                            <a:schemeClr val="tx1"/>
                          </a:solidFill>
                        </a:rPr>
                        <a:t>No</a:t>
                      </a:r>
                      <a:endParaRPr lang="en-US" dirty="0">
                        <a:solidFill>
                          <a:schemeClr val="tx1"/>
                        </a:solidFill>
                      </a:endParaRPr>
                    </a:p>
                  </a:txBody>
                  <a:tcPr marL="76200" marR="76200" marT="76200" marB="76200"/>
                </a:tc>
                <a:tc>
                  <a:txBody>
                    <a:bodyPr/>
                    <a:lstStyle/>
                    <a:p>
                      <a:pPr algn="l" fontAlgn="t"/>
                      <a:r>
                        <a:rPr lang="en-US" dirty="0">
                          <a:solidFill>
                            <a:schemeClr val="tx1"/>
                          </a:solidFill>
                        </a:rPr>
                        <a:t>Pattern &amp; Description</a:t>
                      </a:r>
                    </a:p>
                  </a:txBody>
                  <a:tcPr marL="76200" marR="76200" marT="76200" marB="76200"/>
                </a:tc>
              </a:tr>
              <a:tr h="370840">
                <a:tc>
                  <a:txBody>
                    <a:bodyPr/>
                    <a:lstStyle/>
                    <a:p>
                      <a:pPr fontAlgn="t"/>
                      <a:r>
                        <a:rPr lang="en-US" altLang="zh-TW" dirty="0"/>
                        <a:t>4</a:t>
                      </a:r>
                    </a:p>
                  </a:txBody>
                  <a:tcPr marL="76200" marR="76200" marT="76200" marB="76200"/>
                </a:tc>
                <a:tc>
                  <a:txBody>
                    <a:bodyPr/>
                    <a:lstStyle/>
                    <a:p>
                      <a:pPr fontAlgn="t"/>
                      <a:r>
                        <a:rPr lang="en-US" b="1" dirty="0"/>
                        <a:t>J2EE Patterns</a:t>
                      </a:r>
                      <a:r>
                        <a:rPr lang="en-US" dirty="0"/>
                        <a:t/>
                      </a:r>
                      <a:br>
                        <a:rPr lang="en-US" dirty="0"/>
                      </a:br>
                      <a:r>
                        <a:rPr lang="en-US" dirty="0"/>
                        <a:t>These design patterns are specifically concerned with the presentation tier. These patterns are identified by Sun Java Center.</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12</a:t>
            </a:fld>
            <a:endParaRPr lang="en-US" dirty="0">
              <a:solidFill>
                <a:prstClr val="black"/>
              </a:solidFill>
            </a:endParaRPr>
          </a:p>
        </p:txBody>
      </p:sp>
      <p:sp>
        <p:nvSpPr>
          <p:cNvPr id="6" name="Rectangle 5"/>
          <p:cNvSpPr/>
          <p:nvPr/>
        </p:nvSpPr>
        <p:spPr>
          <a:xfrm>
            <a:off x="1588238" y="4332495"/>
            <a:ext cx="614783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 Design Pattern</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Design patterns represent the best practices used by experienced object-oriented software developers. </a:t>
            </a:r>
          </a:p>
          <a:p>
            <a:pPr marL="465138" indent="-465138">
              <a:buClr>
                <a:srgbClr val="00B0F0"/>
              </a:buClr>
              <a:buFont typeface="Wingdings" pitchFamily="2" charset="2"/>
              <a:buChar char="u"/>
            </a:pPr>
            <a:r>
              <a:rPr lang="en-US" altLang="zh-TW" sz="2000" dirty="0" smtClean="0"/>
              <a:t>Design patterns are solutions to general problems that software developers faced during software development. </a:t>
            </a:r>
          </a:p>
          <a:p>
            <a:pPr marL="465138" indent="-465138">
              <a:buClr>
                <a:srgbClr val="00B0F0"/>
              </a:buClr>
              <a:buFont typeface="Wingdings" pitchFamily="2" charset="2"/>
              <a:buChar char="u"/>
            </a:pPr>
            <a:r>
              <a:rPr lang="en-US" altLang="zh-TW" sz="2000" dirty="0" smtClean="0"/>
              <a:t>These solutions were obtained by trial and error by numerous software developers over quite a substantial period of time.</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1.1 What is GOF (Gang of Four)?  </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1.1 What is GOF</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1994, four authors Erich Gamma, Richard Helm, Ralph Johnson and John </a:t>
            </a:r>
            <a:r>
              <a:rPr lang="en-US" altLang="zh-TW" sz="2000" dirty="0" err="1" smtClean="0"/>
              <a:t>Vlissides</a:t>
            </a:r>
            <a:r>
              <a:rPr lang="en-US" altLang="zh-TW" sz="2000" dirty="0" smtClean="0"/>
              <a:t> published a book titled </a:t>
            </a:r>
            <a:r>
              <a:rPr lang="en-US" altLang="zh-TW" sz="2000" b="1" dirty="0" smtClean="0"/>
              <a:t>Design Patterns - Elements of Reusable Object-Oriented Software</a:t>
            </a:r>
            <a:r>
              <a:rPr lang="en-US" altLang="zh-TW" sz="2000" dirty="0" smtClean="0"/>
              <a:t> which initiated the concept of Design Pattern in Software development.</a:t>
            </a:r>
          </a:p>
          <a:p>
            <a:pPr marL="465138" indent="-465138">
              <a:buClr>
                <a:srgbClr val="00B0F0"/>
              </a:buClr>
              <a:buFont typeface="Wingdings" pitchFamily="2" charset="2"/>
              <a:buChar char="u"/>
            </a:pPr>
            <a:r>
              <a:rPr lang="en-US" altLang="zh-TW" sz="2000" dirty="0" smtClean="0"/>
              <a:t>These authors are collectively known as </a:t>
            </a:r>
            <a:r>
              <a:rPr lang="en-US" altLang="zh-TW" sz="2000" b="1" dirty="0" smtClean="0"/>
              <a:t>Gang of Four (GOF)</a:t>
            </a:r>
            <a:r>
              <a:rPr lang="en-US" altLang="zh-TW" sz="2000" dirty="0" smtClean="0"/>
              <a:t>. </a:t>
            </a:r>
          </a:p>
          <a:p>
            <a:pPr marL="465138" indent="-465138">
              <a:buClr>
                <a:srgbClr val="00B0F0"/>
              </a:buClr>
              <a:buFont typeface="Wingdings" pitchFamily="2" charset="2"/>
              <a:buChar char="u"/>
            </a:pPr>
            <a:r>
              <a:rPr lang="en-US" altLang="zh-TW" sz="2000" dirty="0" smtClean="0"/>
              <a:t>According to these authors design patterns are primarily based on the following principles of object orientated design.</a:t>
            </a:r>
          </a:p>
          <a:p>
            <a:pPr marL="922338" lvl="1" indent="-465138">
              <a:buClr>
                <a:srgbClr val="00B0F0"/>
              </a:buClr>
              <a:buFont typeface="Wingdings" pitchFamily="2" charset="2"/>
              <a:buChar char="u"/>
            </a:pPr>
            <a:r>
              <a:rPr lang="en-US" altLang="zh-TW" sz="2000" dirty="0" smtClean="0"/>
              <a:t>Program to an interface not an implementation</a:t>
            </a:r>
          </a:p>
          <a:p>
            <a:pPr marL="922338" lvl="1" indent="-465138">
              <a:buClr>
                <a:srgbClr val="00B0F0"/>
              </a:buClr>
              <a:buFont typeface="Wingdings" pitchFamily="2" charset="2"/>
              <a:buChar char="u"/>
            </a:pPr>
            <a:r>
              <a:rPr lang="en-US" altLang="zh-TW" sz="2000" dirty="0" smtClean="0"/>
              <a:t>Favor object composition over inheritance</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1.2 Usage of Design Pattern</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 Usage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Design Patterns have two main usages in software development.</a:t>
            </a:r>
          </a:p>
          <a:p>
            <a:pPr marL="465138" indent="-465138">
              <a:buClr>
                <a:srgbClr val="00B0F0"/>
              </a:buClr>
              <a:buFont typeface="Wingdings" pitchFamily="2" charset="2"/>
              <a:buChar char="u"/>
            </a:pPr>
            <a:r>
              <a:rPr lang="en-US" altLang="zh-TW" sz="2000" b="1" dirty="0" smtClean="0"/>
              <a:t>Common platform for developers</a:t>
            </a:r>
          </a:p>
          <a:p>
            <a:pPr marL="922338" lvl="1" indent="-465138">
              <a:buClr>
                <a:srgbClr val="00B0F0"/>
              </a:buClr>
              <a:buFont typeface="Wingdings" pitchFamily="2" charset="2"/>
              <a:buChar char="u"/>
            </a:pPr>
            <a:r>
              <a:rPr lang="en-US" altLang="zh-TW" sz="2000" dirty="0" smtClean="0"/>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p>
          <a:p>
            <a:pPr marL="465138" indent="-465138">
              <a:buClr>
                <a:srgbClr val="00B0F0"/>
              </a:buClr>
              <a:buFont typeface="Wingdings" pitchFamily="2" charset="2"/>
              <a:buChar char="u"/>
            </a:pPr>
            <a:r>
              <a:rPr lang="en-US" altLang="zh-TW" sz="2000" b="1" dirty="0" smtClean="0"/>
              <a:t>Best Practices</a:t>
            </a:r>
          </a:p>
          <a:p>
            <a:pPr marL="922338" lvl="1" indent="-465138">
              <a:buClr>
                <a:srgbClr val="00B0F0"/>
              </a:buClr>
              <a:buFont typeface="Wingdings" pitchFamily="2" charset="2"/>
              <a:buChar char="u"/>
            </a:pPr>
            <a:r>
              <a:rPr lang="en-US" altLang="zh-TW" sz="2000" dirty="0" smtClean="0"/>
              <a:t>Design patterns have been evolved over a long period of time and they provide best solutions to certain problems faced during software development. Learning these patterns helps inexperienced developers to learn software design in an easy and faster way.</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1.3 Type of Design Pattern</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As per the design pattern reference book </a:t>
            </a:r>
            <a:r>
              <a:rPr lang="en-US" altLang="zh-TW" sz="2000" b="1" dirty="0" smtClean="0"/>
              <a:t>Design Patterns - Elements of Reusable Object-Oriented Software</a:t>
            </a:r>
            <a:r>
              <a:rPr lang="en-US" altLang="zh-TW" sz="2000" dirty="0" smtClean="0"/>
              <a:t> , there are 23 design patterns which can be classified in three categories: Creational, </a:t>
            </a:r>
            <a:r>
              <a:rPr lang="en-US" altLang="zh-TW" sz="2000" dirty="0" smtClean="0"/>
              <a:t>Structural, </a:t>
            </a:r>
            <a:r>
              <a:rPr lang="en-US" altLang="zh-TW" sz="2000" dirty="0" smtClean="0"/>
              <a:t>and Behavioral patterns. </a:t>
            </a:r>
          </a:p>
          <a:p>
            <a:pPr marL="465138" indent="-465138">
              <a:buClr>
                <a:srgbClr val="00B0F0"/>
              </a:buClr>
              <a:buFont typeface="Wingdings" pitchFamily="2" charset="2"/>
              <a:buChar char="u"/>
            </a:pPr>
            <a:r>
              <a:rPr lang="en-US" altLang="zh-TW" sz="2000" dirty="0" smtClean="0"/>
              <a:t>We'll also discuss another category of design pattern: J2EE design patterns.</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4395</TotalTime>
  <Words>333</Words>
  <Application>Microsoft Office PowerPoint</Application>
  <PresentationFormat>如螢幕大小 (4:3)</PresentationFormat>
  <Paragraphs>72</Paragraphs>
  <Slides>12</Slides>
  <Notes>1</Notes>
  <HiddenSlides>0</HiddenSlides>
  <MMClips>0</MMClips>
  <ScaleCrop>false</ScaleCrop>
  <HeadingPairs>
    <vt:vector size="4" baseType="variant">
      <vt:variant>
        <vt:lpstr>佈景主題</vt:lpstr>
      </vt:variant>
      <vt:variant>
        <vt:i4>2</vt:i4>
      </vt:variant>
      <vt:variant>
        <vt:lpstr>投影片標題</vt:lpstr>
      </vt:variant>
      <vt:variant>
        <vt:i4>12</vt:i4>
      </vt:variant>
    </vt:vector>
  </HeadingPairs>
  <TitlesOfParts>
    <vt:vector size="14" baseType="lpstr">
      <vt:lpstr>Office Theme</vt:lpstr>
      <vt:lpstr>Facet</vt:lpstr>
      <vt:lpstr>投影片 1</vt:lpstr>
      <vt:lpstr>投影片 2</vt:lpstr>
      <vt:lpstr>1 Design Pattern</vt:lpstr>
      <vt:lpstr>投影片 4</vt:lpstr>
      <vt:lpstr>1.1 What is GOF</vt:lpstr>
      <vt:lpstr>投影片 6</vt:lpstr>
      <vt:lpstr>1.2 Usage of Design Pattern</vt:lpstr>
      <vt:lpstr>投影片 8</vt:lpstr>
      <vt:lpstr>1.3 Type of Design Pattern</vt:lpstr>
      <vt:lpstr>1.3 Type of Design Pattern</vt:lpstr>
      <vt:lpstr>1.3 Type of Design Pattern</vt:lpstr>
      <vt:lpstr>投影片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503</cp:revision>
  <dcterms:created xsi:type="dcterms:W3CDTF">2015-10-11T19:53:33Z</dcterms:created>
  <dcterms:modified xsi:type="dcterms:W3CDTF">2017-03-21T03:23:54Z</dcterms:modified>
</cp:coreProperties>
</file>