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5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2" r:id="rId13"/>
    <p:sldId id="293" r:id="rId14"/>
    <p:sldId id="294" r:id="rId15"/>
    <p:sldId id="297" r:id="rId16"/>
    <p:sldId id="296" r:id="rId17"/>
    <p:sldId id="295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46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3: Abstract Factory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0786" y="42962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Step 2: Rectangle.java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concrete classes implementing the same 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Rectangle.java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75657" y="2082663"/>
            <a:ext cx="6429830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Rectangle implements Shape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Rectangle::draw()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Step 2: Square.java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Square.java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17600" y="1705291"/>
            <a:ext cx="6429830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Square implements Shape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Square::draw()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Step 2: Square.java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Circle.java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17600" y="1705291"/>
            <a:ext cx="6429830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Circle implements Shape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Circle::draw()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Step 3: Color.java 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Step 3: Color.java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an interface for Colors.</a:t>
            </a:r>
            <a:endParaRPr lang="en-US" altLang="zh-TW" sz="2000" i="1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Color.java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88571" y="1952034"/>
            <a:ext cx="642983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Color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void fill();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Step 4: Implement Color Interface 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Step 4: Implement Color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concrete classes implementing the same 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Red.java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146627" y="1952033"/>
            <a:ext cx="6429830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Red implements Color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fill()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Red::fill()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Step 4: Implement Color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Green.java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146627" y="1952032"/>
            <a:ext cx="6429830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Green implements Color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fill()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Green::fill()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Step 4: Implement Color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Blue.java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132112" y="1719803"/>
            <a:ext cx="6429830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Blue implements Color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fill()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Blue::fill()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 Step 5: Create Abstract Factory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Abstract Factory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 Step 5: Create Abstract Factory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an Abstract class to get factories for Color and Shape Objects.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AbstractFactory.java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957940" y="2053632"/>
            <a:ext cx="6429830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abstract class </a:t>
            </a:r>
            <a:r>
              <a:rPr lang="en-US" altLang="zh-TW" sz="2000" dirty="0" err="1" smtClean="0"/>
              <a:t>AbstractFactory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abstract Color </a:t>
            </a:r>
            <a:r>
              <a:rPr lang="en-US" altLang="zh-TW" sz="2000" dirty="0" err="1" smtClean="0"/>
              <a:t>getColor</a:t>
            </a:r>
            <a:r>
              <a:rPr lang="en-US" altLang="zh-TW" sz="2000" dirty="0" smtClean="0"/>
              <a:t>(String color);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abstract Shape </a:t>
            </a:r>
            <a:r>
              <a:rPr lang="en-US" altLang="zh-TW" sz="2000" dirty="0" err="1" smtClean="0"/>
              <a:t>getShape</a:t>
            </a:r>
            <a:r>
              <a:rPr lang="en-US" altLang="zh-TW" sz="2000" dirty="0" smtClean="0"/>
              <a:t>(String shape) 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3.6 Step 6: Create Shape Factory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3.6 Step 6: Create Shape Factory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Factory classes extending </a:t>
            </a:r>
            <a:r>
              <a:rPr lang="en-US" altLang="zh-TW" sz="2000" dirty="0" err="1" smtClean="0"/>
              <a:t>AbstractFactory</a:t>
            </a:r>
            <a:r>
              <a:rPr lang="en-US" altLang="zh-TW" sz="2000" dirty="0" smtClean="0"/>
              <a:t> to generate object of concrete class based on given information.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ShapeFactory.java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162625" y="2198776"/>
            <a:ext cx="4876803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public class </a:t>
            </a:r>
            <a:r>
              <a:rPr lang="en-US" altLang="zh-TW" sz="1400" dirty="0" err="1" smtClean="0"/>
              <a:t>ShapeFactory</a:t>
            </a:r>
            <a:r>
              <a:rPr lang="en-US" altLang="zh-TW" sz="1400" dirty="0" smtClean="0"/>
              <a:t> extends </a:t>
            </a:r>
            <a:r>
              <a:rPr lang="en-US" altLang="zh-TW" sz="1400" dirty="0" err="1" smtClean="0"/>
              <a:t>AbstractFactory</a:t>
            </a:r>
            <a:r>
              <a:rPr lang="en-US" altLang="zh-TW" sz="1400" dirty="0" smtClean="0"/>
              <a:t> {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Shape </a:t>
            </a:r>
            <a:r>
              <a:rPr lang="en-US" altLang="zh-TW" sz="1400" dirty="0" err="1" smtClean="0"/>
              <a:t>getShape</a:t>
            </a:r>
            <a:r>
              <a:rPr lang="en-US" altLang="zh-TW" sz="1400" dirty="0" smtClean="0"/>
              <a:t>(String </a:t>
            </a:r>
            <a:r>
              <a:rPr lang="en-US" altLang="zh-TW" sz="1400" dirty="0" err="1" smtClean="0"/>
              <a:t>shapeType</a:t>
            </a:r>
            <a:r>
              <a:rPr lang="en-US" altLang="zh-TW" sz="1400" dirty="0" smtClean="0"/>
              <a:t>){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if(</a:t>
            </a:r>
            <a:r>
              <a:rPr lang="en-US" altLang="zh-TW" sz="1400" dirty="0" err="1" smtClean="0"/>
              <a:t>shapeType</a:t>
            </a:r>
            <a:r>
              <a:rPr lang="en-US" altLang="zh-TW" sz="1400" dirty="0" smtClean="0"/>
              <a:t> == null){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		  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if(</a:t>
            </a:r>
            <a:r>
              <a:rPr lang="en-US" altLang="zh-TW" sz="1400" dirty="0" err="1" smtClean="0"/>
              <a:t>shapeType.equalsIgnoreCase</a:t>
            </a:r>
            <a:r>
              <a:rPr lang="en-US" altLang="zh-TW" sz="1400" dirty="0" smtClean="0"/>
              <a:t>("CIRCLE")){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new Circle();    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}else if(</a:t>
            </a:r>
            <a:r>
              <a:rPr lang="en-US" altLang="zh-TW" sz="1400" dirty="0" err="1" smtClean="0"/>
              <a:t>shapeType.equalsIgnoreCase</a:t>
            </a:r>
            <a:r>
              <a:rPr lang="en-US" altLang="zh-TW" sz="1400" dirty="0" smtClean="0"/>
              <a:t>("RECTANGLE")){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new Rectangle();    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}else if(</a:t>
            </a:r>
            <a:r>
              <a:rPr lang="en-US" altLang="zh-TW" sz="1400" dirty="0" err="1" smtClean="0"/>
              <a:t>shapeType.equalsIgnoreCase</a:t>
            </a:r>
            <a:r>
              <a:rPr lang="en-US" altLang="zh-TW" sz="1400" dirty="0" smtClean="0"/>
              <a:t>("SQUARE")){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new Square();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  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Color </a:t>
            </a:r>
            <a:r>
              <a:rPr lang="en-US" altLang="zh-TW" sz="1400" dirty="0" err="1" smtClean="0"/>
              <a:t>getColor</a:t>
            </a:r>
            <a:r>
              <a:rPr lang="en-US" altLang="zh-TW" sz="1400" dirty="0" smtClean="0"/>
              <a:t>(String color)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3.6 Step 6: Create Shape Factory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ColorFactory.java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119082" y="1661747"/>
            <a:ext cx="4876803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public class </a:t>
            </a:r>
            <a:r>
              <a:rPr lang="en-US" altLang="zh-TW" sz="1400" dirty="0" err="1" smtClean="0"/>
              <a:t>ColorFactory</a:t>
            </a:r>
            <a:r>
              <a:rPr lang="en-US" altLang="zh-TW" sz="1400" dirty="0" smtClean="0"/>
              <a:t> extends </a:t>
            </a:r>
            <a:r>
              <a:rPr lang="en-US" altLang="zh-TW" sz="1400" dirty="0" err="1" smtClean="0"/>
              <a:t>AbstractFactory</a:t>
            </a:r>
            <a:r>
              <a:rPr lang="en-US" altLang="zh-TW" sz="1400" dirty="0" smtClean="0"/>
              <a:t> {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Shape </a:t>
            </a:r>
            <a:r>
              <a:rPr lang="en-US" altLang="zh-TW" sz="1400" dirty="0" err="1" smtClean="0"/>
              <a:t>getShape</a:t>
            </a:r>
            <a:r>
              <a:rPr lang="en-US" altLang="zh-TW" sz="1400" dirty="0" smtClean="0"/>
              <a:t>(String </a:t>
            </a:r>
            <a:r>
              <a:rPr lang="en-US" altLang="zh-TW" sz="1400" dirty="0" err="1" smtClean="0"/>
              <a:t>shapeType</a:t>
            </a:r>
            <a:r>
              <a:rPr lang="en-US" altLang="zh-TW" sz="14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Color </a:t>
            </a:r>
            <a:r>
              <a:rPr lang="en-US" altLang="zh-TW" sz="1400" dirty="0" err="1" smtClean="0"/>
              <a:t>getColor</a:t>
            </a:r>
            <a:r>
              <a:rPr lang="en-US" altLang="zh-TW" sz="1400" dirty="0" smtClean="0"/>
              <a:t>(String color)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if(color == null){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	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if(</a:t>
            </a:r>
            <a:r>
              <a:rPr lang="en-US" altLang="zh-TW" sz="1400" dirty="0" err="1" smtClean="0"/>
              <a:t>color.equalsIgnoreCase</a:t>
            </a:r>
            <a:r>
              <a:rPr lang="en-US" altLang="zh-TW" sz="1400" dirty="0" smtClean="0"/>
              <a:t>("RED")){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new Red();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}else if(</a:t>
            </a:r>
            <a:r>
              <a:rPr lang="en-US" altLang="zh-TW" sz="1400" dirty="0" err="1" smtClean="0"/>
              <a:t>color.equalsIgnoreCase</a:t>
            </a:r>
            <a:r>
              <a:rPr lang="en-US" altLang="zh-TW" sz="1400" dirty="0" smtClean="0"/>
              <a:t>("GREEN")){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new Green();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}else if(</a:t>
            </a:r>
            <a:r>
              <a:rPr lang="en-US" altLang="zh-TW" sz="1400" dirty="0" err="1" smtClean="0"/>
              <a:t>color.equalsIgnoreCase</a:t>
            </a:r>
            <a:r>
              <a:rPr lang="en-US" altLang="zh-TW" sz="1400" dirty="0" smtClean="0"/>
              <a:t>("BLUE")){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new Blue();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3.7 Step 7: Create Factory Producer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3.7 Step 7: Create Factory Producer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 Factory generator/producer class to get factories by passing an information such as Shape or Color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FactoryProducer.java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683653" y="2271347"/>
            <a:ext cx="4876803" cy="2893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public class </a:t>
            </a:r>
            <a:r>
              <a:rPr lang="en-US" altLang="zh-TW" sz="1400" dirty="0" err="1" smtClean="0"/>
              <a:t>FactoryProducer</a:t>
            </a:r>
            <a:r>
              <a:rPr lang="en-US" altLang="zh-TW" sz="14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static </a:t>
            </a:r>
            <a:r>
              <a:rPr lang="en-US" altLang="zh-TW" sz="1400" dirty="0" err="1" smtClean="0"/>
              <a:t>AbstractFactory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getFactory</a:t>
            </a:r>
            <a:r>
              <a:rPr lang="en-US" altLang="zh-TW" sz="1400" dirty="0" smtClean="0"/>
              <a:t>(String choice){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if(</a:t>
            </a:r>
            <a:r>
              <a:rPr lang="en-US" altLang="zh-TW" sz="1400" dirty="0" err="1" smtClean="0"/>
              <a:t>choice.equalsIgnoreCase</a:t>
            </a:r>
            <a:r>
              <a:rPr lang="en-US" altLang="zh-TW" sz="1400" dirty="0" smtClean="0"/>
              <a:t>("SHAPE")){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new </a:t>
            </a:r>
            <a:r>
              <a:rPr lang="en-US" altLang="zh-TW" sz="1400" dirty="0" err="1" smtClean="0"/>
              <a:t>ShapeFactory</a:t>
            </a:r>
            <a:r>
              <a:rPr lang="en-US" altLang="zh-TW" sz="14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}else if(</a:t>
            </a:r>
            <a:r>
              <a:rPr lang="en-US" altLang="zh-TW" sz="1400" dirty="0" err="1" smtClean="0"/>
              <a:t>choice.equalsIgnoreCase</a:t>
            </a:r>
            <a:r>
              <a:rPr lang="en-US" altLang="zh-TW" sz="1400" dirty="0" smtClean="0"/>
              <a:t>("COLOR")){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return new </a:t>
            </a:r>
            <a:r>
              <a:rPr lang="en-US" altLang="zh-TW" sz="1400" dirty="0" err="1" smtClean="0"/>
              <a:t>ColorFactory</a:t>
            </a:r>
            <a:r>
              <a:rPr lang="en-US" altLang="zh-TW" sz="14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3.8 Step 8: Abstract Factory Pattern Demo</a:t>
            </a:r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3.8 Step 8: Abstract Factory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the </a:t>
            </a:r>
            <a:r>
              <a:rPr lang="en-US" altLang="zh-TW" sz="2000" dirty="0" err="1" smtClean="0"/>
              <a:t>FactoryProducer</a:t>
            </a:r>
            <a:r>
              <a:rPr lang="en-US" altLang="zh-TW" sz="2000" dirty="0" smtClean="0"/>
              <a:t> to get </a:t>
            </a:r>
            <a:r>
              <a:rPr lang="en-US" altLang="zh-TW" sz="2000" dirty="0" err="1" smtClean="0"/>
              <a:t>AbstractFactory</a:t>
            </a:r>
            <a:r>
              <a:rPr lang="en-US" altLang="zh-TW" sz="2000" dirty="0" smtClean="0"/>
              <a:t> in order to get factories of concrete classes by passing an information such as type.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AbstractFactoryPatternDemo.java (1)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957943" y="2264229"/>
            <a:ext cx="7939314" cy="3785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AbstractFactoryPatternDemo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shape factory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AbstractFactory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shapeFactory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FactoryProducer.getFactory</a:t>
            </a:r>
            <a:r>
              <a:rPr lang="en-US" altLang="zh-TW" sz="2000" dirty="0" smtClean="0"/>
              <a:t>("SHAPE");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an object of Shape Circle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 shape1 = </a:t>
            </a:r>
            <a:r>
              <a:rPr lang="en-US" altLang="zh-TW" sz="2000" dirty="0" err="1" smtClean="0"/>
              <a:t>shapeFactory.getShape</a:t>
            </a:r>
            <a:r>
              <a:rPr lang="en-US" altLang="zh-TW" sz="2000" dirty="0" smtClean="0"/>
              <a:t>("CIRCLE");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//call draw method of Shape Circle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shape1.draw();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an object of Shape Rectangle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 shape2 = </a:t>
            </a:r>
            <a:r>
              <a:rPr lang="en-US" altLang="zh-TW" sz="2000" dirty="0" err="1" smtClean="0"/>
              <a:t>shapeFactory.getShape</a:t>
            </a:r>
            <a:r>
              <a:rPr lang="en-US" altLang="zh-TW" sz="2000" dirty="0" smtClean="0"/>
              <a:t>("RECTANGLE");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//call draw method of Shape Rectangle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shape2.draw();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3.8 Step 8: Abstract Factory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AbstractFactoryPatternDemo.java (2).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899886" y="1640114"/>
            <a:ext cx="7939314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an object of Shape Square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 shape3 = </a:t>
            </a:r>
            <a:r>
              <a:rPr lang="en-US" altLang="zh-TW" sz="2000" dirty="0" err="1" smtClean="0"/>
              <a:t>shapeFactory.getShape</a:t>
            </a:r>
            <a:r>
              <a:rPr lang="en-US" altLang="zh-TW" sz="2000" dirty="0" smtClean="0"/>
              <a:t>("SQUARE");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//call draw method of Shape Square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shape3.draw();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color factory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AbstractFactory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colorFactory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FactoryProducer.getFactory</a:t>
            </a:r>
            <a:r>
              <a:rPr lang="en-US" altLang="zh-TW" sz="2000" dirty="0" smtClean="0"/>
              <a:t>("COLOR");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an object of Color Red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Color color1 = </a:t>
            </a:r>
            <a:r>
              <a:rPr lang="en-US" altLang="zh-TW" sz="2000" dirty="0" err="1" smtClean="0"/>
              <a:t>colorFactory.getColor</a:t>
            </a:r>
            <a:r>
              <a:rPr lang="en-US" altLang="zh-TW" sz="2000" dirty="0" smtClean="0"/>
              <a:t>("RED");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//call fill method of Red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color1.fill();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an object of Color Green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Color color2 = </a:t>
            </a:r>
            <a:r>
              <a:rPr lang="en-US" altLang="zh-TW" sz="2000" dirty="0" err="1" smtClean="0"/>
              <a:t>colorFactory.getColor</a:t>
            </a:r>
            <a:r>
              <a:rPr lang="en-US" altLang="zh-TW" sz="2000" dirty="0" smtClean="0"/>
              <a:t>("Green");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//call fill method of Green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color2.fill();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3.8 Step 8: Abstract Factory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AbstractFactoryPatternDemo.java (3).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899886" y="1640114"/>
            <a:ext cx="7939314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//get an object of Color Blue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Color color3 = </a:t>
            </a:r>
            <a:r>
              <a:rPr lang="en-US" altLang="zh-TW" sz="2000" dirty="0" err="1" smtClean="0"/>
              <a:t>colorFactory.getColor</a:t>
            </a:r>
            <a:r>
              <a:rPr lang="en-US" altLang="zh-TW" sz="2000" dirty="0" smtClean="0"/>
              <a:t>("BLUE");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//call fill method of Color Blue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color3.fill();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Abstract Factory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Abstract Factory patterns work around a super-factory which creates other factories.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factory is also called as factory of factories.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type of design pattern comes under creational pattern as this pattern provides one of the best ways to create an object.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Abstract Factory pattern, an interface is responsible for creating a factory of related objects without explicitly specifying their classes.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Each generated factory can give the objects as per the Factory pattern.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3.9 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9: Run Factory 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Demo</a:t>
            </a:r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3.9 Step 9: Run Factory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Run Factory Pattern Demo: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480458" y="1669142"/>
            <a:ext cx="54864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java </a:t>
            </a:r>
            <a:r>
              <a:rPr lang="en-US" altLang="zh-TW" sz="2000" dirty="0" err="1" smtClean="0"/>
              <a:t>FactoryPatternDemo</a:t>
            </a:r>
            <a:endParaRPr lang="en-US" altLang="zh-TW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0911" y="2164896"/>
            <a:ext cx="5543550" cy="3038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3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Implementation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are going to create a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and </a:t>
            </a:r>
            <a:r>
              <a:rPr lang="en-US" altLang="zh-TW" sz="2000" i="1" dirty="0" smtClean="0"/>
              <a:t>Color</a:t>
            </a:r>
            <a:r>
              <a:rPr lang="en-US" altLang="zh-TW" sz="2000" dirty="0" smtClean="0"/>
              <a:t> interfaces and concrete classes implementing these interfaces.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create an abstract factory class </a:t>
            </a:r>
            <a:r>
              <a:rPr lang="en-US" altLang="zh-TW" sz="2000" i="1" dirty="0" err="1" smtClean="0"/>
              <a:t>AbstractFactory</a:t>
            </a:r>
            <a:r>
              <a:rPr lang="en-US" altLang="zh-TW" sz="2000" dirty="0" smtClean="0"/>
              <a:t> as next step.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Factory classes </a:t>
            </a:r>
            <a:r>
              <a:rPr lang="en-US" altLang="zh-TW" sz="2000" i="1" dirty="0" err="1" smtClean="0"/>
              <a:t>ShapeFactory</a:t>
            </a:r>
            <a:r>
              <a:rPr lang="en-US" altLang="zh-TW" sz="2000" dirty="0" smtClean="0"/>
              <a:t> and </a:t>
            </a:r>
            <a:r>
              <a:rPr lang="en-US" altLang="zh-TW" sz="2000" i="1" dirty="0" err="1" smtClean="0"/>
              <a:t>ColorFactory</a:t>
            </a:r>
            <a:r>
              <a:rPr lang="en-US" altLang="zh-TW" sz="2000" dirty="0" smtClean="0"/>
              <a:t> are defined where each factory extends </a:t>
            </a:r>
            <a:r>
              <a:rPr lang="en-US" altLang="zh-TW" sz="2000" i="1" dirty="0" err="1" smtClean="0"/>
              <a:t>AbstractFactory</a:t>
            </a:r>
            <a:r>
              <a:rPr lang="en-US" altLang="zh-TW" sz="2000" dirty="0" smtClean="0"/>
              <a:t>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factory creator/generator class </a:t>
            </a:r>
            <a:r>
              <a:rPr lang="en-US" altLang="zh-TW" sz="2000" i="1" dirty="0" err="1" smtClean="0"/>
              <a:t>FactoryProducer</a:t>
            </a:r>
            <a:r>
              <a:rPr lang="en-US" altLang="zh-TW" sz="2000" dirty="0" smtClean="0"/>
              <a:t> is created.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AbstractFactoryPatternDemo</a:t>
            </a:r>
            <a:r>
              <a:rPr lang="en-US" altLang="zh-TW" sz="2000" dirty="0" smtClean="0"/>
              <a:t>, our demo class uses </a:t>
            </a:r>
            <a:r>
              <a:rPr lang="en-US" altLang="zh-TW" sz="2000" i="1" dirty="0" err="1" smtClean="0"/>
              <a:t>FactoryProducer</a:t>
            </a:r>
            <a:r>
              <a:rPr lang="en-US" altLang="zh-TW" sz="2000" dirty="0" smtClean="0"/>
              <a:t> to get a </a:t>
            </a:r>
            <a:r>
              <a:rPr lang="en-US" altLang="zh-TW" sz="2000" i="1" dirty="0" err="1" smtClean="0"/>
              <a:t>AbstractFactory</a:t>
            </a:r>
            <a:r>
              <a:rPr lang="en-US" altLang="zh-TW" sz="2000" dirty="0" smtClean="0"/>
              <a:t> object.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will pass information (</a:t>
            </a:r>
            <a:r>
              <a:rPr lang="en-US" altLang="zh-TW" sz="2000" i="1" dirty="0" smtClean="0"/>
              <a:t>CIRCLE / RECTANGLE / SQUARE</a:t>
            </a:r>
            <a:r>
              <a:rPr lang="en-US" altLang="zh-TW" sz="2000" dirty="0" smtClean="0"/>
              <a:t> for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) to </a:t>
            </a:r>
            <a:r>
              <a:rPr lang="en-US" altLang="zh-TW" sz="2000" i="1" dirty="0" err="1" smtClean="0"/>
              <a:t>AbstractFactory</a:t>
            </a:r>
            <a:r>
              <a:rPr lang="en-US" altLang="zh-TW" sz="2000" dirty="0" smtClean="0"/>
              <a:t> to get the type of object it needs.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also passes information (</a:t>
            </a:r>
            <a:r>
              <a:rPr lang="en-US" altLang="zh-TW" sz="2000" i="1" dirty="0" smtClean="0"/>
              <a:t>RED / GREEN / BLUE</a:t>
            </a:r>
            <a:r>
              <a:rPr lang="en-US" altLang="zh-TW" sz="2000" dirty="0" smtClean="0"/>
              <a:t> for </a:t>
            </a:r>
            <a:r>
              <a:rPr lang="en-US" altLang="zh-TW" sz="2000" i="1" dirty="0" smtClean="0"/>
              <a:t>Color</a:t>
            </a:r>
            <a:r>
              <a:rPr lang="en-US" altLang="zh-TW" sz="2000" dirty="0" smtClean="0"/>
              <a:t>) to </a:t>
            </a:r>
            <a:r>
              <a:rPr lang="en-US" altLang="zh-TW" sz="2000" i="1" dirty="0" err="1" smtClean="0"/>
              <a:t>AbstractFactory</a:t>
            </a:r>
            <a:r>
              <a:rPr lang="en-US" altLang="zh-TW" sz="2000" dirty="0" smtClean="0"/>
              <a:t> to get the type of object it needs.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Abstract Factory  Pattern Diagram: 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7504" y="1700892"/>
            <a:ext cx="5909582" cy="461351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Step 1: Shape.java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Step 1: Shape.java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https://www.tutorialspoint.com/design_pattern/abstract_factory_pattern.htm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an interface for Shapes.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Shape.java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75657" y="2082663"/>
            <a:ext cx="642983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Shape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void draw();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Step 2: Rectangle.java 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4562</TotalTime>
  <Words>1057</Words>
  <Application>Microsoft Office PowerPoint</Application>
  <PresentationFormat>如螢幕大小 (4:3)</PresentationFormat>
  <Paragraphs>297</Paragraphs>
  <Slides>32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34" baseType="lpstr">
      <vt:lpstr>Office Theme</vt:lpstr>
      <vt:lpstr>Facet</vt:lpstr>
      <vt:lpstr>投影片 1</vt:lpstr>
      <vt:lpstr>投影片 2</vt:lpstr>
      <vt:lpstr>3 Abstract Factory Pattern</vt:lpstr>
      <vt:lpstr>投影片 4</vt:lpstr>
      <vt:lpstr>3.1 Implementation</vt:lpstr>
      <vt:lpstr>3.1 Implementation</vt:lpstr>
      <vt:lpstr>投影片 7</vt:lpstr>
      <vt:lpstr>3.2 Step 1: Shape.java</vt:lpstr>
      <vt:lpstr>投影片 9</vt:lpstr>
      <vt:lpstr>3.2 Step 2: Rectangle.java</vt:lpstr>
      <vt:lpstr>3.2 Step 2: Square.java</vt:lpstr>
      <vt:lpstr>3.2 Step 2: Square.java</vt:lpstr>
      <vt:lpstr>投影片 13</vt:lpstr>
      <vt:lpstr>3.3 Step 3: Color.java</vt:lpstr>
      <vt:lpstr>投影片 15</vt:lpstr>
      <vt:lpstr>3.4 Step 4: Implement Color Interface</vt:lpstr>
      <vt:lpstr>3.4 Step 4: Implement Color Interface</vt:lpstr>
      <vt:lpstr>3.4 Step 4: Implement Color Interface</vt:lpstr>
      <vt:lpstr>投影片 19</vt:lpstr>
      <vt:lpstr>3.5 Step 5: Create Abstract Factory</vt:lpstr>
      <vt:lpstr>投影片 21</vt:lpstr>
      <vt:lpstr>3.6 Step 6: Create Shape Factory</vt:lpstr>
      <vt:lpstr>3.6 Step 6: Create Shape Factory</vt:lpstr>
      <vt:lpstr>投影片 24</vt:lpstr>
      <vt:lpstr>3.7 Step 7: Create Factory Producer</vt:lpstr>
      <vt:lpstr>投影片 26</vt:lpstr>
      <vt:lpstr>3.8 Step 8: Abstract Factory Pattern Demo</vt:lpstr>
      <vt:lpstr>3.8 Step 8: Abstract Factory Pattern Demo</vt:lpstr>
      <vt:lpstr>3.8 Step 8: Abstract Factory Pattern Demo</vt:lpstr>
      <vt:lpstr>投影片 30</vt:lpstr>
      <vt:lpstr>3.9 Step 9: Run Factory Pattern Demo</vt:lpstr>
      <vt:lpstr>投影片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595</cp:revision>
  <dcterms:created xsi:type="dcterms:W3CDTF">2015-10-11T19:53:33Z</dcterms:created>
  <dcterms:modified xsi:type="dcterms:W3CDTF">2017-03-21T04:31:27Z</dcterms:modified>
</cp:coreProperties>
</file>