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4"/>
  </p:notesMasterIdLst>
  <p:handoutMasterIdLst>
    <p:handoutMasterId r:id="rId25"/>
  </p:handoutMasterIdLst>
  <p:sldIdLst>
    <p:sldId id="259"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300" r:id="rId17"/>
    <p:sldId id="297" r:id="rId18"/>
    <p:sldId id="298" r:id="rId19"/>
    <p:sldId id="299" r:id="rId20"/>
    <p:sldId id="301" r:id="rId21"/>
    <p:sldId id="302" r:id="rId22"/>
    <p:sldId id="28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94660"/>
  </p:normalViewPr>
  <p:slideViewPr>
    <p:cSldViewPr snapToGrid="0">
      <p:cViewPr varScale="1">
        <p:scale>
          <a:sx n="86" d="100"/>
          <a:sy n="86" d="100"/>
        </p:scale>
        <p:origin x="1166" y="5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2017/12/12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xtyzhangzk/cpu-judge/tree/master/test" TargetMode="External"/><Relationship Id="rId2" Type="http://schemas.openxmlformats.org/officeDocument/2006/relationships/hyperlink" Target="https://github.com/riscv/riscv-gnu-toolchai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5864" y="4201756"/>
            <a:ext cx="8325019" cy="1114192"/>
          </a:xfrm>
        </p:spPr>
        <p:txBody>
          <a:bodyPr/>
          <a:lstStyle/>
          <a:p>
            <a:r>
              <a:rPr lang="zh-CN" altLang="en-US" dirty="0"/>
              <a:t>数字逻辑和</a:t>
            </a:r>
            <a:r>
              <a:rPr lang="en-US" altLang="zh-CN" dirty="0"/>
              <a:t>FPGA</a:t>
            </a:r>
            <a:r>
              <a:rPr lang="zh-CN" altLang="en-US" dirty="0"/>
              <a:t>编程入门</a:t>
            </a:r>
            <a:endParaRPr lang="zh-CN" altLang="en-US" sz="2400" dirty="0"/>
          </a:p>
        </p:txBody>
      </p:sp>
      <p:sp>
        <p:nvSpPr>
          <p:cNvPr id="6" name="文本占位符 5"/>
          <p:cNvSpPr>
            <a:spLocks noGrp="1"/>
          </p:cNvSpPr>
          <p:nvPr>
            <p:ph type="body" sz="quarter" idx="10"/>
          </p:nvPr>
        </p:nvSpPr>
        <p:spPr/>
        <p:txBody>
          <a:bodyPr/>
          <a:lstStyle/>
          <a:p>
            <a:r>
              <a:rPr lang="en-US" altLang="zh-CN" dirty="0"/>
              <a:t>2017</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917DEF-74F7-4F20-8D47-8EFF3B5DA1F9}"/>
              </a:ext>
            </a:extLst>
          </p:cNvPr>
          <p:cNvSpPr>
            <a:spLocks noGrp="1"/>
          </p:cNvSpPr>
          <p:nvPr>
            <p:ph sz="quarter" idx="10"/>
          </p:nvPr>
        </p:nvSpPr>
        <p:spPr/>
        <p:txBody>
          <a:bodyPr/>
          <a:lstStyle/>
          <a:p>
            <a:r>
              <a:rPr lang="zh-CN" altLang="en-US" dirty="0"/>
              <a:t>可综合模块设计原则</a:t>
            </a:r>
            <a:endParaRPr lang="en-US" altLang="zh-CN" dirty="0"/>
          </a:p>
          <a:p>
            <a:pPr lvl="1"/>
            <a:r>
              <a:rPr lang="zh-CN" altLang="en-US" dirty="0"/>
              <a:t>不使用</a:t>
            </a:r>
            <a:r>
              <a:rPr lang="en-US" altLang="zh-CN" dirty="0"/>
              <a:t>initial</a:t>
            </a:r>
            <a:r>
              <a:rPr lang="zh-CN" altLang="en-US" dirty="0"/>
              <a:t>（实际上在</a:t>
            </a:r>
            <a:r>
              <a:rPr lang="en-US" altLang="zh-CN" dirty="0"/>
              <a:t>FPGA</a:t>
            </a:r>
            <a:r>
              <a:rPr lang="zh-CN" altLang="en-US" dirty="0"/>
              <a:t>上是可综合的）</a:t>
            </a:r>
            <a:endParaRPr lang="en-US" altLang="zh-CN" dirty="0"/>
          </a:p>
          <a:p>
            <a:pPr lvl="1"/>
            <a:r>
              <a:rPr lang="zh-CN" altLang="en-US" dirty="0"/>
              <a:t>不使用</a:t>
            </a:r>
            <a:r>
              <a:rPr lang="en-US" altLang="zh-CN" dirty="0"/>
              <a:t>#10</a:t>
            </a:r>
          </a:p>
          <a:p>
            <a:pPr lvl="1"/>
            <a:r>
              <a:rPr lang="zh-CN" altLang="en-US" dirty="0"/>
              <a:t>不使用</a:t>
            </a:r>
            <a:r>
              <a:rPr lang="en-US" altLang="zh-CN" dirty="0"/>
              <a:t>forever, while</a:t>
            </a:r>
            <a:r>
              <a:rPr lang="zh-CN" altLang="en-US" dirty="0"/>
              <a:t>等循环次数不确定的循环</a:t>
            </a:r>
            <a:endParaRPr lang="en-US" altLang="zh-CN" dirty="0"/>
          </a:p>
          <a:p>
            <a:pPr lvl="1"/>
            <a:r>
              <a:rPr lang="zh-CN" altLang="en-US" dirty="0"/>
              <a:t>时序逻辑使用非阻塞赋值，组合逻辑使用阻塞赋值</a:t>
            </a:r>
            <a:endParaRPr lang="en-US" altLang="zh-CN" dirty="0"/>
          </a:p>
          <a:p>
            <a:pPr lvl="1"/>
            <a:r>
              <a:rPr lang="zh-CN" altLang="en-US" dirty="0"/>
              <a:t>不在多个</a:t>
            </a:r>
            <a:r>
              <a:rPr lang="en-US" altLang="zh-CN" dirty="0"/>
              <a:t>always</a:t>
            </a:r>
            <a:r>
              <a:rPr lang="zh-CN" altLang="en-US" dirty="0"/>
              <a:t>块中对同一变量赋值</a:t>
            </a:r>
            <a:endParaRPr lang="en-US" altLang="zh-CN" dirty="0"/>
          </a:p>
          <a:p>
            <a:pPr lvl="1"/>
            <a:endParaRPr lang="zh-CN" altLang="en-US" dirty="0"/>
          </a:p>
        </p:txBody>
      </p:sp>
      <p:sp>
        <p:nvSpPr>
          <p:cNvPr id="3" name="标题 2">
            <a:extLst>
              <a:ext uri="{FF2B5EF4-FFF2-40B4-BE49-F238E27FC236}">
                <a16:creationId xmlns:a16="http://schemas.microsoft.com/office/drawing/2014/main" id="{E5A8E9AC-8436-4A74-9C04-43552FBE0EAB}"/>
              </a:ext>
            </a:extLst>
          </p:cNvPr>
          <p:cNvSpPr>
            <a:spLocks noGrp="1"/>
          </p:cNvSpPr>
          <p:nvPr>
            <p:ph type="title"/>
          </p:nvPr>
        </p:nvSpPr>
        <p:spPr/>
        <p:txBody>
          <a:bodyPr/>
          <a:lstStyle/>
          <a:p>
            <a:r>
              <a:rPr lang="zh-CN" altLang="en-US" dirty="0"/>
              <a:t>综合</a:t>
            </a:r>
          </a:p>
        </p:txBody>
      </p:sp>
    </p:spTree>
    <p:extLst>
      <p:ext uri="{BB962C8B-B14F-4D97-AF65-F5344CB8AC3E}">
        <p14:creationId xmlns:p14="http://schemas.microsoft.com/office/powerpoint/2010/main" val="255418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14E2E8-C967-4F89-A3E4-21C1F9F76E1D}"/>
              </a:ext>
            </a:extLst>
          </p:cNvPr>
          <p:cNvSpPr>
            <a:spLocks noGrp="1"/>
          </p:cNvSpPr>
          <p:nvPr>
            <p:ph sz="quarter" idx="10"/>
          </p:nvPr>
        </p:nvSpPr>
        <p:spPr/>
        <p:txBody>
          <a:bodyPr/>
          <a:lstStyle/>
          <a:p>
            <a:r>
              <a:rPr lang="en-US" altLang="zh-CN" dirty="0"/>
              <a:t>FPGA</a:t>
            </a:r>
            <a:r>
              <a:rPr lang="zh-CN" altLang="en-US" dirty="0"/>
              <a:t>如何实现可编程的逻辑？</a:t>
            </a:r>
            <a:endParaRPr lang="en-US" altLang="zh-CN" dirty="0"/>
          </a:p>
          <a:p>
            <a:r>
              <a:rPr lang="en-US" altLang="zh-CN" dirty="0"/>
              <a:t>LUT</a:t>
            </a:r>
            <a:r>
              <a:rPr lang="zh-CN" altLang="en-US" dirty="0"/>
              <a:t> </a:t>
            </a:r>
            <a:r>
              <a:rPr lang="en-US" altLang="zh-CN" dirty="0"/>
              <a:t>(Look-Up-Table)</a:t>
            </a:r>
          </a:p>
          <a:p>
            <a:r>
              <a:rPr lang="zh-CN" altLang="en-US" dirty="0"/>
              <a:t>烧写</a:t>
            </a:r>
            <a:r>
              <a:rPr lang="en-US" altLang="zh-CN" dirty="0"/>
              <a:t>FPGA</a:t>
            </a:r>
            <a:r>
              <a:rPr lang="zh-CN" altLang="en-US" dirty="0"/>
              <a:t>时会对每个</a:t>
            </a:r>
            <a:r>
              <a:rPr lang="en-US" altLang="zh-CN" dirty="0"/>
              <a:t>LUT</a:t>
            </a:r>
            <a:r>
              <a:rPr lang="zh-CN" altLang="en-US" dirty="0"/>
              <a:t>写入其真值表</a:t>
            </a:r>
            <a:endParaRPr lang="en-US" altLang="zh-CN" dirty="0"/>
          </a:p>
          <a:p>
            <a:r>
              <a:rPr lang="zh-CN" altLang="en-US" dirty="0"/>
              <a:t>执行时</a:t>
            </a:r>
            <a:r>
              <a:rPr lang="en-US" altLang="zh-CN" dirty="0"/>
              <a:t>LUT</a:t>
            </a:r>
            <a:r>
              <a:rPr lang="zh-CN" altLang="en-US" dirty="0"/>
              <a:t>会查询其真值表给出输出</a:t>
            </a:r>
          </a:p>
        </p:txBody>
      </p:sp>
      <p:sp>
        <p:nvSpPr>
          <p:cNvPr id="3" name="标题 2">
            <a:extLst>
              <a:ext uri="{FF2B5EF4-FFF2-40B4-BE49-F238E27FC236}">
                <a16:creationId xmlns:a16="http://schemas.microsoft.com/office/drawing/2014/main" id="{95111108-9EB7-4C17-8F70-81277E675851}"/>
              </a:ext>
            </a:extLst>
          </p:cNvPr>
          <p:cNvSpPr>
            <a:spLocks noGrp="1"/>
          </p:cNvSpPr>
          <p:nvPr>
            <p:ph type="title"/>
          </p:nvPr>
        </p:nvSpPr>
        <p:spPr/>
        <p:txBody>
          <a:bodyPr/>
          <a:lstStyle/>
          <a:p>
            <a:r>
              <a:rPr lang="en-US" altLang="zh-CN" dirty="0"/>
              <a:t>FPGA</a:t>
            </a:r>
            <a:endParaRPr lang="zh-CN" altLang="en-US" dirty="0"/>
          </a:p>
        </p:txBody>
      </p:sp>
      <p:pic>
        <p:nvPicPr>
          <p:cNvPr id="4" name="图片 3">
            <a:extLst>
              <a:ext uri="{FF2B5EF4-FFF2-40B4-BE49-F238E27FC236}">
                <a16:creationId xmlns:a16="http://schemas.microsoft.com/office/drawing/2014/main" id="{51032227-CCCC-405D-9887-937580C65BC7}"/>
              </a:ext>
            </a:extLst>
          </p:cNvPr>
          <p:cNvPicPr>
            <a:picLocks noChangeAspect="1"/>
          </p:cNvPicPr>
          <p:nvPr/>
        </p:nvPicPr>
        <p:blipFill>
          <a:blip r:embed="rId2"/>
          <a:stretch>
            <a:fillRect/>
          </a:stretch>
        </p:blipFill>
        <p:spPr>
          <a:xfrm>
            <a:off x="6890551" y="1685678"/>
            <a:ext cx="1524000" cy="1657350"/>
          </a:xfrm>
          <a:prstGeom prst="rect">
            <a:avLst/>
          </a:prstGeom>
        </p:spPr>
      </p:pic>
      <p:pic>
        <p:nvPicPr>
          <p:cNvPr id="5" name="图片 4">
            <a:extLst>
              <a:ext uri="{FF2B5EF4-FFF2-40B4-BE49-F238E27FC236}">
                <a16:creationId xmlns:a16="http://schemas.microsoft.com/office/drawing/2014/main" id="{46065494-EA4D-4606-AF4C-BFB065E67B29}"/>
              </a:ext>
            </a:extLst>
          </p:cNvPr>
          <p:cNvPicPr>
            <a:picLocks noChangeAspect="1"/>
          </p:cNvPicPr>
          <p:nvPr/>
        </p:nvPicPr>
        <p:blipFill>
          <a:blip r:embed="rId3"/>
          <a:stretch>
            <a:fillRect/>
          </a:stretch>
        </p:blipFill>
        <p:spPr>
          <a:xfrm>
            <a:off x="6314288" y="3343028"/>
            <a:ext cx="2676525" cy="2514600"/>
          </a:xfrm>
          <a:prstGeom prst="rect">
            <a:avLst/>
          </a:prstGeom>
        </p:spPr>
      </p:pic>
    </p:spTree>
    <p:extLst>
      <p:ext uri="{BB962C8B-B14F-4D97-AF65-F5344CB8AC3E}">
        <p14:creationId xmlns:p14="http://schemas.microsoft.com/office/powerpoint/2010/main" val="242476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8779FBB-0085-4E98-909A-61D6C5376EA1}"/>
              </a:ext>
            </a:extLst>
          </p:cNvPr>
          <p:cNvSpPr>
            <a:spLocks noGrp="1"/>
          </p:cNvSpPr>
          <p:nvPr>
            <p:ph sz="quarter" idx="10"/>
          </p:nvPr>
        </p:nvSpPr>
        <p:spPr/>
        <p:txBody>
          <a:bodyPr/>
          <a:lstStyle/>
          <a:p>
            <a:r>
              <a:rPr lang="zh-CN" altLang="en-US" dirty="0"/>
              <a:t>综合</a:t>
            </a:r>
            <a:r>
              <a:rPr lang="en-US" altLang="zh-CN" dirty="0"/>
              <a:t>(Synthesis) </a:t>
            </a:r>
            <a:r>
              <a:rPr lang="zh-CN" altLang="en-US" dirty="0"/>
              <a:t>即将源代码转换为由</a:t>
            </a:r>
            <a:r>
              <a:rPr lang="en-US" altLang="zh-CN" dirty="0"/>
              <a:t>LUT</a:t>
            </a:r>
            <a:r>
              <a:rPr lang="zh-CN" altLang="en-US" dirty="0"/>
              <a:t>和存储元件组成的电路</a:t>
            </a:r>
            <a:endParaRPr lang="en-US" altLang="zh-CN" dirty="0"/>
          </a:p>
          <a:p>
            <a:r>
              <a:rPr lang="zh-CN" altLang="en-US" dirty="0"/>
              <a:t>实现</a:t>
            </a:r>
            <a:r>
              <a:rPr lang="en-US" altLang="zh-CN" dirty="0"/>
              <a:t>(Implementation) </a:t>
            </a:r>
            <a:r>
              <a:rPr lang="zh-CN" altLang="en-US" dirty="0"/>
              <a:t>即将综合出来的电路对应到</a:t>
            </a:r>
            <a:r>
              <a:rPr lang="en-US" altLang="zh-CN" dirty="0"/>
              <a:t>FPGA</a:t>
            </a:r>
            <a:r>
              <a:rPr lang="zh-CN" altLang="en-US" dirty="0"/>
              <a:t>硬件上的每一个元件上，并进行布线</a:t>
            </a:r>
          </a:p>
        </p:txBody>
      </p:sp>
      <p:sp>
        <p:nvSpPr>
          <p:cNvPr id="3" name="标题 2">
            <a:extLst>
              <a:ext uri="{FF2B5EF4-FFF2-40B4-BE49-F238E27FC236}">
                <a16:creationId xmlns:a16="http://schemas.microsoft.com/office/drawing/2014/main" id="{9DE1AEEE-2D34-4923-B616-76178936A37A}"/>
              </a:ext>
            </a:extLst>
          </p:cNvPr>
          <p:cNvSpPr>
            <a:spLocks noGrp="1"/>
          </p:cNvSpPr>
          <p:nvPr>
            <p:ph type="title"/>
          </p:nvPr>
        </p:nvSpPr>
        <p:spPr/>
        <p:txBody>
          <a:bodyPr/>
          <a:lstStyle/>
          <a:p>
            <a:r>
              <a:rPr lang="en-US" altLang="zh-CN" dirty="0"/>
              <a:t>FPGA</a:t>
            </a:r>
            <a:r>
              <a:rPr lang="zh-CN" altLang="en-US" dirty="0"/>
              <a:t>上的综合和实现</a:t>
            </a:r>
          </a:p>
        </p:txBody>
      </p:sp>
      <p:pic>
        <p:nvPicPr>
          <p:cNvPr id="4" name="图片 3">
            <a:extLst>
              <a:ext uri="{FF2B5EF4-FFF2-40B4-BE49-F238E27FC236}">
                <a16:creationId xmlns:a16="http://schemas.microsoft.com/office/drawing/2014/main" id="{2D5A8CE6-971B-4DE3-A1A6-4D560FB7104F}"/>
              </a:ext>
            </a:extLst>
          </p:cNvPr>
          <p:cNvPicPr>
            <a:picLocks noChangeAspect="1"/>
          </p:cNvPicPr>
          <p:nvPr/>
        </p:nvPicPr>
        <p:blipFill>
          <a:blip r:embed="rId2"/>
          <a:stretch>
            <a:fillRect/>
          </a:stretch>
        </p:blipFill>
        <p:spPr>
          <a:xfrm>
            <a:off x="3188263" y="2997921"/>
            <a:ext cx="2767474" cy="3743333"/>
          </a:xfrm>
          <a:prstGeom prst="rect">
            <a:avLst/>
          </a:prstGeom>
        </p:spPr>
      </p:pic>
    </p:spTree>
    <p:extLst>
      <p:ext uri="{BB962C8B-B14F-4D97-AF65-F5344CB8AC3E}">
        <p14:creationId xmlns:p14="http://schemas.microsoft.com/office/powerpoint/2010/main" val="291011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7A5D530-1359-4008-AA4E-7537A1B01B13}"/>
              </a:ext>
            </a:extLst>
          </p:cNvPr>
          <p:cNvSpPr>
            <a:spLocks noGrp="1"/>
          </p:cNvSpPr>
          <p:nvPr>
            <p:ph sz="quarter" idx="10"/>
          </p:nvPr>
        </p:nvSpPr>
        <p:spPr/>
        <p:txBody>
          <a:bodyPr/>
          <a:lstStyle/>
          <a:p>
            <a:r>
              <a:rPr lang="en-US" altLang="zh-CN" dirty="0"/>
              <a:t>Block RAM: </a:t>
            </a:r>
            <a:r>
              <a:rPr lang="zh-CN" altLang="en-US" dirty="0"/>
              <a:t>提供比较大块的存储空间</a:t>
            </a:r>
            <a:endParaRPr lang="en-US" altLang="zh-CN" dirty="0"/>
          </a:p>
          <a:p>
            <a:r>
              <a:rPr lang="en-US" altLang="zh-CN" dirty="0"/>
              <a:t>DSP: </a:t>
            </a:r>
            <a:r>
              <a:rPr lang="zh-CN" altLang="en-US" dirty="0"/>
              <a:t>提供预先实现的乘法等计算功能</a:t>
            </a:r>
            <a:endParaRPr lang="en-US" altLang="zh-CN" dirty="0"/>
          </a:p>
          <a:p>
            <a:r>
              <a:rPr lang="en-US" altLang="zh-CN" dirty="0"/>
              <a:t>PLL: </a:t>
            </a:r>
            <a:r>
              <a:rPr lang="zh-CN" altLang="en-US" dirty="0"/>
              <a:t>提供调节时钟频率的功能</a:t>
            </a:r>
            <a:endParaRPr lang="en-US" altLang="zh-CN" dirty="0"/>
          </a:p>
          <a:p>
            <a:r>
              <a:rPr lang="en-US" altLang="zh-CN" dirty="0"/>
              <a:t>……</a:t>
            </a:r>
            <a:endParaRPr lang="zh-CN" altLang="en-US" dirty="0"/>
          </a:p>
        </p:txBody>
      </p:sp>
      <p:sp>
        <p:nvSpPr>
          <p:cNvPr id="3" name="标题 2">
            <a:extLst>
              <a:ext uri="{FF2B5EF4-FFF2-40B4-BE49-F238E27FC236}">
                <a16:creationId xmlns:a16="http://schemas.microsoft.com/office/drawing/2014/main" id="{60EFF6DA-4562-4A08-A588-3C39C65EEDE8}"/>
              </a:ext>
            </a:extLst>
          </p:cNvPr>
          <p:cNvSpPr>
            <a:spLocks noGrp="1"/>
          </p:cNvSpPr>
          <p:nvPr>
            <p:ph type="title"/>
          </p:nvPr>
        </p:nvSpPr>
        <p:spPr/>
        <p:txBody>
          <a:bodyPr/>
          <a:lstStyle/>
          <a:p>
            <a:r>
              <a:rPr lang="en-US" altLang="zh-CN" dirty="0"/>
              <a:t>FPGA</a:t>
            </a:r>
            <a:r>
              <a:rPr lang="zh-CN" altLang="en-US" dirty="0"/>
              <a:t>上的其他资源</a:t>
            </a:r>
          </a:p>
        </p:txBody>
      </p:sp>
    </p:spTree>
    <p:extLst>
      <p:ext uri="{BB962C8B-B14F-4D97-AF65-F5344CB8AC3E}">
        <p14:creationId xmlns:p14="http://schemas.microsoft.com/office/powerpoint/2010/main" val="309380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90B6F6F9-6CA5-4C77-BF8D-3BC52DFD1AF6}"/>
                  </a:ext>
                </a:extLst>
              </p:cNvPr>
              <p:cNvSpPr>
                <a:spLocks noGrp="1"/>
              </p:cNvSpPr>
              <p:nvPr>
                <p:ph sz="quarter" idx="10"/>
              </p:nvPr>
            </p:nvSpPr>
            <p:spPr/>
            <p:txBody>
              <a:bodyPr/>
              <a:lstStyle/>
              <a:p>
                <a:r>
                  <a:rPr lang="zh-CN" altLang="en-US" dirty="0"/>
                  <a:t>硬件上的每一个元件的输出和输出会有一定的延迟</a:t>
                </a:r>
                <a:endParaRPr lang="en-US" altLang="zh-CN" dirty="0"/>
              </a:p>
              <a:p>
                <a:r>
                  <a:rPr lang="zh-CN" altLang="en-US" dirty="0"/>
                  <a:t>硬件线路也有一定的延迟</a:t>
                </a:r>
                <a:endParaRPr lang="en-US" altLang="zh-CN" dirty="0"/>
              </a:p>
              <a:p>
                <a:r>
                  <a:rPr lang="zh-CN" altLang="en-US" dirty="0"/>
                  <a:t>在时序电路中，如果一个寄存器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oMath>
                </a14:m>
                <a:r>
                  <a:rPr lang="zh-CN" altLang="en-US" dirty="0"/>
                  <a:t>输出端到另一个寄存器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oMath>
                </a14:m>
                <a:r>
                  <a:rPr lang="zh-CN" altLang="en-US" dirty="0"/>
                  <a:t>输入端的路径过长，会导致下一个时钟上升沿到来时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oMath>
                </a14:m>
                <a:r>
                  <a:rPr lang="zh-CN" altLang="en-US" dirty="0"/>
                  <a:t>处于不正常的状态</a:t>
                </a:r>
                <a:endParaRPr lang="en-US" altLang="zh-CN" dirty="0"/>
              </a:p>
              <a:p>
                <a:r>
                  <a:rPr lang="zh-CN" altLang="en-US" dirty="0"/>
                  <a:t>整个电路无法正常工作</a:t>
                </a:r>
                <a:endParaRPr lang="en-US" altLang="zh-CN" dirty="0"/>
              </a:p>
              <a:p>
                <a:r>
                  <a:rPr lang="zh-CN" altLang="en-US" dirty="0"/>
                  <a:t>时序约束是限制处理器频率不能无限提高的一个因素</a:t>
                </a:r>
                <a:endParaRPr lang="en-US" altLang="zh-CN" dirty="0"/>
              </a:p>
              <a:p>
                <a:endParaRPr lang="zh-CN" altLang="en-US" dirty="0"/>
              </a:p>
            </p:txBody>
          </p:sp>
        </mc:Choice>
        <mc:Fallback>
          <p:sp>
            <p:nvSpPr>
              <p:cNvPr id="2" name="内容占位符 1">
                <a:extLst>
                  <a:ext uri="{FF2B5EF4-FFF2-40B4-BE49-F238E27FC236}">
                    <a16:creationId xmlns:a16="http://schemas.microsoft.com/office/drawing/2014/main" id="{90B6F6F9-6CA5-4C77-BF8D-3BC52DFD1AF6}"/>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43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DEA3742-12BF-466D-B279-93706A6D9424}"/>
              </a:ext>
            </a:extLst>
          </p:cNvPr>
          <p:cNvSpPr>
            <a:spLocks noGrp="1"/>
          </p:cNvSpPr>
          <p:nvPr>
            <p:ph type="title"/>
          </p:nvPr>
        </p:nvSpPr>
        <p:spPr/>
        <p:txBody>
          <a:bodyPr/>
          <a:lstStyle/>
          <a:p>
            <a:r>
              <a:rPr lang="zh-CN" altLang="en-US" dirty="0"/>
              <a:t>时序约束</a:t>
            </a:r>
          </a:p>
        </p:txBody>
      </p:sp>
      <p:pic>
        <p:nvPicPr>
          <p:cNvPr id="4" name="图片 3">
            <a:extLst>
              <a:ext uri="{FF2B5EF4-FFF2-40B4-BE49-F238E27FC236}">
                <a16:creationId xmlns:a16="http://schemas.microsoft.com/office/drawing/2014/main" id="{D7B78B0E-56A3-4565-9C55-1003315F749F}"/>
              </a:ext>
            </a:extLst>
          </p:cNvPr>
          <p:cNvPicPr>
            <a:picLocks noChangeAspect="1"/>
          </p:cNvPicPr>
          <p:nvPr/>
        </p:nvPicPr>
        <p:blipFill>
          <a:blip r:embed="rId3"/>
          <a:stretch>
            <a:fillRect/>
          </a:stretch>
        </p:blipFill>
        <p:spPr>
          <a:xfrm>
            <a:off x="2033587" y="4741231"/>
            <a:ext cx="5076825" cy="1466850"/>
          </a:xfrm>
          <a:prstGeom prst="rect">
            <a:avLst/>
          </a:prstGeom>
        </p:spPr>
      </p:pic>
    </p:spTree>
    <p:extLst>
      <p:ext uri="{BB962C8B-B14F-4D97-AF65-F5344CB8AC3E}">
        <p14:creationId xmlns:p14="http://schemas.microsoft.com/office/powerpoint/2010/main" val="188492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C392D1-8ED9-4016-81F3-43D49EA7FC25}"/>
              </a:ext>
            </a:extLst>
          </p:cNvPr>
          <p:cNvSpPr>
            <a:spLocks noGrp="1"/>
          </p:cNvSpPr>
          <p:nvPr>
            <p:ph sz="quarter" idx="10"/>
          </p:nvPr>
        </p:nvSpPr>
        <p:spPr/>
        <p:txBody>
          <a:bodyPr/>
          <a:lstStyle/>
          <a:p>
            <a:r>
              <a:rPr lang="zh-CN" altLang="en-US" dirty="0"/>
              <a:t>时序违例怎么办：</a:t>
            </a:r>
            <a:endParaRPr lang="en-US" altLang="zh-CN" dirty="0"/>
          </a:p>
          <a:p>
            <a:pPr lvl="1"/>
            <a:r>
              <a:rPr lang="zh-CN" altLang="en-US" dirty="0"/>
              <a:t>优化电路设计（例如将</a:t>
            </a:r>
            <a:r>
              <a:rPr lang="en-US" altLang="zh-CN" dirty="0"/>
              <a:t>if</a:t>
            </a:r>
            <a:r>
              <a:rPr lang="zh-CN" altLang="en-US" dirty="0"/>
              <a:t>改成</a:t>
            </a:r>
            <a:r>
              <a:rPr lang="en-US" altLang="zh-CN" dirty="0"/>
              <a:t>case</a:t>
            </a:r>
            <a:r>
              <a:rPr lang="zh-CN" altLang="en-US" dirty="0"/>
              <a:t>）</a:t>
            </a:r>
            <a:endParaRPr lang="en-US" altLang="zh-CN" dirty="0"/>
          </a:p>
          <a:p>
            <a:pPr lvl="1"/>
            <a:r>
              <a:rPr lang="zh-CN" altLang="en-US" dirty="0"/>
              <a:t>增加更多的流水线</a:t>
            </a:r>
            <a:endParaRPr lang="en-US" altLang="zh-CN" dirty="0"/>
          </a:p>
          <a:p>
            <a:pPr lvl="1"/>
            <a:r>
              <a:rPr lang="zh-CN" altLang="en-US" dirty="0"/>
              <a:t>降低时钟频率</a:t>
            </a:r>
            <a:endParaRPr lang="en-US" altLang="zh-CN" dirty="0"/>
          </a:p>
          <a:p>
            <a:pPr lvl="1"/>
            <a:r>
              <a:rPr lang="zh-CN" altLang="en-US" strike="sngStrike" dirty="0"/>
              <a:t>压榨 </a:t>
            </a:r>
            <a:r>
              <a:rPr lang="en-US" altLang="zh-CN" strike="sngStrike" dirty="0" err="1"/>
              <a:t>Vivado</a:t>
            </a:r>
            <a:r>
              <a:rPr lang="zh-CN" altLang="en-US" strike="sngStrike" dirty="0"/>
              <a:t>（调整综合和实现的参数做更多的优化）</a:t>
            </a:r>
          </a:p>
        </p:txBody>
      </p:sp>
      <p:sp>
        <p:nvSpPr>
          <p:cNvPr id="3" name="标题 2">
            <a:extLst>
              <a:ext uri="{FF2B5EF4-FFF2-40B4-BE49-F238E27FC236}">
                <a16:creationId xmlns:a16="http://schemas.microsoft.com/office/drawing/2014/main" id="{69F0AEE5-60EF-4C2E-A37B-24CCFB1396EE}"/>
              </a:ext>
            </a:extLst>
          </p:cNvPr>
          <p:cNvSpPr>
            <a:spLocks noGrp="1"/>
          </p:cNvSpPr>
          <p:nvPr>
            <p:ph type="title"/>
          </p:nvPr>
        </p:nvSpPr>
        <p:spPr/>
        <p:txBody>
          <a:bodyPr/>
          <a:lstStyle/>
          <a:p>
            <a:r>
              <a:rPr lang="zh-CN" altLang="en-US" dirty="0"/>
              <a:t>时序约束</a:t>
            </a:r>
          </a:p>
        </p:txBody>
      </p:sp>
    </p:spTree>
    <p:extLst>
      <p:ext uri="{BB962C8B-B14F-4D97-AF65-F5344CB8AC3E}">
        <p14:creationId xmlns:p14="http://schemas.microsoft.com/office/powerpoint/2010/main" val="262522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514D46-E438-45D3-A0F0-CF3737CE6AB3}"/>
              </a:ext>
            </a:extLst>
          </p:cNvPr>
          <p:cNvSpPr>
            <a:spLocks noGrp="1"/>
          </p:cNvSpPr>
          <p:nvPr>
            <p:ph sz="quarter" idx="10"/>
          </p:nvPr>
        </p:nvSpPr>
        <p:spPr/>
        <p:txBody>
          <a:bodyPr/>
          <a:lstStyle/>
          <a:p>
            <a:r>
              <a:rPr lang="zh-CN" altLang="en-US" dirty="0"/>
              <a:t>使用</a:t>
            </a:r>
            <a:r>
              <a:rPr lang="en-US" altLang="zh-CN" dirty="0"/>
              <a:t>UART</a:t>
            </a:r>
            <a:r>
              <a:rPr lang="zh-CN" altLang="en-US" dirty="0"/>
              <a:t>协议</a:t>
            </a:r>
            <a:endParaRPr lang="en-US" altLang="zh-CN" dirty="0"/>
          </a:p>
          <a:p>
            <a:r>
              <a:rPr lang="zh-CN" altLang="en-US" dirty="0"/>
              <a:t>电脑端程序的通讯部分和内存模拟部分已经写好（见大作业文档）</a:t>
            </a:r>
            <a:endParaRPr lang="en-US" altLang="zh-CN" dirty="0"/>
          </a:p>
          <a:p>
            <a:r>
              <a:rPr lang="zh-CN" altLang="en-US" dirty="0"/>
              <a:t>你需要自己定义一套协议将内存访问转换成一串字节串通过</a:t>
            </a:r>
            <a:r>
              <a:rPr lang="en-US" altLang="zh-CN" dirty="0"/>
              <a:t>UART</a:t>
            </a:r>
            <a:r>
              <a:rPr lang="zh-CN" altLang="en-US" dirty="0"/>
              <a:t>传输</a:t>
            </a:r>
            <a:endParaRPr lang="en-US" altLang="zh-CN" dirty="0"/>
          </a:p>
          <a:p>
            <a:endParaRPr lang="zh-CN" altLang="en-US" dirty="0"/>
          </a:p>
        </p:txBody>
      </p:sp>
      <p:sp>
        <p:nvSpPr>
          <p:cNvPr id="3" name="标题 2">
            <a:extLst>
              <a:ext uri="{FF2B5EF4-FFF2-40B4-BE49-F238E27FC236}">
                <a16:creationId xmlns:a16="http://schemas.microsoft.com/office/drawing/2014/main" id="{B5FEFE40-75C5-4C71-9119-79D1D30F62FD}"/>
              </a:ext>
            </a:extLst>
          </p:cNvPr>
          <p:cNvSpPr>
            <a:spLocks noGrp="1"/>
          </p:cNvSpPr>
          <p:nvPr>
            <p:ph type="title"/>
          </p:nvPr>
        </p:nvSpPr>
        <p:spPr/>
        <p:txBody>
          <a:bodyPr/>
          <a:lstStyle/>
          <a:p>
            <a:r>
              <a:rPr lang="zh-CN" altLang="en-US" dirty="0"/>
              <a:t>通讯</a:t>
            </a:r>
          </a:p>
        </p:txBody>
      </p:sp>
      <p:pic>
        <p:nvPicPr>
          <p:cNvPr id="2050" name="Picture 2" descr="http://img.blog.csdn.net/20150604225247938?watermark/2/text/aHR0cDovL2Jsb2cuY3Nkbi5uZXQvbGl1em9uZ21pbmcxOTg4/font/5a6L5L2T/fontsize/400/fill/I0JBQkFCMA==/dissolve/70/gravity/Center">
            <a:extLst>
              <a:ext uri="{FF2B5EF4-FFF2-40B4-BE49-F238E27FC236}">
                <a16:creationId xmlns:a16="http://schemas.microsoft.com/office/drawing/2014/main" id="{F7B2CA49-23A5-41C0-A37B-F5602A491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5020"/>
          <a:stretch/>
        </p:blipFill>
        <p:spPr bwMode="auto">
          <a:xfrm>
            <a:off x="317656" y="3551702"/>
            <a:ext cx="8724900" cy="233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00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6D9C52-0F73-4FCC-A312-5364A4A90825}"/>
              </a:ext>
            </a:extLst>
          </p:cNvPr>
          <p:cNvSpPr>
            <a:spLocks noGrp="1"/>
          </p:cNvSpPr>
          <p:nvPr>
            <p:ph sz="quarter" idx="10"/>
          </p:nvPr>
        </p:nvSpPr>
        <p:spPr/>
        <p:txBody>
          <a:bodyPr/>
          <a:lstStyle/>
          <a:p>
            <a:r>
              <a:rPr lang="zh-CN" altLang="en-US" dirty="0"/>
              <a:t>使用</a:t>
            </a:r>
            <a:r>
              <a:rPr lang="en-US" altLang="zh-CN" dirty="0" err="1"/>
              <a:t>Vivado</a:t>
            </a:r>
            <a:r>
              <a:rPr lang="zh-CN" altLang="en-US" dirty="0"/>
              <a:t>的模拟功能观察波形是否符合预期</a:t>
            </a:r>
          </a:p>
        </p:txBody>
      </p:sp>
      <p:sp>
        <p:nvSpPr>
          <p:cNvPr id="3" name="标题 2">
            <a:extLst>
              <a:ext uri="{FF2B5EF4-FFF2-40B4-BE49-F238E27FC236}">
                <a16:creationId xmlns:a16="http://schemas.microsoft.com/office/drawing/2014/main" id="{888E9F43-9419-45A3-BBF9-7A11BD4B1378}"/>
              </a:ext>
            </a:extLst>
          </p:cNvPr>
          <p:cNvSpPr>
            <a:spLocks noGrp="1"/>
          </p:cNvSpPr>
          <p:nvPr>
            <p:ph type="title"/>
          </p:nvPr>
        </p:nvSpPr>
        <p:spPr/>
        <p:txBody>
          <a:bodyPr/>
          <a:lstStyle/>
          <a:p>
            <a:r>
              <a:rPr lang="zh-CN" altLang="en-US" dirty="0"/>
              <a:t>调试</a:t>
            </a:r>
          </a:p>
        </p:txBody>
      </p:sp>
      <p:pic>
        <p:nvPicPr>
          <p:cNvPr id="4" name="图片 3">
            <a:extLst>
              <a:ext uri="{FF2B5EF4-FFF2-40B4-BE49-F238E27FC236}">
                <a16:creationId xmlns:a16="http://schemas.microsoft.com/office/drawing/2014/main" id="{73D42B6C-F97D-41F5-A672-82D79F80A499}"/>
              </a:ext>
            </a:extLst>
          </p:cNvPr>
          <p:cNvPicPr>
            <a:picLocks noChangeAspect="1"/>
          </p:cNvPicPr>
          <p:nvPr/>
        </p:nvPicPr>
        <p:blipFill>
          <a:blip r:embed="rId2"/>
          <a:stretch>
            <a:fillRect/>
          </a:stretch>
        </p:blipFill>
        <p:spPr>
          <a:xfrm>
            <a:off x="1142478" y="2286182"/>
            <a:ext cx="7075255" cy="4159007"/>
          </a:xfrm>
          <a:prstGeom prst="rect">
            <a:avLst/>
          </a:prstGeom>
        </p:spPr>
      </p:pic>
    </p:spTree>
    <p:extLst>
      <p:ext uri="{BB962C8B-B14F-4D97-AF65-F5344CB8AC3E}">
        <p14:creationId xmlns:p14="http://schemas.microsoft.com/office/powerpoint/2010/main" val="234787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39EB0E-90F6-4B18-8268-F229BC259530}"/>
              </a:ext>
            </a:extLst>
          </p:cNvPr>
          <p:cNvSpPr>
            <a:spLocks noGrp="1"/>
          </p:cNvSpPr>
          <p:nvPr>
            <p:ph sz="quarter" idx="10"/>
          </p:nvPr>
        </p:nvSpPr>
        <p:spPr/>
        <p:txBody>
          <a:bodyPr/>
          <a:lstStyle/>
          <a:p>
            <a:r>
              <a:rPr lang="zh-CN" altLang="en-US" dirty="0"/>
              <a:t>也可以在代码中输出一些信息</a:t>
            </a:r>
            <a:endParaRPr lang="en-US" altLang="zh-CN" dirty="0"/>
          </a:p>
          <a:p>
            <a:endParaRPr lang="en-US" altLang="zh-CN" dirty="0"/>
          </a:p>
          <a:p>
            <a:endParaRPr lang="en-US" altLang="zh-CN" dirty="0"/>
          </a:p>
          <a:p>
            <a:r>
              <a:rPr lang="zh-CN" altLang="en-US" dirty="0"/>
              <a:t>调试时用到的数据可以用</a:t>
            </a:r>
            <a:r>
              <a:rPr lang="en-US" altLang="zh-CN" dirty="0" err="1"/>
              <a:t>readmem</a:t>
            </a:r>
            <a:r>
              <a:rPr lang="zh-CN" altLang="en-US" dirty="0"/>
              <a:t>读出</a:t>
            </a:r>
            <a:endParaRPr lang="en-US" altLang="zh-CN" dirty="0"/>
          </a:p>
          <a:p>
            <a:endParaRPr lang="en-US" altLang="zh-CN" dirty="0"/>
          </a:p>
          <a:p>
            <a:endParaRPr lang="en-US" altLang="zh-CN" dirty="0"/>
          </a:p>
          <a:p>
            <a:r>
              <a:rPr lang="zh-CN" altLang="en-US" dirty="0"/>
              <a:t>调试</a:t>
            </a:r>
            <a:r>
              <a:rPr lang="en-US" altLang="zh-CN" dirty="0"/>
              <a:t>CPU</a:t>
            </a:r>
            <a:r>
              <a:rPr lang="zh-CN" altLang="en-US" dirty="0"/>
              <a:t>时可以另写一个模块模拟电脑端的行为，</a:t>
            </a:r>
            <a:r>
              <a:rPr lang="en-US" altLang="zh-CN" dirty="0"/>
              <a:t>UART</a:t>
            </a:r>
            <a:r>
              <a:rPr lang="zh-CN" altLang="en-US" dirty="0"/>
              <a:t>模块可以重复使用</a:t>
            </a:r>
            <a:endParaRPr lang="en-US" altLang="zh-CN" dirty="0"/>
          </a:p>
          <a:p>
            <a:endParaRPr lang="zh-CN" altLang="en-US" dirty="0"/>
          </a:p>
        </p:txBody>
      </p:sp>
      <p:sp>
        <p:nvSpPr>
          <p:cNvPr id="3" name="标题 2">
            <a:extLst>
              <a:ext uri="{FF2B5EF4-FFF2-40B4-BE49-F238E27FC236}">
                <a16:creationId xmlns:a16="http://schemas.microsoft.com/office/drawing/2014/main" id="{449F9EF1-FDF9-4A96-B8F5-E89C3B882AA9}"/>
              </a:ext>
            </a:extLst>
          </p:cNvPr>
          <p:cNvSpPr>
            <a:spLocks noGrp="1"/>
          </p:cNvSpPr>
          <p:nvPr>
            <p:ph type="title"/>
          </p:nvPr>
        </p:nvSpPr>
        <p:spPr/>
        <p:txBody>
          <a:bodyPr/>
          <a:lstStyle/>
          <a:p>
            <a:r>
              <a:rPr lang="zh-CN" altLang="en-US" dirty="0"/>
              <a:t>调试</a:t>
            </a:r>
          </a:p>
        </p:txBody>
      </p:sp>
      <p:pic>
        <p:nvPicPr>
          <p:cNvPr id="4" name="图片 3">
            <a:extLst>
              <a:ext uri="{FF2B5EF4-FFF2-40B4-BE49-F238E27FC236}">
                <a16:creationId xmlns:a16="http://schemas.microsoft.com/office/drawing/2014/main" id="{7CD07331-BBEE-480D-BAD5-3D661E253161}"/>
              </a:ext>
            </a:extLst>
          </p:cNvPr>
          <p:cNvPicPr>
            <a:picLocks noChangeAspect="1"/>
          </p:cNvPicPr>
          <p:nvPr/>
        </p:nvPicPr>
        <p:blipFill>
          <a:blip r:embed="rId2"/>
          <a:stretch>
            <a:fillRect/>
          </a:stretch>
        </p:blipFill>
        <p:spPr>
          <a:xfrm>
            <a:off x="1776412" y="2384533"/>
            <a:ext cx="5591175" cy="561975"/>
          </a:xfrm>
          <a:prstGeom prst="rect">
            <a:avLst/>
          </a:prstGeom>
        </p:spPr>
      </p:pic>
      <p:pic>
        <p:nvPicPr>
          <p:cNvPr id="5" name="图片 4">
            <a:extLst>
              <a:ext uri="{FF2B5EF4-FFF2-40B4-BE49-F238E27FC236}">
                <a16:creationId xmlns:a16="http://schemas.microsoft.com/office/drawing/2014/main" id="{C07D1A52-C711-4F4E-B11F-CA329E0F71CB}"/>
              </a:ext>
            </a:extLst>
          </p:cNvPr>
          <p:cNvPicPr>
            <a:picLocks noChangeAspect="1"/>
          </p:cNvPicPr>
          <p:nvPr/>
        </p:nvPicPr>
        <p:blipFill>
          <a:blip r:embed="rId3"/>
          <a:stretch>
            <a:fillRect/>
          </a:stretch>
        </p:blipFill>
        <p:spPr>
          <a:xfrm>
            <a:off x="1204911" y="3789794"/>
            <a:ext cx="6734175" cy="485775"/>
          </a:xfrm>
          <a:prstGeom prst="rect">
            <a:avLst/>
          </a:prstGeom>
        </p:spPr>
      </p:pic>
    </p:spTree>
    <p:extLst>
      <p:ext uri="{BB962C8B-B14F-4D97-AF65-F5344CB8AC3E}">
        <p14:creationId xmlns:p14="http://schemas.microsoft.com/office/powerpoint/2010/main" val="367880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420BFE-78C9-4F28-948C-FB520D736799}"/>
              </a:ext>
            </a:extLst>
          </p:cNvPr>
          <p:cNvSpPr>
            <a:spLocks noGrp="1"/>
          </p:cNvSpPr>
          <p:nvPr>
            <p:ph sz="quarter" idx="10"/>
          </p:nvPr>
        </p:nvSpPr>
        <p:spPr/>
        <p:txBody>
          <a:bodyPr/>
          <a:lstStyle/>
          <a:p>
            <a:r>
              <a:rPr lang="zh-CN" altLang="en-US" dirty="0"/>
              <a:t>到</a:t>
            </a:r>
            <a:r>
              <a:rPr lang="en-US" altLang="zh-CN" dirty="0">
                <a:hlinkClick r:id="rId2"/>
              </a:rPr>
              <a:t>https://github.com/riscv/riscv-gnu-toolchain</a:t>
            </a:r>
            <a:r>
              <a:rPr lang="zh-CN" altLang="en-US" dirty="0"/>
              <a:t>获取</a:t>
            </a:r>
            <a:r>
              <a:rPr lang="en-US" altLang="zh-CN" dirty="0"/>
              <a:t>RISC-V</a:t>
            </a:r>
            <a:r>
              <a:rPr lang="zh-CN" altLang="en-US" dirty="0"/>
              <a:t>工具链</a:t>
            </a:r>
            <a:endParaRPr lang="en-US" altLang="zh-CN" dirty="0"/>
          </a:p>
          <a:p>
            <a:r>
              <a:rPr lang="zh-CN" altLang="en-US" dirty="0"/>
              <a:t>编译目标为</a:t>
            </a:r>
            <a:r>
              <a:rPr lang="en-US" altLang="zh-CN" dirty="0"/>
              <a:t>RV32GC (</a:t>
            </a:r>
            <a:r>
              <a:rPr lang="en-US" altLang="zh-CN" dirty="0" err="1"/>
              <a:t>Newlib</a:t>
            </a:r>
            <a:r>
              <a:rPr lang="en-US" altLang="zh-CN" dirty="0"/>
              <a:t>)</a:t>
            </a:r>
          </a:p>
          <a:p>
            <a:r>
              <a:rPr lang="zh-CN" altLang="en-US" dirty="0"/>
              <a:t>编译参数</a:t>
            </a:r>
            <a:endParaRPr lang="en-US" altLang="zh-CN" dirty="0"/>
          </a:p>
          <a:p>
            <a:pPr marL="0" indent="0">
              <a:buNone/>
            </a:pPr>
            <a:r>
              <a:rPr lang="en-US" altLang="zh-CN" sz="1600" dirty="0">
                <a:latin typeface="Consolas" panose="020B0609020204030204" pitchFamily="49" charset="0"/>
              </a:rPr>
              <a:t>./configure --prefix=/opt/</a:t>
            </a:r>
            <a:r>
              <a:rPr lang="en-US" altLang="zh-CN" sz="1600" dirty="0" err="1">
                <a:latin typeface="Consolas" panose="020B0609020204030204" pitchFamily="49" charset="0"/>
              </a:rPr>
              <a:t>riscv</a:t>
            </a:r>
            <a:r>
              <a:rPr lang="en-US" altLang="zh-CN" sz="1600" dirty="0">
                <a:latin typeface="Consolas" panose="020B0609020204030204" pitchFamily="49" charset="0"/>
              </a:rPr>
              <a:t> --with-arch=rv32gc --with-</a:t>
            </a:r>
            <a:r>
              <a:rPr lang="en-US" altLang="zh-CN" sz="1600" dirty="0" err="1">
                <a:latin typeface="Consolas" panose="020B0609020204030204" pitchFamily="49" charset="0"/>
              </a:rPr>
              <a:t>abi</a:t>
            </a:r>
            <a:r>
              <a:rPr lang="en-US" altLang="zh-CN" sz="1600" dirty="0">
                <a:latin typeface="Consolas" panose="020B0609020204030204" pitchFamily="49" charset="0"/>
              </a:rPr>
              <a:t>=ilp32</a:t>
            </a:r>
          </a:p>
          <a:p>
            <a:pPr marL="0" indent="0">
              <a:buNone/>
            </a:pPr>
            <a:r>
              <a:rPr lang="en-US" altLang="zh-CN" sz="1600" dirty="0">
                <a:latin typeface="Consolas" panose="020B0609020204030204" pitchFamily="49" charset="0"/>
              </a:rPr>
              <a:t>make</a:t>
            </a:r>
          </a:p>
          <a:p>
            <a:r>
              <a:rPr lang="zh-CN" altLang="en-US" dirty="0"/>
              <a:t>编译器用法可参考样例数据</a:t>
            </a:r>
            <a:r>
              <a:rPr lang="en-US" altLang="zh-CN" dirty="0">
                <a:hlinkClick r:id="rId3"/>
              </a:rPr>
              <a:t>https://github.com/sxtyzhangzk/cpu-judge/tree/master/test</a:t>
            </a:r>
            <a:endParaRPr lang="en-US" altLang="zh-CN" dirty="0"/>
          </a:p>
          <a:p>
            <a:endParaRPr lang="en-US" altLang="zh-CN" dirty="0"/>
          </a:p>
        </p:txBody>
      </p:sp>
      <p:sp>
        <p:nvSpPr>
          <p:cNvPr id="3" name="标题 2">
            <a:extLst>
              <a:ext uri="{FF2B5EF4-FFF2-40B4-BE49-F238E27FC236}">
                <a16:creationId xmlns:a16="http://schemas.microsoft.com/office/drawing/2014/main" id="{0031C85F-FB16-44D9-8690-4E5A3216F3DA}"/>
              </a:ext>
            </a:extLst>
          </p:cNvPr>
          <p:cNvSpPr>
            <a:spLocks noGrp="1"/>
          </p:cNvSpPr>
          <p:nvPr>
            <p:ph type="title"/>
          </p:nvPr>
        </p:nvSpPr>
        <p:spPr/>
        <p:txBody>
          <a:bodyPr/>
          <a:lstStyle/>
          <a:p>
            <a:r>
              <a:rPr lang="zh-CN" altLang="en-US" dirty="0"/>
              <a:t>交叉编译</a:t>
            </a:r>
          </a:p>
        </p:txBody>
      </p:sp>
    </p:spTree>
    <p:extLst>
      <p:ext uri="{BB962C8B-B14F-4D97-AF65-F5344CB8AC3E}">
        <p14:creationId xmlns:p14="http://schemas.microsoft.com/office/powerpoint/2010/main" val="248126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EE4A48EF-B951-42C5-B9BA-D5E5794D1549}"/>
              </a:ext>
            </a:extLst>
          </p:cNvPr>
          <p:cNvSpPr>
            <a:spLocks noGrp="1"/>
          </p:cNvSpPr>
          <p:nvPr>
            <p:ph sz="quarter" idx="10"/>
          </p:nvPr>
        </p:nvSpPr>
        <p:spPr/>
        <p:txBody>
          <a:bodyPr/>
          <a:lstStyle/>
          <a:p>
            <a:r>
              <a:rPr lang="zh-CN" altLang="en-US" dirty="0"/>
              <a:t>数字电路是由基本的逻辑门组成的</a:t>
            </a:r>
            <a:endParaRPr lang="en-US" altLang="zh-CN" dirty="0"/>
          </a:p>
          <a:p>
            <a:endParaRPr lang="en-US" altLang="zh-CN" dirty="0"/>
          </a:p>
          <a:p>
            <a:endParaRPr lang="en-US" altLang="zh-CN" dirty="0"/>
          </a:p>
          <a:p>
            <a:endParaRPr lang="en-US" altLang="zh-CN" dirty="0"/>
          </a:p>
          <a:p>
            <a:r>
              <a:rPr lang="zh-CN" altLang="en-US" dirty="0"/>
              <a:t>由与或非门可以组合出更多的逻辑元件</a:t>
            </a:r>
            <a:endParaRPr lang="en-US" altLang="zh-CN" dirty="0"/>
          </a:p>
          <a:p>
            <a:endParaRPr lang="en-US" altLang="zh-CN" dirty="0"/>
          </a:p>
        </p:txBody>
      </p:sp>
      <p:sp>
        <p:nvSpPr>
          <p:cNvPr id="7" name="标题 6">
            <a:extLst>
              <a:ext uri="{FF2B5EF4-FFF2-40B4-BE49-F238E27FC236}">
                <a16:creationId xmlns:a16="http://schemas.microsoft.com/office/drawing/2014/main" id="{ED8AC593-A9AF-450A-832A-33DC821F3BD9}"/>
              </a:ext>
            </a:extLst>
          </p:cNvPr>
          <p:cNvSpPr>
            <a:spLocks noGrp="1"/>
          </p:cNvSpPr>
          <p:nvPr>
            <p:ph type="title"/>
          </p:nvPr>
        </p:nvSpPr>
        <p:spPr/>
        <p:txBody>
          <a:bodyPr/>
          <a:lstStyle/>
          <a:p>
            <a:r>
              <a:rPr lang="zh-CN" altLang="en-US" dirty="0"/>
              <a:t>基本数字电路</a:t>
            </a:r>
          </a:p>
        </p:txBody>
      </p:sp>
      <p:pic>
        <p:nvPicPr>
          <p:cNvPr id="9" name="图片 8">
            <a:extLst>
              <a:ext uri="{FF2B5EF4-FFF2-40B4-BE49-F238E27FC236}">
                <a16:creationId xmlns:a16="http://schemas.microsoft.com/office/drawing/2014/main" id="{92E9B942-547A-4BDB-805F-CE87562385F4}"/>
              </a:ext>
            </a:extLst>
          </p:cNvPr>
          <p:cNvPicPr>
            <a:picLocks noChangeAspect="1"/>
          </p:cNvPicPr>
          <p:nvPr/>
        </p:nvPicPr>
        <p:blipFill>
          <a:blip r:embed="rId2"/>
          <a:stretch>
            <a:fillRect/>
          </a:stretch>
        </p:blipFill>
        <p:spPr>
          <a:xfrm>
            <a:off x="1307607" y="2301905"/>
            <a:ext cx="1752600" cy="1419225"/>
          </a:xfrm>
          <a:prstGeom prst="rect">
            <a:avLst/>
          </a:prstGeom>
        </p:spPr>
      </p:pic>
      <p:pic>
        <p:nvPicPr>
          <p:cNvPr id="10" name="图片 9">
            <a:extLst>
              <a:ext uri="{FF2B5EF4-FFF2-40B4-BE49-F238E27FC236}">
                <a16:creationId xmlns:a16="http://schemas.microsoft.com/office/drawing/2014/main" id="{025C7173-B33A-40C3-A331-472D349D2816}"/>
              </a:ext>
            </a:extLst>
          </p:cNvPr>
          <p:cNvPicPr>
            <a:picLocks noChangeAspect="1"/>
          </p:cNvPicPr>
          <p:nvPr/>
        </p:nvPicPr>
        <p:blipFill>
          <a:blip r:embed="rId3"/>
          <a:stretch>
            <a:fillRect/>
          </a:stretch>
        </p:blipFill>
        <p:spPr>
          <a:xfrm>
            <a:off x="3491460" y="2363817"/>
            <a:ext cx="1647825" cy="1295400"/>
          </a:xfrm>
          <a:prstGeom prst="rect">
            <a:avLst/>
          </a:prstGeom>
        </p:spPr>
      </p:pic>
      <p:pic>
        <p:nvPicPr>
          <p:cNvPr id="11" name="图片 10">
            <a:extLst>
              <a:ext uri="{FF2B5EF4-FFF2-40B4-BE49-F238E27FC236}">
                <a16:creationId xmlns:a16="http://schemas.microsoft.com/office/drawing/2014/main" id="{912E2C48-9F0E-4194-9772-FC99ACD8BE47}"/>
              </a:ext>
            </a:extLst>
          </p:cNvPr>
          <p:cNvPicPr>
            <a:picLocks noChangeAspect="1"/>
          </p:cNvPicPr>
          <p:nvPr/>
        </p:nvPicPr>
        <p:blipFill>
          <a:blip r:embed="rId4"/>
          <a:stretch>
            <a:fillRect/>
          </a:stretch>
        </p:blipFill>
        <p:spPr>
          <a:xfrm>
            <a:off x="5570538" y="2301905"/>
            <a:ext cx="1743075" cy="1257300"/>
          </a:xfrm>
          <a:prstGeom prst="rect">
            <a:avLst/>
          </a:prstGeom>
        </p:spPr>
      </p:pic>
      <p:pic>
        <p:nvPicPr>
          <p:cNvPr id="12" name="图片 11">
            <a:extLst>
              <a:ext uri="{FF2B5EF4-FFF2-40B4-BE49-F238E27FC236}">
                <a16:creationId xmlns:a16="http://schemas.microsoft.com/office/drawing/2014/main" id="{7BB9FB6A-548C-4E85-A9D5-B832EF49A8B1}"/>
              </a:ext>
            </a:extLst>
          </p:cNvPr>
          <p:cNvPicPr>
            <a:picLocks noChangeAspect="1"/>
          </p:cNvPicPr>
          <p:nvPr/>
        </p:nvPicPr>
        <p:blipFill>
          <a:blip r:embed="rId5"/>
          <a:stretch>
            <a:fillRect/>
          </a:stretch>
        </p:blipFill>
        <p:spPr>
          <a:xfrm>
            <a:off x="1316485" y="4505572"/>
            <a:ext cx="1628775" cy="1333500"/>
          </a:xfrm>
          <a:prstGeom prst="rect">
            <a:avLst/>
          </a:prstGeom>
        </p:spPr>
      </p:pic>
      <p:pic>
        <p:nvPicPr>
          <p:cNvPr id="13" name="图片 12">
            <a:extLst>
              <a:ext uri="{FF2B5EF4-FFF2-40B4-BE49-F238E27FC236}">
                <a16:creationId xmlns:a16="http://schemas.microsoft.com/office/drawing/2014/main" id="{808F1B06-68E5-4596-8095-BF8F4EB66DE4}"/>
              </a:ext>
            </a:extLst>
          </p:cNvPr>
          <p:cNvPicPr>
            <a:picLocks noChangeAspect="1"/>
          </p:cNvPicPr>
          <p:nvPr/>
        </p:nvPicPr>
        <p:blipFill>
          <a:blip r:embed="rId6"/>
          <a:stretch>
            <a:fillRect/>
          </a:stretch>
        </p:blipFill>
        <p:spPr>
          <a:xfrm>
            <a:off x="3249514" y="4115047"/>
            <a:ext cx="2895600" cy="2114550"/>
          </a:xfrm>
          <a:prstGeom prst="rect">
            <a:avLst/>
          </a:prstGeom>
        </p:spPr>
      </p:pic>
    </p:spTree>
    <p:extLst>
      <p:ext uri="{BB962C8B-B14F-4D97-AF65-F5344CB8AC3E}">
        <p14:creationId xmlns:p14="http://schemas.microsoft.com/office/powerpoint/2010/main" val="893787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E0A9E-EE81-4D2C-8F65-F8D03A865953}"/>
              </a:ext>
            </a:extLst>
          </p:cNvPr>
          <p:cNvSpPr>
            <a:spLocks noGrp="1"/>
          </p:cNvSpPr>
          <p:nvPr>
            <p:ph type="title"/>
          </p:nvPr>
        </p:nvSpPr>
        <p:spPr/>
        <p:txBody>
          <a:bodyPr/>
          <a:lstStyle/>
          <a:p>
            <a:r>
              <a:rPr lang="zh-CN" altLang="en-US" dirty="0"/>
              <a:t>上学期的</a:t>
            </a:r>
            <a:r>
              <a:rPr lang="en-US" altLang="zh-CN" dirty="0"/>
              <a:t>MIPS CPU</a:t>
            </a:r>
            <a:r>
              <a:rPr lang="zh-CN" altLang="en-US" dirty="0"/>
              <a:t>设计</a:t>
            </a:r>
          </a:p>
        </p:txBody>
      </p:sp>
      <p:grpSp>
        <p:nvGrpSpPr>
          <p:cNvPr id="144" name="组合 143">
            <a:extLst>
              <a:ext uri="{FF2B5EF4-FFF2-40B4-BE49-F238E27FC236}">
                <a16:creationId xmlns:a16="http://schemas.microsoft.com/office/drawing/2014/main" id="{E4F99FF9-C391-43F5-8C5C-DB54EB6CAA55}"/>
              </a:ext>
            </a:extLst>
          </p:cNvPr>
          <p:cNvGrpSpPr/>
          <p:nvPr/>
        </p:nvGrpSpPr>
        <p:grpSpPr>
          <a:xfrm>
            <a:off x="1206450" y="1764513"/>
            <a:ext cx="6937534" cy="4769453"/>
            <a:chOff x="0" y="0"/>
            <a:chExt cx="9054034" cy="6225540"/>
          </a:xfrm>
        </p:grpSpPr>
        <p:grpSp>
          <p:nvGrpSpPr>
            <p:cNvPr id="145" name="组合 144">
              <a:extLst>
                <a:ext uri="{FF2B5EF4-FFF2-40B4-BE49-F238E27FC236}">
                  <a16:creationId xmlns:a16="http://schemas.microsoft.com/office/drawing/2014/main" id="{EC19D5D1-AA28-48B5-AF5F-164DF58BCE8E}"/>
                </a:ext>
              </a:extLst>
            </p:cNvPr>
            <p:cNvGrpSpPr/>
            <p:nvPr/>
          </p:nvGrpSpPr>
          <p:grpSpPr>
            <a:xfrm>
              <a:off x="0" y="876300"/>
              <a:ext cx="1132764" cy="3200523"/>
              <a:chOff x="1165" y="874042"/>
              <a:chExt cx="1132764" cy="4804011"/>
            </a:xfrm>
          </p:grpSpPr>
          <p:sp>
            <p:nvSpPr>
              <p:cNvPr id="212" name="矩形 211">
                <a:extLst>
                  <a:ext uri="{FF2B5EF4-FFF2-40B4-BE49-F238E27FC236}">
                    <a16:creationId xmlns:a16="http://schemas.microsoft.com/office/drawing/2014/main" id="{F01652F5-C622-4129-B083-7F2AFAD18E9C}"/>
                  </a:ext>
                </a:extLst>
              </p:cNvPr>
              <p:cNvSpPr/>
              <p:nvPr/>
            </p:nvSpPr>
            <p:spPr>
              <a:xfrm>
                <a:off x="1165" y="874042"/>
                <a:ext cx="1132764" cy="48040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3" name="文本框 5">
                <a:extLst>
                  <a:ext uri="{FF2B5EF4-FFF2-40B4-BE49-F238E27FC236}">
                    <a16:creationId xmlns:a16="http://schemas.microsoft.com/office/drawing/2014/main" id="{8F75DFA7-7981-436D-9EE1-B10B1ED60C52}"/>
                  </a:ext>
                </a:extLst>
              </p:cNvPr>
              <p:cNvSpPr txBox="1"/>
              <p:nvPr/>
            </p:nvSpPr>
            <p:spPr>
              <a:xfrm>
                <a:off x="383113" y="874042"/>
                <a:ext cx="750570" cy="732012"/>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IF</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46" name="组合 145">
              <a:extLst>
                <a:ext uri="{FF2B5EF4-FFF2-40B4-BE49-F238E27FC236}">
                  <a16:creationId xmlns:a16="http://schemas.microsoft.com/office/drawing/2014/main" id="{6F8584B6-BAF5-4B8E-B690-999AB50E53BC}"/>
                </a:ext>
              </a:extLst>
            </p:cNvPr>
            <p:cNvGrpSpPr/>
            <p:nvPr/>
          </p:nvGrpSpPr>
          <p:grpSpPr>
            <a:xfrm>
              <a:off x="3665220" y="876300"/>
              <a:ext cx="2142699" cy="3261814"/>
              <a:chOff x="3662174" y="874044"/>
              <a:chExt cx="1132764" cy="4804011"/>
            </a:xfrm>
          </p:grpSpPr>
          <p:sp>
            <p:nvSpPr>
              <p:cNvPr id="210" name="矩形 209">
                <a:extLst>
                  <a:ext uri="{FF2B5EF4-FFF2-40B4-BE49-F238E27FC236}">
                    <a16:creationId xmlns:a16="http://schemas.microsoft.com/office/drawing/2014/main" id="{10AEE038-E523-4DF1-AA00-41F5ADE62EAE}"/>
                  </a:ext>
                </a:extLst>
              </p:cNvPr>
              <p:cNvSpPr/>
              <p:nvPr/>
            </p:nvSpPr>
            <p:spPr>
              <a:xfrm>
                <a:off x="3662174" y="874044"/>
                <a:ext cx="1132764" cy="48040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1" name="文本框 14">
                <a:extLst>
                  <a:ext uri="{FF2B5EF4-FFF2-40B4-BE49-F238E27FC236}">
                    <a16:creationId xmlns:a16="http://schemas.microsoft.com/office/drawing/2014/main" id="{7E9CF9C8-2297-4B5A-844C-63F973FE7E7F}"/>
                  </a:ext>
                </a:extLst>
              </p:cNvPr>
              <p:cNvSpPr txBox="1"/>
              <p:nvPr/>
            </p:nvSpPr>
            <p:spPr>
              <a:xfrm>
                <a:off x="4044274" y="874045"/>
                <a:ext cx="750626" cy="718257"/>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EX</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47" name="组合 146">
              <a:extLst>
                <a:ext uri="{FF2B5EF4-FFF2-40B4-BE49-F238E27FC236}">
                  <a16:creationId xmlns:a16="http://schemas.microsoft.com/office/drawing/2014/main" id="{14AAD5A9-A518-4963-9E9C-4B643E4AA116}"/>
                </a:ext>
              </a:extLst>
            </p:cNvPr>
            <p:cNvGrpSpPr/>
            <p:nvPr/>
          </p:nvGrpSpPr>
          <p:grpSpPr>
            <a:xfrm>
              <a:off x="6263640" y="861060"/>
              <a:ext cx="1132764" cy="3282375"/>
              <a:chOff x="6261826" y="860393"/>
              <a:chExt cx="1132764" cy="4817660"/>
            </a:xfrm>
          </p:grpSpPr>
          <p:sp>
            <p:nvSpPr>
              <p:cNvPr id="208" name="矩形 207">
                <a:extLst>
                  <a:ext uri="{FF2B5EF4-FFF2-40B4-BE49-F238E27FC236}">
                    <a16:creationId xmlns:a16="http://schemas.microsoft.com/office/drawing/2014/main" id="{676875C1-9845-4E3B-B1E4-EF3349D2AEDC}"/>
                  </a:ext>
                </a:extLst>
              </p:cNvPr>
              <p:cNvSpPr/>
              <p:nvPr/>
            </p:nvSpPr>
            <p:spPr>
              <a:xfrm>
                <a:off x="6261826" y="874042"/>
                <a:ext cx="1132764" cy="48040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9" name="文本框 15">
                <a:extLst>
                  <a:ext uri="{FF2B5EF4-FFF2-40B4-BE49-F238E27FC236}">
                    <a16:creationId xmlns:a16="http://schemas.microsoft.com/office/drawing/2014/main" id="{486C8E78-1963-43F4-9EAB-719196A97B7B}"/>
                  </a:ext>
                </a:extLst>
              </p:cNvPr>
              <p:cNvSpPr txBox="1"/>
              <p:nvPr/>
            </p:nvSpPr>
            <p:spPr>
              <a:xfrm>
                <a:off x="6452800" y="860393"/>
                <a:ext cx="749935" cy="715785"/>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MEM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48" name="组合 147">
              <a:extLst>
                <a:ext uri="{FF2B5EF4-FFF2-40B4-BE49-F238E27FC236}">
                  <a16:creationId xmlns:a16="http://schemas.microsoft.com/office/drawing/2014/main" id="{F6A1D728-BC6D-4029-BC4C-CDE91FF25AB7}"/>
                </a:ext>
              </a:extLst>
            </p:cNvPr>
            <p:cNvGrpSpPr/>
            <p:nvPr/>
          </p:nvGrpSpPr>
          <p:grpSpPr>
            <a:xfrm>
              <a:off x="1653540" y="822960"/>
              <a:ext cx="1686150" cy="3282375"/>
              <a:chOff x="1650475" y="826291"/>
              <a:chExt cx="1200920" cy="4804011"/>
            </a:xfrm>
          </p:grpSpPr>
          <p:sp>
            <p:nvSpPr>
              <p:cNvPr id="206" name="矩形 205">
                <a:extLst>
                  <a:ext uri="{FF2B5EF4-FFF2-40B4-BE49-F238E27FC236}">
                    <a16:creationId xmlns:a16="http://schemas.microsoft.com/office/drawing/2014/main" id="{F32FAD56-75EA-4E11-8BE3-393C0CE6B6B2}"/>
                  </a:ext>
                </a:extLst>
              </p:cNvPr>
              <p:cNvSpPr/>
              <p:nvPr/>
            </p:nvSpPr>
            <p:spPr>
              <a:xfrm>
                <a:off x="1650475" y="826291"/>
                <a:ext cx="1132764" cy="48040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7" name="文本框 7">
                <a:extLst>
                  <a:ext uri="{FF2B5EF4-FFF2-40B4-BE49-F238E27FC236}">
                    <a16:creationId xmlns:a16="http://schemas.microsoft.com/office/drawing/2014/main" id="{7A0C6B7F-1812-4997-A7B8-3D612B078732}"/>
                  </a:ext>
                </a:extLst>
              </p:cNvPr>
              <p:cNvSpPr txBox="1"/>
              <p:nvPr/>
            </p:nvSpPr>
            <p:spPr>
              <a:xfrm>
                <a:off x="2100637" y="827133"/>
                <a:ext cx="750758" cy="713758"/>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ID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149" name="矩形 148">
              <a:extLst>
                <a:ext uri="{FF2B5EF4-FFF2-40B4-BE49-F238E27FC236}">
                  <a16:creationId xmlns:a16="http://schemas.microsoft.com/office/drawing/2014/main" id="{BFFB86EA-93A1-47D7-90E9-949E983AA8CD}"/>
                </a:ext>
              </a:extLst>
            </p:cNvPr>
            <p:cNvSpPr/>
            <p:nvPr/>
          </p:nvSpPr>
          <p:spPr>
            <a:xfrm>
              <a:off x="4091940" y="1889760"/>
              <a:ext cx="1173707" cy="5186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ALU</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0" name="矩形 149">
              <a:extLst>
                <a:ext uri="{FF2B5EF4-FFF2-40B4-BE49-F238E27FC236}">
                  <a16:creationId xmlns:a16="http://schemas.microsoft.com/office/drawing/2014/main" id="{54640CC8-26FE-4BA5-ACF3-600364983759}"/>
                </a:ext>
              </a:extLst>
            </p:cNvPr>
            <p:cNvSpPr/>
            <p:nvPr/>
          </p:nvSpPr>
          <p:spPr>
            <a:xfrm>
              <a:off x="4091940" y="2529840"/>
              <a:ext cx="1173707" cy="5186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Multiplier</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1" name="矩形 150">
              <a:extLst>
                <a:ext uri="{FF2B5EF4-FFF2-40B4-BE49-F238E27FC236}">
                  <a16:creationId xmlns:a16="http://schemas.microsoft.com/office/drawing/2014/main" id="{9A5A4F75-A115-446C-8448-DD868E832601}"/>
                </a:ext>
              </a:extLst>
            </p:cNvPr>
            <p:cNvSpPr/>
            <p:nvPr/>
          </p:nvSpPr>
          <p:spPr>
            <a:xfrm>
              <a:off x="4091940" y="3169920"/>
              <a:ext cx="1173707" cy="5186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Divider</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2" name="矩形 151">
              <a:extLst>
                <a:ext uri="{FF2B5EF4-FFF2-40B4-BE49-F238E27FC236}">
                  <a16:creationId xmlns:a16="http://schemas.microsoft.com/office/drawing/2014/main" id="{5EAA09BB-B10A-4781-B9D6-C8E17499BCF4}"/>
                </a:ext>
              </a:extLst>
            </p:cNvPr>
            <p:cNvSpPr/>
            <p:nvPr/>
          </p:nvSpPr>
          <p:spPr>
            <a:xfrm>
              <a:off x="1836420" y="1341120"/>
              <a:ext cx="1173708" cy="6414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Registers</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53" name="直接箭头连接符 152">
              <a:extLst>
                <a:ext uri="{FF2B5EF4-FFF2-40B4-BE49-F238E27FC236}">
                  <a16:creationId xmlns:a16="http://schemas.microsoft.com/office/drawing/2014/main" id="{25693813-3014-4F2A-9FFB-669F9A8561B9}"/>
                </a:ext>
              </a:extLst>
            </p:cNvPr>
            <p:cNvCxnSpPr/>
            <p:nvPr/>
          </p:nvCxnSpPr>
          <p:spPr>
            <a:xfrm>
              <a:off x="1135380" y="1737360"/>
              <a:ext cx="480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文本框 29">
              <a:extLst>
                <a:ext uri="{FF2B5EF4-FFF2-40B4-BE49-F238E27FC236}">
                  <a16:creationId xmlns:a16="http://schemas.microsoft.com/office/drawing/2014/main" id="{1A2C44DA-C729-49C8-BC73-D653ED24B605}"/>
                </a:ext>
              </a:extLst>
            </p:cNvPr>
            <p:cNvSpPr txBox="1"/>
            <p:nvPr/>
          </p:nvSpPr>
          <p:spPr>
            <a:xfrm>
              <a:off x="1074403" y="1272540"/>
              <a:ext cx="593725" cy="487680"/>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Insn</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55" name="矩形 154">
              <a:extLst>
                <a:ext uri="{FF2B5EF4-FFF2-40B4-BE49-F238E27FC236}">
                  <a16:creationId xmlns:a16="http://schemas.microsoft.com/office/drawing/2014/main" id="{D8A49134-8A2F-47BC-BC64-9DDCD23AD3EB}"/>
                </a:ext>
              </a:extLst>
            </p:cNvPr>
            <p:cNvSpPr/>
            <p:nvPr/>
          </p:nvSpPr>
          <p:spPr>
            <a:xfrm>
              <a:off x="0" y="4404360"/>
              <a:ext cx="1132764" cy="88710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I-cache</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56" name="直接箭头连接符 155">
              <a:extLst>
                <a:ext uri="{FF2B5EF4-FFF2-40B4-BE49-F238E27FC236}">
                  <a16:creationId xmlns:a16="http://schemas.microsoft.com/office/drawing/2014/main" id="{4AEBC457-7BDF-45AB-82DD-DD77698BA69F}"/>
                </a:ext>
              </a:extLst>
            </p:cNvPr>
            <p:cNvCxnSpPr>
              <a:cxnSpLocks/>
            </p:cNvCxnSpPr>
            <p:nvPr/>
          </p:nvCxnSpPr>
          <p:spPr>
            <a:xfrm flipV="1">
              <a:off x="822960" y="4114800"/>
              <a:ext cx="0" cy="32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连接符: 肘形 156">
              <a:extLst>
                <a:ext uri="{FF2B5EF4-FFF2-40B4-BE49-F238E27FC236}">
                  <a16:creationId xmlns:a16="http://schemas.microsoft.com/office/drawing/2014/main" id="{7C832557-F969-4E66-ADBA-5B88D2CE9CBC}"/>
                </a:ext>
              </a:extLst>
            </p:cNvPr>
            <p:cNvCxnSpPr>
              <a:cxnSpLocks/>
            </p:cNvCxnSpPr>
            <p:nvPr/>
          </p:nvCxnSpPr>
          <p:spPr>
            <a:xfrm rot="5400000" flipH="1" flipV="1">
              <a:off x="-205740" y="2781300"/>
              <a:ext cx="2394909" cy="330952"/>
            </a:xfrm>
            <a:prstGeom prst="bentConnector3">
              <a:avLst>
                <a:gd name="adj1" fmla="val 1002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DB2960DE-DB26-4670-B772-805F684D743E}"/>
                </a:ext>
              </a:extLst>
            </p:cNvPr>
            <p:cNvCxnSpPr>
              <a:cxnSpLocks/>
            </p:cNvCxnSpPr>
            <p:nvPr/>
          </p:nvCxnSpPr>
          <p:spPr>
            <a:xfrm>
              <a:off x="3208020" y="1722120"/>
              <a:ext cx="456955" cy="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文本框 50">
              <a:extLst>
                <a:ext uri="{FF2B5EF4-FFF2-40B4-BE49-F238E27FC236}">
                  <a16:creationId xmlns:a16="http://schemas.microsoft.com/office/drawing/2014/main" id="{87D25283-50D9-43C8-BF4B-AACF582E1695}"/>
                </a:ext>
              </a:extLst>
            </p:cNvPr>
            <p:cNvSpPr txBox="1"/>
            <p:nvPr/>
          </p:nvSpPr>
          <p:spPr>
            <a:xfrm>
              <a:off x="3185111" y="1257300"/>
              <a:ext cx="647700" cy="487680"/>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src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60" name="直接箭头连接符 159">
              <a:extLst>
                <a:ext uri="{FF2B5EF4-FFF2-40B4-BE49-F238E27FC236}">
                  <a16:creationId xmlns:a16="http://schemas.microsoft.com/office/drawing/2014/main" id="{E37BECBA-B645-453D-AE27-0DBAAB1D5C58}"/>
                </a:ext>
              </a:extLst>
            </p:cNvPr>
            <p:cNvCxnSpPr/>
            <p:nvPr/>
          </p:nvCxnSpPr>
          <p:spPr>
            <a:xfrm>
              <a:off x="3665220" y="1722120"/>
              <a:ext cx="2142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22A18A66-3526-430F-A261-E1F0FD3F5296}"/>
                </a:ext>
              </a:extLst>
            </p:cNvPr>
            <p:cNvCxnSpPr>
              <a:cxnSpLocks/>
            </p:cNvCxnSpPr>
            <p:nvPr/>
          </p:nvCxnSpPr>
          <p:spPr>
            <a:xfrm rot="16200000" flipH="1">
              <a:off x="3089910" y="2419350"/>
              <a:ext cx="1784048" cy="2164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9652702C-355A-4CAB-A01C-338A88A134C7}"/>
                </a:ext>
              </a:extLst>
            </p:cNvPr>
            <p:cNvCxnSpPr>
              <a:cxnSpLocks/>
            </p:cNvCxnSpPr>
            <p:nvPr/>
          </p:nvCxnSpPr>
          <p:spPr>
            <a:xfrm>
              <a:off x="3878580" y="2865120"/>
              <a:ext cx="216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52E9B10D-169B-44AA-B327-6E9A4206DFA0}"/>
                </a:ext>
              </a:extLst>
            </p:cNvPr>
            <p:cNvCxnSpPr/>
            <p:nvPr/>
          </p:nvCxnSpPr>
          <p:spPr>
            <a:xfrm>
              <a:off x="3878580" y="2225040"/>
              <a:ext cx="2164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6E1FBD6D-8D98-4955-A71B-FD15FF0C87CB}"/>
                </a:ext>
              </a:extLst>
            </p:cNvPr>
            <p:cNvCxnSpPr/>
            <p:nvPr/>
          </p:nvCxnSpPr>
          <p:spPr>
            <a:xfrm flipV="1">
              <a:off x="5265420" y="2225040"/>
              <a:ext cx="5361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连接符: 肘形 164">
              <a:extLst>
                <a:ext uri="{FF2B5EF4-FFF2-40B4-BE49-F238E27FC236}">
                  <a16:creationId xmlns:a16="http://schemas.microsoft.com/office/drawing/2014/main" id="{57EFCDF6-B960-474F-B711-0C9ACDA19D50}"/>
                </a:ext>
              </a:extLst>
            </p:cNvPr>
            <p:cNvCxnSpPr/>
            <p:nvPr/>
          </p:nvCxnSpPr>
          <p:spPr>
            <a:xfrm flipV="1">
              <a:off x="5265420" y="2186940"/>
              <a:ext cx="268084" cy="1276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2D893041-F8CD-4642-81C6-57C1CB8B88CA}"/>
                </a:ext>
              </a:extLst>
            </p:cNvPr>
            <p:cNvCxnSpPr/>
            <p:nvPr/>
          </p:nvCxnSpPr>
          <p:spPr>
            <a:xfrm flipV="1">
              <a:off x="5265420" y="2865120"/>
              <a:ext cx="2680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FBF81D7E-6DB1-4D9C-860E-3F8ECDC44D92}"/>
                </a:ext>
              </a:extLst>
            </p:cNvPr>
            <p:cNvCxnSpPr/>
            <p:nvPr/>
          </p:nvCxnSpPr>
          <p:spPr>
            <a:xfrm>
              <a:off x="5806440" y="1722120"/>
              <a:ext cx="45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927DD4A9-8790-4A6D-8A0C-38E5F5E658BA}"/>
                </a:ext>
              </a:extLst>
            </p:cNvPr>
            <p:cNvCxnSpPr/>
            <p:nvPr/>
          </p:nvCxnSpPr>
          <p:spPr>
            <a:xfrm>
              <a:off x="5806440" y="2225040"/>
              <a:ext cx="45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218526D5-0361-4512-81FD-821221DC4076}"/>
                </a:ext>
              </a:extLst>
            </p:cNvPr>
            <p:cNvCxnSpPr/>
            <p:nvPr/>
          </p:nvCxnSpPr>
          <p:spPr>
            <a:xfrm flipV="1">
              <a:off x="6034328" y="548641"/>
              <a:ext cx="0" cy="167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连接符: 肘形 169">
              <a:extLst>
                <a:ext uri="{FF2B5EF4-FFF2-40B4-BE49-F238E27FC236}">
                  <a16:creationId xmlns:a16="http://schemas.microsoft.com/office/drawing/2014/main" id="{E9F51147-F035-44D2-93F5-64C64D65C7A1}"/>
                </a:ext>
              </a:extLst>
            </p:cNvPr>
            <p:cNvCxnSpPr>
              <a:cxnSpLocks/>
            </p:cNvCxnSpPr>
            <p:nvPr/>
          </p:nvCxnSpPr>
          <p:spPr>
            <a:xfrm rot="10800000" flipV="1">
              <a:off x="2811780" y="525780"/>
              <a:ext cx="3259554" cy="3008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84211CFE-981E-4FB3-A909-708A7875B533}"/>
                </a:ext>
              </a:extLst>
            </p:cNvPr>
            <p:cNvCxnSpPr/>
            <p:nvPr/>
          </p:nvCxnSpPr>
          <p:spPr>
            <a:xfrm>
              <a:off x="3878580" y="548640"/>
              <a:ext cx="0" cy="113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3C8CDAC6-8360-49D4-88FC-285D7123519A}"/>
                </a:ext>
              </a:extLst>
            </p:cNvPr>
            <p:cNvSpPr/>
            <p:nvPr/>
          </p:nvSpPr>
          <p:spPr>
            <a:xfrm>
              <a:off x="6263640" y="4404360"/>
              <a:ext cx="1132764" cy="8734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D-cache</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3" name="直接连接符 172">
              <a:extLst>
                <a:ext uri="{FF2B5EF4-FFF2-40B4-BE49-F238E27FC236}">
                  <a16:creationId xmlns:a16="http://schemas.microsoft.com/office/drawing/2014/main" id="{0C2644A2-66C5-4D9E-83A7-98472C665CBD}"/>
                </a:ext>
              </a:extLst>
            </p:cNvPr>
            <p:cNvCxnSpPr/>
            <p:nvPr/>
          </p:nvCxnSpPr>
          <p:spPr>
            <a:xfrm>
              <a:off x="7391400" y="1645920"/>
              <a:ext cx="293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68982454-B6D1-4EEF-A626-40CCA8F79315}"/>
                </a:ext>
              </a:extLst>
            </p:cNvPr>
            <p:cNvCxnSpPr>
              <a:cxnSpLocks/>
            </p:cNvCxnSpPr>
            <p:nvPr/>
          </p:nvCxnSpPr>
          <p:spPr>
            <a:xfrm>
              <a:off x="7688580" y="381000"/>
              <a:ext cx="0" cy="128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FAAFB901-6BD4-493E-9C4C-9E7B8E4B245A}"/>
                </a:ext>
              </a:extLst>
            </p:cNvPr>
            <p:cNvCxnSpPr/>
            <p:nvPr/>
          </p:nvCxnSpPr>
          <p:spPr>
            <a:xfrm flipH="1">
              <a:off x="2583180" y="381000"/>
              <a:ext cx="5104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E59C377B-7D60-473C-8067-E51D22BEDACD}"/>
                </a:ext>
              </a:extLst>
            </p:cNvPr>
            <p:cNvCxnSpPr>
              <a:cxnSpLocks/>
            </p:cNvCxnSpPr>
            <p:nvPr/>
          </p:nvCxnSpPr>
          <p:spPr>
            <a:xfrm>
              <a:off x="2583180" y="381000"/>
              <a:ext cx="0" cy="44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ADA19BB5-E9CF-4033-861E-C997145E4024}"/>
                </a:ext>
              </a:extLst>
            </p:cNvPr>
            <p:cNvCxnSpPr/>
            <p:nvPr/>
          </p:nvCxnSpPr>
          <p:spPr>
            <a:xfrm>
              <a:off x="3764280" y="365760"/>
              <a:ext cx="0" cy="129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1FCF263-9C68-4049-A385-2A10E67F638A}"/>
                </a:ext>
              </a:extLst>
            </p:cNvPr>
            <p:cNvCxnSpPr/>
            <p:nvPr/>
          </p:nvCxnSpPr>
          <p:spPr>
            <a:xfrm>
              <a:off x="6263640" y="1638300"/>
              <a:ext cx="566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A4F6FFF0-793F-44A3-82E1-2370869C66E2}"/>
                </a:ext>
              </a:extLst>
            </p:cNvPr>
            <p:cNvCxnSpPr>
              <a:cxnSpLocks/>
            </p:cNvCxnSpPr>
            <p:nvPr/>
          </p:nvCxnSpPr>
          <p:spPr>
            <a:xfrm flipH="1">
              <a:off x="6827520" y="1630680"/>
              <a:ext cx="10484" cy="251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7B717C58-94A7-46FA-ACD2-AA402B0E610B}"/>
                </a:ext>
              </a:extLst>
            </p:cNvPr>
            <p:cNvCxnSpPr/>
            <p:nvPr/>
          </p:nvCxnSpPr>
          <p:spPr>
            <a:xfrm>
              <a:off x="5928360" y="2225040"/>
              <a:ext cx="1132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4ECC5119-5739-4312-BADB-1AEE3256761C}"/>
                </a:ext>
              </a:extLst>
            </p:cNvPr>
            <p:cNvCxnSpPr>
              <a:cxnSpLocks/>
            </p:cNvCxnSpPr>
            <p:nvPr/>
          </p:nvCxnSpPr>
          <p:spPr>
            <a:xfrm>
              <a:off x="6544818" y="1645920"/>
              <a:ext cx="0" cy="24852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2" name="直接连接符 181">
              <a:extLst>
                <a:ext uri="{FF2B5EF4-FFF2-40B4-BE49-F238E27FC236}">
                  <a16:creationId xmlns:a16="http://schemas.microsoft.com/office/drawing/2014/main" id="{166C43C2-2B34-47EE-921D-835063C08739}"/>
                </a:ext>
              </a:extLst>
            </p:cNvPr>
            <p:cNvCxnSpPr>
              <a:cxnSpLocks/>
            </p:cNvCxnSpPr>
            <p:nvPr/>
          </p:nvCxnSpPr>
          <p:spPr>
            <a:xfrm flipH="1">
              <a:off x="7040880" y="1615440"/>
              <a:ext cx="18926" cy="2515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C9ED0C06-6371-4698-9FA1-4A8882CE569F}"/>
                </a:ext>
              </a:extLst>
            </p:cNvPr>
            <p:cNvCxnSpPr>
              <a:cxnSpLocks/>
            </p:cNvCxnSpPr>
            <p:nvPr/>
          </p:nvCxnSpPr>
          <p:spPr>
            <a:xfrm>
              <a:off x="7061124" y="1648089"/>
              <a:ext cx="35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C005A1C3-B784-45B0-ABE4-95A760D3BBA9}"/>
                </a:ext>
              </a:extLst>
            </p:cNvPr>
            <p:cNvCxnSpPr>
              <a:cxnSpLocks/>
            </p:cNvCxnSpPr>
            <p:nvPr/>
          </p:nvCxnSpPr>
          <p:spPr>
            <a:xfrm flipV="1">
              <a:off x="1965960" y="381000"/>
              <a:ext cx="0" cy="47766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5" name="直接连接符 184">
              <a:extLst>
                <a:ext uri="{FF2B5EF4-FFF2-40B4-BE49-F238E27FC236}">
                  <a16:creationId xmlns:a16="http://schemas.microsoft.com/office/drawing/2014/main" id="{884C5510-87E8-4AB2-912B-E34EE51A5CE7}"/>
                </a:ext>
              </a:extLst>
            </p:cNvPr>
            <p:cNvCxnSpPr/>
            <p:nvPr/>
          </p:nvCxnSpPr>
          <p:spPr>
            <a:xfrm flipH="1">
              <a:off x="381000" y="381000"/>
              <a:ext cx="158689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6" name="直接箭头连接符 185">
              <a:extLst>
                <a:ext uri="{FF2B5EF4-FFF2-40B4-BE49-F238E27FC236}">
                  <a16:creationId xmlns:a16="http://schemas.microsoft.com/office/drawing/2014/main" id="{D724D322-EBC6-422B-8361-3C92C4814AFE}"/>
                </a:ext>
              </a:extLst>
            </p:cNvPr>
            <p:cNvCxnSpPr/>
            <p:nvPr/>
          </p:nvCxnSpPr>
          <p:spPr>
            <a:xfrm>
              <a:off x="381000" y="381000"/>
              <a:ext cx="0" cy="486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7" name="直接箭头连接符 186">
              <a:extLst>
                <a:ext uri="{FF2B5EF4-FFF2-40B4-BE49-F238E27FC236}">
                  <a16:creationId xmlns:a16="http://schemas.microsoft.com/office/drawing/2014/main" id="{0E482D2E-4CF6-4950-81DD-F88BBCD6B9FB}"/>
                </a:ext>
              </a:extLst>
            </p:cNvPr>
            <p:cNvCxnSpPr>
              <a:cxnSpLocks/>
            </p:cNvCxnSpPr>
            <p:nvPr/>
          </p:nvCxnSpPr>
          <p:spPr>
            <a:xfrm>
              <a:off x="381000" y="861060"/>
              <a:ext cx="0" cy="32141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8" name="直接箭头连接符 187">
              <a:extLst>
                <a:ext uri="{FF2B5EF4-FFF2-40B4-BE49-F238E27FC236}">
                  <a16:creationId xmlns:a16="http://schemas.microsoft.com/office/drawing/2014/main" id="{3C837835-20D3-4B74-B9D8-460A403CCABB}"/>
                </a:ext>
              </a:extLst>
            </p:cNvPr>
            <p:cNvCxnSpPr>
              <a:cxnSpLocks/>
            </p:cNvCxnSpPr>
            <p:nvPr/>
          </p:nvCxnSpPr>
          <p:spPr>
            <a:xfrm>
              <a:off x="3215640" y="3947160"/>
              <a:ext cx="456955" cy="33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9" name="文本框 193">
              <a:extLst>
                <a:ext uri="{FF2B5EF4-FFF2-40B4-BE49-F238E27FC236}">
                  <a16:creationId xmlns:a16="http://schemas.microsoft.com/office/drawing/2014/main" id="{82FC16EC-5A02-4159-96F1-3E02DB0254BA}"/>
                </a:ext>
              </a:extLst>
            </p:cNvPr>
            <p:cNvSpPr txBox="1"/>
            <p:nvPr/>
          </p:nvSpPr>
          <p:spPr>
            <a:xfrm>
              <a:off x="3009323" y="3474720"/>
              <a:ext cx="983051" cy="487679"/>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opcode</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90" name="直接箭头连接符 189">
              <a:extLst>
                <a:ext uri="{FF2B5EF4-FFF2-40B4-BE49-F238E27FC236}">
                  <a16:creationId xmlns:a16="http://schemas.microsoft.com/office/drawing/2014/main" id="{6D23B8F3-4DFD-4370-8B95-7D93137F1D3B}"/>
                </a:ext>
              </a:extLst>
            </p:cNvPr>
            <p:cNvCxnSpPr/>
            <p:nvPr/>
          </p:nvCxnSpPr>
          <p:spPr>
            <a:xfrm>
              <a:off x="3672840" y="3947160"/>
              <a:ext cx="21307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1" name="直接箭头连接符 190">
              <a:extLst>
                <a:ext uri="{FF2B5EF4-FFF2-40B4-BE49-F238E27FC236}">
                  <a16:creationId xmlns:a16="http://schemas.microsoft.com/office/drawing/2014/main" id="{DD3B15B5-F843-40AE-9AE0-6B889E6802B7}"/>
                </a:ext>
              </a:extLst>
            </p:cNvPr>
            <p:cNvCxnSpPr/>
            <p:nvPr/>
          </p:nvCxnSpPr>
          <p:spPr>
            <a:xfrm flipV="1">
              <a:off x="3878580" y="3459480"/>
              <a:ext cx="0" cy="4489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2" name="直接箭头连接符 191">
              <a:extLst>
                <a:ext uri="{FF2B5EF4-FFF2-40B4-BE49-F238E27FC236}">
                  <a16:creationId xmlns:a16="http://schemas.microsoft.com/office/drawing/2014/main" id="{C2C911D9-DF17-4DF4-82D8-65FDA7DAEE37}"/>
                </a:ext>
              </a:extLst>
            </p:cNvPr>
            <p:cNvCxnSpPr/>
            <p:nvPr/>
          </p:nvCxnSpPr>
          <p:spPr>
            <a:xfrm>
              <a:off x="381000" y="4076700"/>
              <a:ext cx="0" cy="3275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3" name="直接箭头连接符 192">
              <a:extLst>
                <a:ext uri="{FF2B5EF4-FFF2-40B4-BE49-F238E27FC236}">
                  <a16:creationId xmlns:a16="http://schemas.microsoft.com/office/drawing/2014/main" id="{47193146-FB95-4887-9B13-582B658219F4}"/>
                </a:ext>
              </a:extLst>
            </p:cNvPr>
            <p:cNvCxnSpPr/>
            <p:nvPr/>
          </p:nvCxnSpPr>
          <p:spPr>
            <a:xfrm>
              <a:off x="6545580" y="4145280"/>
              <a:ext cx="0" cy="2593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4" name="直接箭头连接符 193">
              <a:extLst>
                <a:ext uri="{FF2B5EF4-FFF2-40B4-BE49-F238E27FC236}">
                  <a16:creationId xmlns:a16="http://schemas.microsoft.com/office/drawing/2014/main" id="{28799DC0-5BF0-4DDA-ADFE-C756B95C3CB6}"/>
                </a:ext>
              </a:extLst>
            </p:cNvPr>
            <p:cNvCxnSpPr/>
            <p:nvPr/>
          </p:nvCxnSpPr>
          <p:spPr>
            <a:xfrm flipH="1">
              <a:off x="6827520" y="4145280"/>
              <a:ext cx="1" cy="25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369E0650-A4D4-449F-B813-CBF54AF0487E}"/>
                </a:ext>
              </a:extLst>
            </p:cNvPr>
            <p:cNvCxnSpPr>
              <a:cxnSpLocks/>
            </p:cNvCxnSpPr>
            <p:nvPr/>
          </p:nvCxnSpPr>
          <p:spPr>
            <a:xfrm flipV="1">
              <a:off x="7040880" y="4183380"/>
              <a:ext cx="0" cy="25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51ACC099-B862-43D2-B73C-E055538DC46F}"/>
                </a:ext>
              </a:extLst>
            </p:cNvPr>
            <p:cNvCxnSpPr/>
            <p:nvPr/>
          </p:nvCxnSpPr>
          <p:spPr>
            <a:xfrm>
              <a:off x="5806440" y="3947160"/>
              <a:ext cx="45695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7" name="文本框 216">
              <a:extLst>
                <a:ext uri="{FF2B5EF4-FFF2-40B4-BE49-F238E27FC236}">
                  <a16:creationId xmlns:a16="http://schemas.microsoft.com/office/drawing/2014/main" id="{54AA66C4-10D4-49AC-B9B5-FC9CF912F7E6}"/>
                </a:ext>
              </a:extLst>
            </p:cNvPr>
            <p:cNvSpPr txBox="1"/>
            <p:nvPr/>
          </p:nvSpPr>
          <p:spPr>
            <a:xfrm>
              <a:off x="655310" y="0"/>
              <a:ext cx="1175385" cy="487680"/>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Next PC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8" name="文本框 217">
              <a:extLst>
                <a:ext uri="{FF2B5EF4-FFF2-40B4-BE49-F238E27FC236}">
                  <a16:creationId xmlns:a16="http://schemas.microsoft.com/office/drawing/2014/main" id="{0A1F8BE9-6C4A-4F3A-835D-E53D0612861A}"/>
                </a:ext>
              </a:extLst>
            </p:cNvPr>
            <p:cNvSpPr txBox="1"/>
            <p:nvPr/>
          </p:nvSpPr>
          <p:spPr>
            <a:xfrm>
              <a:off x="2514561" y="22860"/>
              <a:ext cx="1149350" cy="487680"/>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Forward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9" name="矩形 198">
              <a:extLst>
                <a:ext uri="{FF2B5EF4-FFF2-40B4-BE49-F238E27FC236}">
                  <a16:creationId xmlns:a16="http://schemas.microsoft.com/office/drawing/2014/main" id="{37470A7F-64A3-4E30-A6A7-46608968114D}"/>
                </a:ext>
              </a:extLst>
            </p:cNvPr>
            <p:cNvSpPr/>
            <p:nvPr/>
          </p:nvSpPr>
          <p:spPr>
            <a:xfrm>
              <a:off x="0" y="5539740"/>
              <a:ext cx="7394589" cy="6858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Memory Controller</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0" name="直接箭头连接符 199">
              <a:extLst>
                <a:ext uri="{FF2B5EF4-FFF2-40B4-BE49-F238E27FC236}">
                  <a16:creationId xmlns:a16="http://schemas.microsoft.com/office/drawing/2014/main" id="{CAC01031-0548-4003-898A-EAA976D4D34B}"/>
                </a:ext>
              </a:extLst>
            </p:cNvPr>
            <p:cNvCxnSpPr/>
            <p:nvPr/>
          </p:nvCxnSpPr>
          <p:spPr>
            <a:xfrm>
              <a:off x="563880" y="5326380"/>
              <a:ext cx="0" cy="2484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1" name="直接箭头连接符 200">
              <a:extLst>
                <a:ext uri="{FF2B5EF4-FFF2-40B4-BE49-F238E27FC236}">
                  <a16:creationId xmlns:a16="http://schemas.microsoft.com/office/drawing/2014/main" id="{C421CF4A-0F01-4DA0-A254-B2B5F1066B58}"/>
                </a:ext>
              </a:extLst>
            </p:cNvPr>
            <p:cNvCxnSpPr/>
            <p:nvPr/>
          </p:nvCxnSpPr>
          <p:spPr>
            <a:xfrm>
              <a:off x="6827520" y="5311140"/>
              <a:ext cx="10485" cy="262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2" name="矩形 201">
              <a:extLst>
                <a:ext uri="{FF2B5EF4-FFF2-40B4-BE49-F238E27FC236}">
                  <a16:creationId xmlns:a16="http://schemas.microsoft.com/office/drawing/2014/main" id="{C1BB3E46-CD69-410E-8517-B0713555229C}"/>
                </a:ext>
              </a:extLst>
            </p:cNvPr>
            <p:cNvSpPr/>
            <p:nvPr/>
          </p:nvSpPr>
          <p:spPr>
            <a:xfrm>
              <a:off x="7643815" y="5539739"/>
              <a:ext cx="1410219" cy="6857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200">
                  <a:solidFill>
                    <a:srgbClr val="000000"/>
                  </a:solidFill>
                  <a:effectLst/>
                  <a:ea typeface="宋体" panose="02010600030101010101" pitchFamily="2" charset="-122"/>
                  <a:cs typeface="Times New Roman" panose="02020603050405020304" pitchFamily="18" charset="0"/>
                </a:rPr>
                <a:t>UART</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3" name="直接箭头连接符 202">
              <a:extLst>
                <a:ext uri="{FF2B5EF4-FFF2-40B4-BE49-F238E27FC236}">
                  <a16:creationId xmlns:a16="http://schemas.microsoft.com/office/drawing/2014/main" id="{C781AFBE-BEC2-4FFF-BC01-A47A87229628}"/>
                </a:ext>
              </a:extLst>
            </p:cNvPr>
            <p:cNvCxnSpPr/>
            <p:nvPr/>
          </p:nvCxnSpPr>
          <p:spPr>
            <a:xfrm>
              <a:off x="7391400" y="5958840"/>
              <a:ext cx="2936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4" name="连接符: 肘形 203">
              <a:extLst>
                <a:ext uri="{FF2B5EF4-FFF2-40B4-BE49-F238E27FC236}">
                  <a16:creationId xmlns:a16="http://schemas.microsoft.com/office/drawing/2014/main" id="{537A97A0-6EB2-4264-9F2B-A2BB262E9E92}"/>
                </a:ext>
              </a:extLst>
            </p:cNvPr>
            <p:cNvCxnSpPr/>
            <p:nvPr/>
          </p:nvCxnSpPr>
          <p:spPr>
            <a:xfrm rot="10800000" flipV="1">
              <a:off x="1242060" y="4236720"/>
              <a:ext cx="5251253" cy="607326"/>
            </a:xfrm>
            <a:prstGeom prst="bentConnector3">
              <a:avLst>
                <a:gd name="adj1" fmla="val 9660"/>
              </a:avLst>
            </a:prstGeom>
            <a:ln>
              <a:tailEnd type="triangle"/>
            </a:ln>
          </p:spPr>
          <p:style>
            <a:lnRef idx="1">
              <a:schemeClr val="accent2"/>
            </a:lnRef>
            <a:fillRef idx="0">
              <a:schemeClr val="accent2"/>
            </a:fillRef>
            <a:effectRef idx="0">
              <a:schemeClr val="accent2"/>
            </a:effectRef>
            <a:fontRef idx="minor">
              <a:schemeClr val="tx1"/>
            </a:fontRef>
          </p:style>
        </p:cxnSp>
        <p:sp>
          <p:nvSpPr>
            <p:cNvPr id="205" name="文本框 244">
              <a:extLst>
                <a:ext uri="{FF2B5EF4-FFF2-40B4-BE49-F238E27FC236}">
                  <a16:creationId xmlns:a16="http://schemas.microsoft.com/office/drawing/2014/main" id="{ED84920A-F40C-4702-B7FB-12BD0A458DAD}"/>
                </a:ext>
              </a:extLst>
            </p:cNvPr>
            <p:cNvSpPr txBox="1"/>
            <p:nvPr/>
          </p:nvSpPr>
          <p:spPr>
            <a:xfrm>
              <a:off x="2484082" y="4427220"/>
              <a:ext cx="2402840" cy="487680"/>
            </a:xfrm>
            <a:prstGeom prst="rect">
              <a:avLst/>
            </a:prstGeom>
            <a:noFill/>
          </p:spPr>
          <p:txBody>
            <a:bodyPr wrap="square" rtlCol="0">
              <a:noAutofit/>
            </a:bodyPr>
            <a:lstStyle/>
            <a:p>
              <a:pPr>
                <a:spcAft>
                  <a:spcPts val="0"/>
                </a:spcAft>
              </a:pPr>
              <a:r>
                <a:rPr lang="en-US" sz="1050" kern="120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Invalidation address</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210796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588382-AE23-40CE-9EBD-AFA2AC32606E}"/>
              </a:ext>
            </a:extLst>
          </p:cNvPr>
          <p:cNvSpPr>
            <a:spLocks noGrp="1"/>
          </p:cNvSpPr>
          <p:nvPr>
            <p:ph sz="quarter" idx="10"/>
          </p:nvPr>
        </p:nvSpPr>
        <p:spPr/>
        <p:txBody>
          <a:bodyPr>
            <a:normAutofit fontScale="85000" lnSpcReduction="20000"/>
          </a:bodyPr>
          <a:lstStyle/>
          <a:p>
            <a:pPr marL="0" indent="0">
              <a:buNone/>
            </a:pPr>
            <a:r>
              <a:rPr lang="zh-CN" altLang="en-US" dirty="0"/>
              <a:t> </a:t>
            </a:r>
            <a:r>
              <a:rPr lang="en-US" altLang="zh-CN" dirty="0"/>
              <a:t>1. Forwarding </a:t>
            </a:r>
          </a:p>
          <a:p>
            <a:r>
              <a:rPr lang="zh-CN" altLang="en-US" dirty="0"/>
              <a:t>类似</a:t>
            </a:r>
            <a:r>
              <a:rPr lang="en-US" altLang="zh-CN" dirty="0" err="1"/>
              <a:t>Tomasulo</a:t>
            </a:r>
            <a:r>
              <a:rPr lang="zh-CN" altLang="en-US" dirty="0"/>
              <a:t>算法，在指令解码阶段对指令进行标号，并记录当前指令要写回的寄存器，将指令的标号连同其它内容传递给流水线的下一级。指令解码时如果发现寄存器的值尚未被写回，进行</a:t>
            </a:r>
            <a:r>
              <a:rPr lang="en-US" altLang="zh-CN" dirty="0"/>
              <a:t>Forwarding</a:t>
            </a:r>
            <a:r>
              <a:rPr lang="zh-CN" altLang="en-US" dirty="0"/>
              <a:t>标记。每级流水都接收来自它后面的</a:t>
            </a:r>
            <a:r>
              <a:rPr lang="en-US" altLang="zh-CN" dirty="0"/>
              <a:t>Forwarding</a:t>
            </a:r>
            <a:r>
              <a:rPr lang="zh-CN" altLang="en-US" dirty="0"/>
              <a:t>信号（包括</a:t>
            </a:r>
            <a:r>
              <a:rPr lang="en-US" altLang="zh-CN" dirty="0"/>
              <a:t>Forwarding</a:t>
            </a:r>
            <a:r>
              <a:rPr lang="zh-CN" altLang="en-US" dirty="0"/>
              <a:t>的数据以及指令标号），若发现指</a:t>
            </a:r>
            <a:r>
              <a:rPr lang="en-US" altLang="zh-CN" dirty="0"/>
              <a:t>Forwarding</a:t>
            </a:r>
            <a:r>
              <a:rPr lang="zh-CN" altLang="en-US" dirty="0"/>
              <a:t>指令标号为所需的指令，则接收其作为输入，否则进行停顿。写回阶段实际则由</a:t>
            </a:r>
            <a:r>
              <a:rPr lang="en-US" altLang="zh-CN" dirty="0"/>
              <a:t>Forwarding</a:t>
            </a:r>
            <a:r>
              <a:rPr lang="zh-CN" altLang="en-US" dirty="0"/>
              <a:t>直接代替，因此没有直接的</a:t>
            </a:r>
            <a:r>
              <a:rPr lang="en-US" altLang="zh-CN" dirty="0"/>
              <a:t>Write-back</a:t>
            </a:r>
            <a:r>
              <a:rPr lang="zh-CN" altLang="en-US" dirty="0"/>
              <a:t>模块。</a:t>
            </a:r>
          </a:p>
          <a:p>
            <a:pPr marL="0" indent="0">
              <a:buNone/>
            </a:pPr>
            <a:r>
              <a:rPr lang="en-US" altLang="zh-CN" dirty="0"/>
              <a:t>2. </a:t>
            </a:r>
            <a:r>
              <a:rPr lang="zh-CN" altLang="en-US" dirty="0"/>
              <a:t>停顿</a:t>
            </a:r>
          </a:p>
          <a:p>
            <a:r>
              <a:rPr lang="zh-CN" altLang="en-US" dirty="0"/>
              <a:t>每级流水接收来自后面级的停顿信号，并向前面级输出停顿信号。输出停顿信号</a:t>
            </a:r>
            <a:r>
              <a:rPr lang="en-US" altLang="zh-CN" dirty="0"/>
              <a:t>=</a:t>
            </a:r>
            <a:r>
              <a:rPr lang="zh-CN" altLang="en-US" dirty="0"/>
              <a:t>输入停顿信号 </a:t>
            </a:r>
            <a:r>
              <a:rPr lang="en-US" altLang="zh-CN" dirty="0"/>
              <a:t>| </a:t>
            </a:r>
            <a:r>
              <a:rPr lang="zh-CN" altLang="en-US" dirty="0"/>
              <a:t>本级停顿信号。每级流水在处理时如果发现停顿信号，则暂停从前面级取数据并执行的过程。</a:t>
            </a:r>
          </a:p>
          <a:p>
            <a:pPr marL="0" indent="0">
              <a:buNone/>
            </a:pPr>
            <a:r>
              <a:rPr lang="en-US" altLang="zh-CN" dirty="0"/>
              <a:t>3. </a:t>
            </a:r>
            <a:r>
              <a:rPr lang="zh-CN" altLang="en-US" dirty="0"/>
              <a:t>跳转指令</a:t>
            </a:r>
          </a:p>
          <a:p>
            <a:r>
              <a:rPr lang="zh-CN" altLang="en-US" dirty="0"/>
              <a:t>跳转指令在指令解码阶段被处理，并向</a:t>
            </a:r>
            <a:r>
              <a:rPr lang="en-US" altLang="zh-CN" dirty="0"/>
              <a:t>IF</a:t>
            </a:r>
            <a:r>
              <a:rPr lang="zh-CN" altLang="en-US" dirty="0"/>
              <a:t>级传递下一次取指令的地址，联合延迟槽可以避免</a:t>
            </a:r>
            <a:r>
              <a:rPr lang="en-US" altLang="zh-CN" dirty="0"/>
              <a:t>Control Hazard.</a:t>
            </a:r>
          </a:p>
          <a:p>
            <a:r>
              <a:rPr lang="zh-CN" altLang="en-US" dirty="0"/>
              <a:t>（这里是个大坑，需要在一个周期内完成取寄存器值和比较操作，导致时序炸裂）</a:t>
            </a:r>
            <a:endParaRPr lang="en-US" altLang="zh-CN" dirty="0"/>
          </a:p>
          <a:p>
            <a:endParaRPr lang="zh-CN" altLang="en-US" dirty="0"/>
          </a:p>
        </p:txBody>
      </p:sp>
      <p:sp>
        <p:nvSpPr>
          <p:cNvPr id="3" name="标题 2">
            <a:extLst>
              <a:ext uri="{FF2B5EF4-FFF2-40B4-BE49-F238E27FC236}">
                <a16:creationId xmlns:a16="http://schemas.microsoft.com/office/drawing/2014/main" id="{3EF7A2AC-8917-4BE5-9FCB-75771CF1A75D}"/>
              </a:ext>
            </a:extLst>
          </p:cNvPr>
          <p:cNvSpPr>
            <a:spLocks noGrp="1"/>
          </p:cNvSpPr>
          <p:nvPr>
            <p:ph type="title"/>
          </p:nvPr>
        </p:nvSpPr>
        <p:spPr/>
        <p:txBody>
          <a:bodyPr/>
          <a:lstStyle/>
          <a:p>
            <a:r>
              <a:rPr lang="zh-CN" altLang="en-US" dirty="0"/>
              <a:t>上学期的</a:t>
            </a:r>
            <a:r>
              <a:rPr lang="en-US" altLang="zh-CN" dirty="0"/>
              <a:t>MIPS CPU</a:t>
            </a:r>
            <a:r>
              <a:rPr lang="zh-CN" altLang="en-US" dirty="0"/>
              <a:t>设计</a:t>
            </a:r>
          </a:p>
        </p:txBody>
      </p:sp>
    </p:spTree>
    <p:extLst>
      <p:ext uri="{BB962C8B-B14F-4D97-AF65-F5344CB8AC3E}">
        <p14:creationId xmlns:p14="http://schemas.microsoft.com/office/powerpoint/2010/main" val="3065627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C228CF-40CB-4528-A41C-1D6C0BB41C5B}"/>
              </a:ext>
            </a:extLst>
          </p:cNvPr>
          <p:cNvSpPr>
            <a:spLocks noGrp="1"/>
          </p:cNvSpPr>
          <p:nvPr>
            <p:ph sz="quarter" idx="10"/>
          </p:nvPr>
        </p:nvSpPr>
        <p:spPr/>
        <p:txBody>
          <a:bodyPr/>
          <a:lstStyle/>
          <a:p>
            <a:r>
              <a:rPr lang="zh-CN" altLang="en-US" dirty="0"/>
              <a:t>当上面这些元件连接成为一个有向无环图时便形成了一个组合逻辑电路</a:t>
            </a:r>
          </a:p>
        </p:txBody>
      </p:sp>
      <p:sp>
        <p:nvSpPr>
          <p:cNvPr id="3" name="标题 2">
            <a:extLst>
              <a:ext uri="{FF2B5EF4-FFF2-40B4-BE49-F238E27FC236}">
                <a16:creationId xmlns:a16="http://schemas.microsoft.com/office/drawing/2014/main" id="{31680536-BABE-4EF5-95B2-C70D98F75A37}"/>
              </a:ext>
            </a:extLst>
          </p:cNvPr>
          <p:cNvSpPr>
            <a:spLocks noGrp="1"/>
          </p:cNvSpPr>
          <p:nvPr>
            <p:ph type="title"/>
          </p:nvPr>
        </p:nvSpPr>
        <p:spPr/>
        <p:txBody>
          <a:bodyPr/>
          <a:lstStyle/>
          <a:p>
            <a:r>
              <a:rPr lang="zh-CN" altLang="en-US" dirty="0"/>
              <a:t>组合逻辑</a:t>
            </a:r>
          </a:p>
        </p:txBody>
      </p:sp>
      <p:pic>
        <p:nvPicPr>
          <p:cNvPr id="4" name="图片 3">
            <a:extLst>
              <a:ext uri="{FF2B5EF4-FFF2-40B4-BE49-F238E27FC236}">
                <a16:creationId xmlns:a16="http://schemas.microsoft.com/office/drawing/2014/main" id="{E97736B7-094C-441A-B81B-8E1D49DE9EE3}"/>
              </a:ext>
            </a:extLst>
          </p:cNvPr>
          <p:cNvPicPr>
            <a:picLocks noChangeAspect="1"/>
          </p:cNvPicPr>
          <p:nvPr/>
        </p:nvPicPr>
        <p:blipFill>
          <a:blip r:embed="rId2"/>
          <a:stretch>
            <a:fillRect/>
          </a:stretch>
        </p:blipFill>
        <p:spPr>
          <a:xfrm>
            <a:off x="430567" y="2392364"/>
            <a:ext cx="8282866" cy="3615011"/>
          </a:xfrm>
          <a:prstGeom prst="rect">
            <a:avLst/>
          </a:prstGeom>
        </p:spPr>
      </p:pic>
    </p:spTree>
    <p:extLst>
      <p:ext uri="{BB962C8B-B14F-4D97-AF65-F5344CB8AC3E}">
        <p14:creationId xmlns:p14="http://schemas.microsoft.com/office/powerpoint/2010/main" val="230732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DA53A6-0A6C-4EE6-A4A5-D26C73E8C3C1}"/>
              </a:ext>
            </a:extLst>
          </p:cNvPr>
          <p:cNvSpPr>
            <a:spLocks noGrp="1"/>
          </p:cNvSpPr>
          <p:nvPr>
            <p:ph sz="quarter" idx="10"/>
          </p:nvPr>
        </p:nvSpPr>
        <p:spPr/>
        <p:txBody>
          <a:bodyPr/>
          <a:lstStyle/>
          <a:p>
            <a:r>
              <a:rPr lang="zh-CN" altLang="en-US" dirty="0"/>
              <a:t>组合逻辑电路的输出只与当前时刻的输入有关</a:t>
            </a:r>
            <a:endParaRPr lang="en-US" altLang="zh-CN" dirty="0"/>
          </a:p>
          <a:p>
            <a:r>
              <a:rPr lang="zh-CN" altLang="en-US" dirty="0"/>
              <a:t>在</a:t>
            </a:r>
            <a:r>
              <a:rPr lang="en-US" altLang="zh-CN" dirty="0"/>
              <a:t>Verilog</a:t>
            </a:r>
            <a:r>
              <a:rPr lang="zh-CN" altLang="en-US" dirty="0"/>
              <a:t>中描述组合逻辑：</a:t>
            </a:r>
            <a:endParaRPr lang="en-US" altLang="zh-CN" dirty="0"/>
          </a:p>
          <a:p>
            <a:endParaRPr lang="en-US" altLang="zh-CN" dirty="0"/>
          </a:p>
        </p:txBody>
      </p:sp>
      <p:sp>
        <p:nvSpPr>
          <p:cNvPr id="3" name="标题 2">
            <a:extLst>
              <a:ext uri="{FF2B5EF4-FFF2-40B4-BE49-F238E27FC236}">
                <a16:creationId xmlns:a16="http://schemas.microsoft.com/office/drawing/2014/main" id="{4ED4747B-BA0A-40F2-BD89-FB98FF0CFC22}"/>
              </a:ext>
            </a:extLst>
          </p:cNvPr>
          <p:cNvSpPr>
            <a:spLocks noGrp="1"/>
          </p:cNvSpPr>
          <p:nvPr>
            <p:ph type="title"/>
          </p:nvPr>
        </p:nvSpPr>
        <p:spPr/>
        <p:txBody>
          <a:bodyPr/>
          <a:lstStyle/>
          <a:p>
            <a:r>
              <a:rPr lang="zh-CN" altLang="en-US" dirty="0"/>
              <a:t>组合逻辑</a:t>
            </a:r>
          </a:p>
        </p:txBody>
      </p:sp>
      <p:pic>
        <p:nvPicPr>
          <p:cNvPr id="5" name="图片 4">
            <a:extLst>
              <a:ext uri="{FF2B5EF4-FFF2-40B4-BE49-F238E27FC236}">
                <a16:creationId xmlns:a16="http://schemas.microsoft.com/office/drawing/2014/main" id="{9769EAEE-34E4-4F6C-AE78-8B9C73502BBC}"/>
              </a:ext>
            </a:extLst>
          </p:cNvPr>
          <p:cNvPicPr>
            <a:picLocks noChangeAspect="1"/>
          </p:cNvPicPr>
          <p:nvPr/>
        </p:nvPicPr>
        <p:blipFill>
          <a:blip r:embed="rId2"/>
          <a:stretch>
            <a:fillRect/>
          </a:stretch>
        </p:blipFill>
        <p:spPr>
          <a:xfrm>
            <a:off x="1089120" y="3460627"/>
            <a:ext cx="3648075" cy="1371600"/>
          </a:xfrm>
          <a:prstGeom prst="rect">
            <a:avLst/>
          </a:prstGeom>
        </p:spPr>
      </p:pic>
      <p:pic>
        <p:nvPicPr>
          <p:cNvPr id="6" name="图片 5">
            <a:extLst>
              <a:ext uri="{FF2B5EF4-FFF2-40B4-BE49-F238E27FC236}">
                <a16:creationId xmlns:a16="http://schemas.microsoft.com/office/drawing/2014/main" id="{36DC1CEA-A8FB-4FEA-9005-2CDE35D9C45F}"/>
              </a:ext>
            </a:extLst>
          </p:cNvPr>
          <p:cNvPicPr>
            <a:picLocks noChangeAspect="1"/>
          </p:cNvPicPr>
          <p:nvPr/>
        </p:nvPicPr>
        <p:blipFill>
          <a:blip r:embed="rId3"/>
          <a:stretch>
            <a:fillRect/>
          </a:stretch>
        </p:blipFill>
        <p:spPr>
          <a:xfrm>
            <a:off x="5332289" y="2929650"/>
            <a:ext cx="2314575" cy="2952750"/>
          </a:xfrm>
          <a:prstGeom prst="rect">
            <a:avLst/>
          </a:prstGeom>
        </p:spPr>
      </p:pic>
      <p:sp>
        <p:nvSpPr>
          <p:cNvPr id="7" name="文本框 6">
            <a:extLst>
              <a:ext uri="{FF2B5EF4-FFF2-40B4-BE49-F238E27FC236}">
                <a16:creationId xmlns:a16="http://schemas.microsoft.com/office/drawing/2014/main" id="{CED821E1-B71B-4762-8573-22C2F932CA61}"/>
              </a:ext>
            </a:extLst>
          </p:cNvPr>
          <p:cNvSpPr txBox="1"/>
          <p:nvPr/>
        </p:nvSpPr>
        <p:spPr>
          <a:xfrm>
            <a:off x="1542806" y="5875456"/>
            <a:ext cx="1713390" cy="369332"/>
          </a:xfrm>
          <a:prstGeom prst="rect">
            <a:avLst/>
          </a:prstGeom>
          <a:noFill/>
        </p:spPr>
        <p:txBody>
          <a:bodyPr wrap="square" rtlCol="0">
            <a:spAutoFit/>
          </a:bodyPr>
          <a:lstStyle/>
          <a:p>
            <a:r>
              <a:rPr lang="zh-CN" altLang="en-US" dirty="0"/>
              <a:t>使用</a:t>
            </a:r>
            <a:r>
              <a:rPr lang="en-US" altLang="zh-CN" dirty="0"/>
              <a:t>assign</a:t>
            </a:r>
            <a:r>
              <a:rPr lang="zh-CN" altLang="en-US" dirty="0"/>
              <a:t>语句</a:t>
            </a:r>
          </a:p>
        </p:txBody>
      </p:sp>
      <p:sp>
        <p:nvSpPr>
          <p:cNvPr id="8" name="文本框 7">
            <a:extLst>
              <a:ext uri="{FF2B5EF4-FFF2-40B4-BE49-F238E27FC236}">
                <a16:creationId xmlns:a16="http://schemas.microsoft.com/office/drawing/2014/main" id="{ECA33018-1BA9-4359-903D-738C4219CFB8}"/>
              </a:ext>
            </a:extLst>
          </p:cNvPr>
          <p:cNvSpPr txBox="1"/>
          <p:nvPr/>
        </p:nvSpPr>
        <p:spPr>
          <a:xfrm>
            <a:off x="5126853" y="5875456"/>
            <a:ext cx="2725445" cy="369332"/>
          </a:xfrm>
          <a:prstGeom prst="rect">
            <a:avLst/>
          </a:prstGeom>
          <a:noFill/>
        </p:spPr>
        <p:txBody>
          <a:bodyPr wrap="square" rtlCol="0">
            <a:spAutoFit/>
          </a:bodyPr>
          <a:lstStyle/>
          <a:p>
            <a:r>
              <a:rPr lang="zh-CN" altLang="en-US" dirty="0"/>
              <a:t>使用电平触发的</a:t>
            </a:r>
            <a:r>
              <a:rPr lang="en-US" altLang="zh-CN" dirty="0"/>
              <a:t>always</a:t>
            </a:r>
            <a:r>
              <a:rPr lang="zh-CN" altLang="en-US" dirty="0"/>
              <a:t>块</a:t>
            </a:r>
          </a:p>
        </p:txBody>
      </p:sp>
    </p:spTree>
    <p:extLst>
      <p:ext uri="{BB962C8B-B14F-4D97-AF65-F5344CB8AC3E}">
        <p14:creationId xmlns:p14="http://schemas.microsoft.com/office/powerpoint/2010/main" val="19312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730A354-3DB2-43CD-B403-20DA0B1F1C19}"/>
              </a:ext>
            </a:extLst>
          </p:cNvPr>
          <p:cNvSpPr>
            <a:spLocks noGrp="1"/>
          </p:cNvSpPr>
          <p:nvPr>
            <p:ph sz="quarter" idx="10"/>
          </p:nvPr>
        </p:nvSpPr>
        <p:spPr/>
        <p:txBody>
          <a:bodyPr/>
          <a:lstStyle/>
          <a:p>
            <a:r>
              <a:rPr lang="zh-CN" altLang="en-US" dirty="0"/>
              <a:t>组合逻辑并不能保存状态，我们需要一个寄存器</a:t>
            </a:r>
            <a:endParaRPr lang="en-US" altLang="zh-CN" dirty="0"/>
          </a:p>
          <a:p>
            <a:r>
              <a:rPr lang="en-US" altLang="zh-CN" dirty="0"/>
              <a:t>D</a:t>
            </a:r>
            <a:r>
              <a:rPr lang="zh-CN" altLang="en-US" dirty="0"/>
              <a:t>触发器就是一个典型的寄存器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每当时钟信号</a:t>
            </a:r>
            <a:r>
              <a:rPr lang="en-US" altLang="zh-CN" dirty="0"/>
              <a:t>C</a:t>
            </a:r>
            <a:r>
              <a:rPr lang="zh-CN" altLang="en-US" dirty="0"/>
              <a:t>的上升沿到来时，</a:t>
            </a:r>
            <a:r>
              <a:rPr lang="en-US" altLang="zh-CN" dirty="0"/>
              <a:t>D</a:t>
            </a:r>
            <a:r>
              <a:rPr lang="zh-CN" altLang="en-US" dirty="0"/>
              <a:t>触发器会将输出</a:t>
            </a:r>
            <a:r>
              <a:rPr lang="en-US" altLang="zh-CN" dirty="0"/>
              <a:t>Q</a:t>
            </a:r>
            <a:r>
              <a:rPr lang="zh-CN" altLang="en-US" dirty="0"/>
              <a:t>置为输入</a:t>
            </a:r>
            <a:r>
              <a:rPr lang="en-US" altLang="zh-CN" dirty="0"/>
              <a:t>D</a:t>
            </a:r>
            <a:r>
              <a:rPr lang="zh-CN" altLang="en-US" dirty="0"/>
              <a:t>，其余时间保持输出</a:t>
            </a:r>
            <a:r>
              <a:rPr lang="en-US" altLang="zh-CN" dirty="0"/>
              <a:t>Q</a:t>
            </a:r>
            <a:r>
              <a:rPr lang="zh-CN" altLang="en-US" dirty="0"/>
              <a:t>不变</a:t>
            </a:r>
          </a:p>
        </p:txBody>
      </p:sp>
      <p:sp>
        <p:nvSpPr>
          <p:cNvPr id="3" name="标题 2">
            <a:extLst>
              <a:ext uri="{FF2B5EF4-FFF2-40B4-BE49-F238E27FC236}">
                <a16:creationId xmlns:a16="http://schemas.microsoft.com/office/drawing/2014/main" id="{FC2D271E-8EFD-439B-BF7D-2F0215BAAB94}"/>
              </a:ext>
            </a:extLst>
          </p:cNvPr>
          <p:cNvSpPr>
            <a:spLocks noGrp="1"/>
          </p:cNvSpPr>
          <p:nvPr>
            <p:ph type="title"/>
          </p:nvPr>
        </p:nvSpPr>
        <p:spPr/>
        <p:txBody>
          <a:bodyPr/>
          <a:lstStyle/>
          <a:p>
            <a:r>
              <a:rPr lang="zh-CN" altLang="en-US" dirty="0"/>
              <a:t>时序逻辑</a:t>
            </a:r>
          </a:p>
        </p:txBody>
      </p:sp>
      <p:pic>
        <p:nvPicPr>
          <p:cNvPr id="1026" name="Picture 2" descr="https://gss3.bdstatic.com/7Po3dSag_xI4khGkpoWK1HF6hhy/baike/c0%3Dbaike80%2C5%2C5%2C80%2C26/sign=4a2ba00571f08202399f996d2a929088/c8ea15ce36d3d53951604be53887e950352ab0b3.jpg">
            <a:extLst>
              <a:ext uri="{FF2B5EF4-FFF2-40B4-BE49-F238E27FC236}">
                <a16:creationId xmlns:a16="http://schemas.microsoft.com/office/drawing/2014/main" id="{3D5DF8B6-D3CE-4E28-B473-4EFD2B133D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4214" r="893" b="19057"/>
          <a:stretch/>
        </p:blipFill>
        <p:spPr bwMode="auto">
          <a:xfrm>
            <a:off x="1374746" y="2770388"/>
            <a:ext cx="4568856" cy="275207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BB659B47-EB80-43E4-97AE-D0D1919936A8}"/>
              </a:ext>
            </a:extLst>
          </p:cNvPr>
          <p:cNvPicPr>
            <a:picLocks noChangeAspect="1"/>
          </p:cNvPicPr>
          <p:nvPr/>
        </p:nvPicPr>
        <p:blipFill>
          <a:blip r:embed="rId3"/>
          <a:stretch>
            <a:fillRect/>
          </a:stretch>
        </p:blipFill>
        <p:spPr>
          <a:xfrm>
            <a:off x="6378604" y="3346327"/>
            <a:ext cx="1390650" cy="1600200"/>
          </a:xfrm>
          <a:prstGeom prst="rect">
            <a:avLst/>
          </a:prstGeom>
        </p:spPr>
      </p:pic>
    </p:spTree>
    <p:extLst>
      <p:ext uri="{BB962C8B-B14F-4D97-AF65-F5344CB8AC3E}">
        <p14:creationId xmlns:p14="http://schemas.microsoft.com/office/powerpoint/2010/main" val="146257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8BFB85-3552-4A72-81DA-B7D183EDD2AF}"/>
              </a:ext>
            </a:extLst>
          </p:cNvPr>
          <p:cNvSpPr>
            <a:spLocks noGrp="1"/>
          </p:cNvSpPr>
          <p:nvPr>
            <p:ph sz="quarter" idx="10"/>
          </p:nvPr>
        </p:nvSpPr>
        <p:spPr/>
        <p:txBody>
          <a:bodyPr/>
          <a:lstStyle/>
          <a:p>
            <a:r>
              <a:rPr lang="zh-CN" altLang="en-US" dirty="0"/>
              <a:t>用组合逻辑电路将外部输入、寄存器输出和外部输出、寄存器输入连接起来，形成了时序逻辑电路</a:t>
            </a:r>
            <a:endParaRPr lang="en-US" altLang="zh-CN" dirty="0"/>
          </a:p>
        </p:txBody>
      </p:sp>
      <p:sp>
        <p:nvSpPr>
          <p:cNvPr id="3" name="标题 2">
            <a:extLst>
              <a:ext uri="{FF2B5EF4-FFF2-40B4-BE49-F238E27FC236}">
                <a16:creationId xmlns:a16="http://schemas.microsoft.com/office/drawing/2014/main" id="{56765F61-5703-4BF0-8AD4-9D0881BD9A6F}"/>
              </a:ext>
            </a:extLst>
          </p:cNvPr>
          <p:cNvSpPr>
            <a:spLocks noGrp="1"/>
          </p:cNvSpPr>
          <p:nvPr>
            <p:ph type="title"/>
          </p:nvPr>
        </p:nvSpPr>
        <p:spPr/>
        <p:txBody>
          <a:bodyPr/>
          <a:lstStyle/>
          <a:p>
            <a:r>
              <a:rPr lang="zh-CN" altLang="en-US" dirty="0"/>
              <a:t>时序逻辑</a:t>
            </a:r>
          </a:p>
        </p:txBody>
      </p:sp>
      <p:pic>
        <p:nvPicPr>
          <p:cNvPr id="4" name="图片 3">
            <a:extLst>
              <a:ext uri="{FF2B5EF4-FFF2-40B4-BE49-F238E27FC236}">
                <a16:creationId xmlns:a16="http://schemas.microsoft.com/office/drawing/2014/main" id="{F1039049-3C95-4C52-B281-30A6AAD1ED6F}"/>
              </a:ext>
            </a:extLst>
          </p:cNvPr>
          <p:cNvPicPr>
            <a:picLocks noChangeAspect="1"/>
          </p:cNvPicPr>
          <p:nvPr/>
        </p:nvPicPr>
        <p:blipFill>
          <a:blip r:embed="rId2"/>
          <a:stretch>
            <a:fillRect/>
          </a:stretch>
        </p:blipFill>
        <p:spPr>
          <a:xfrm>
            <a:off x="523127" y="2578175"/>
            <a:ext cx="8343061" cy="3707215"/>
          </a:xfrm>
          <a:prstGeom prst="rect">
            <a:avLst/>
          </a:prstGeom>
        </p:spPr>
      </p:pic>
    </p:spTree>
    <p:extLst>
      <p:ext uri="{BB962C8B-B14F-4D97-AF65-F5344CB8AC3E}">
        <p14:creationId xmlns:p14="http://schemas.microsoft.com/office/powerpoint/2010/main" val="260761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E9F73B-7746-49D0-88CB-A4DC2D43550F}"/>
              </a:ext>
            </a:extLst>
          </p:cNvPr>
          <p:cNvSpPr>
            <a:spLocks noGrp="1"/>
          </p:cNvSpPr>
          <p:nvPr>
            <p:ph sz="quarter" idx="10"/>
          </p:nvPr>
        </p:nvSpPr>
        <p:spPr>
          <a:xfrm>
            <a:off x="494025" y="1685678"/>
            <a:ext cx="5533913" cy="4921498"/>
          </a:xfrm>
        </p:spPr>
        <p:txBody>
          <a:bodyPr>
            <a:normAutofit lnSpcReduction="10000"/>
          </a:bodyPr>
          <a:lstStyle/>
          <a:p>
            <a:r>
              <a:rPr lang="zh-CN" altLang="en-US" dirty="0"/>
              <a:t>时序逻辑电路的输出不仅与当前输入有关，还与之前的状态有关</a:t>
            </a:r>
            <a:endParaRPr lang="en-US" altLang="zh-CN" dirty="0"/>
          </a:p>
          <a:p>
            <a:r>
              <a:rPr lang="zh-CN" altLang="en-US" dirty="0"/>
              <a:t>在</a:t>
            </a:r>
            <a:r>
              <a:rPr lang="en-US" altLang="zh-CN" dirty="0"/>
              <a:t>Verilog</a:t>
            </a:r>
            <a:r>
              <a:rPr lang="zh-CN" altLang="en-US" dirty="0"/>
              <a:t>中描述时序逻辑：</a:t>
            </a:r>
            <a:endParaRPr lang="en-US" altLang="zh-CN" dirty="0"/>
          </a:p>
          <a:p>
            <a:r>
              <a:rPr lang="zh-CN" altLang="en-US" dirty="0"/>
              <a:t>使用边缘触发的</a:t>
            </a:r>
            <a:r>
              <a:rPr lang="en-US" altLang="zh-CN" dirty="0"/>
              <a:t>always</a:t>
            </a:r>
            <a:r>
              <a:rPr lang="zh-CN" altLang="en-US" dirty="0"/>
              <a:t>块</a:t>
            </a:r>
            <a:endParaRPr lang="en-US" altLang="zh-CN" dirty="0"/>
          </a:p>
          <a:p>
            <a:endParaRPr lang="en-US" altLang="zh-CN" dirty="0"/>
          </a:p>
          <a:p>
            <a:r>
              <a:rPr lang="zh-CN" altLang="en-US" dirty="0"/>
              <a:t>一般而言应当使用非阻塞赋值，且只在一个</a:t>
            </a:r>
            <a:r>
              <a:rPr lang="en-US" altLang="zh-CN" dirty="0"/>
              <a:t>always</a:t>
            </a:r>
            <a:r>
              <a:rPr lang="zh-CN" altLang="en-US" dirty="0"/>
              <a:t>块里进行赋值</a:t>
            </a:r>
            <a:endParaRPr lang="en-US" altLang="zh-CN" dirty="0"/>
          </a:p>
          <a:p>
            <a:r>
              <a:rPr lang="zh-CN" altLang="en-US" dirty="0"/>
              <a:t>一个寄存器的改变只有在下一个时刻才对其他部分可见</a:t>
            </a:r>
            <a:endParaRPr lang="en-US" altLang="zh-CN" dirty="0"/>
          </a:p>
          <a:p>
            <a:r>
              <a:rPr lang="zh-CN" altLang="en-US" dirty="0"/>
              <a:t>推荐使用同步时序电路（所有的</a:t>
            </a:r>
            <a:r>
              <a:rPr lang="en-US" altLang="zh-CN" dirty="0"/>
              <a:t>always</a:t>
            </a:r>
            <a:r>
              <a:rPr lang="zh-CN" altLang="en-US" dirty="0"/>
              <a:t>触发信号只有时钟信号</a:t>
            </a:r>
            <a:r>
              <a:rPr lang="en-US" altLang="zh-CN" dirty="0"/>
              <a:t>CLK</a:t>
            </a:r>
            <a:r>
              <a:rPr lang="zh-CN" altLang="en-US" dirty="0"/>
              <a:t>）或者带异步复位的同步时序电路（触发信号只有</a:t>
            </a:r>
            <a:r>
              <a:rPr lang="en-US" altLang="zh-CN" dirty="0"/>
              <a:t>CLK</a:t>
            </a:r>
            <a:r>
              <a:rPr lang="zh-CN" altLang="en-US" dirty="0"/>
              <a:t>和复位信号</a:t>
            </a:r>
            <a:r>
              <a:rPr lang="en-US" altLang="zh-CN" dirty="0"/>
              <a:t>RST</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1706239E-345B-4789-92ED-4908FFC269A0}"/>
              </a:ext>
            </a:extLst>
          </p:cNvPr>
          <p:cNvSpPr>
            <a:spLocks noGrp="1"/>
          </p:cNvSpPr>
          <p:nvPr>
            <p:ph type="title"/>
          </p:nvPr>
        </p:nvSpPr>
        <p:spPr/>
        <p:txBody>
          <a:bodyPr/>
          <a:lstStyle/>
          <a:p>
            <a:r>
              <a:rPr lang="zh-CN" altLang="en-US" dirty="0"/>
              <a:t>时序逻辑</a:t>
            </a:r>
          </a:p>
        </p:txBody>
      </p:sp>
      <p:pic>
        <p:nvPicPr>
          <p:cNvPr id="4" name="图片 3">
            <a:extLst>
              <a:ext uri="{FF2B5EF4-FFF2-40B4-BE49-F238E27FC236}">
                <a16:creationId xmlns:a16="http://schemas.microsoft.com/office/drawing/2014/main" id="{ADEC817A-9765-4E3D-B6F7-2979D1F28E4E}"/>
              </a:ext>
            </a:extLst>
          </p:cNvPr>
          <p:cNvPicPr>
            <a:picLocks noChangeAspect="1"/>
          </p:cNvPicPr>
          <p:nvPr/>
        </p:nvPicPr>
        <p:blipFill>
          <a:blip r:embed="rId2"/>
          <a:stretch>
            <a:fillRect/>
          </a:stretch>
        </p:blipFill>
        <p:spPr>
          <a:xfrm>
            <a:off x="6027938" y="2476038"/>
            <a:ext cx="3048000" cy="2914650"/>
          </a:xfrm>
          <a:prstGeom prst="rect">
            <a:avLst/>
          </a:prstGeom>
        </p:spPr>
      </p:pic>
    </p:spTree>
    <p:extLst>
      <p:ext uri="{BB962C8B-B14F-4D97-AF65-F5344CB8AC3E}">
        <p14:creationId xmlns:p14="http://schemas.microsoft.com/office/powerpoint/2010/main" val="34084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72F863-E4E7-4239-8BFA-AC400203C239}"/>
              </a:ext>
            </a:extLst>
          </p:cNvPr>
          <p:cNvSpPr>
            <a:spLocks noGrp="1"/>
          </p:cNvSpPr>
          <p:nvPr>
            <p:ph sz="quarter" idx="10"/>
          </p:nvPr>
        </p:nvSpPr>
        <p:spPr/>
        <p:txBody>
          <a:bodyPr/>
          <a:lstStyle/>
          <a:p>
            <a:r>
              <a:rPr lang="zh-CN" altLang="en-US" dirty="0"/>
              <a:t>即硬件上的“编译”，根据硬件描述语言生成对应的电路</a:t>
            </a:r>
            <a:endParaRPr lang="en-US" altLang="zh-CN" dirty="0"/>
          </a:p>
          <a:p>
            <a:r>
              <a:rPr lang="zh-CN" altLang="en-US" dirty="0"/>
              <a:t>对于每个</a:t>
            </a:r>
            <a:r>
              <a:rPr lang="en-US" altLang="zh-CN" dirty="0" err="1"/>
              <a:t>reg</a:t>
            </a:r>
            <a:r>
              <a:rPr lang="zh-CN" altLang="en-US" dirty="0"/>
              <a:t>单独计算下个周期的值：</a:t>
            </a:r>
            <a:endParaRPr lang="en-US" altLang="zh-CN" dirty="0"/>
          </a:p>
          <a:p>
            <a:pPr marL="0" indent="0">
              <a:buNone/>
            </a:pPr>
            <a:r>
              <a:rPr lang="en-US" altLang="zh-CN" sz="1400" dirty="0">
                <a:latin typeface="Consolas" panose="020B0609020204030204" pitchFamily="49" charset="0"/>
              </a:rPr>
              <a:t>next(counter) = flag ? counter + 1 : counter – 1;</a:t>
            </a:r>
          </a:p>
          <a:p>
            <a:pPr marL="0" indent="0">
              <a:buNone/>
            </a:pPr>
            <a:r>
              <a:rPr lang="en-US" altLang="zh-CN" sz="1400" dirty="0">
                <a:latin typeface="Consolas" panose="020B0609020204030204" pitchFamily="49" charset="0"/>
              </a:rPr>
              <a:t>next(C) = flag ? counter + A : A;</a:t>
            </a:r>
          </a:p>
          <a:p>
            <a:pPr marL="0" indent="0">
              <a:buNone/>
            </a:pPr>
            <a:r>
              <a:rPr lang="en-US" altLang="zh-CN" sz="1400" dirty="0">
                <a:latin typeface="Consolas" panose="020B0609020204030204" pitchFamily="49" charset="0"/>
              </a:rPr>
              <a:t>next(D) = flag ? counter – B : B;</a:t>
            </a:r>
          </a:p>
          <a:p>
            <a:pPr lvl="0">
              <a:buClr>
                <a:srgbClr val="004098"/>
              </a:buClr>
            </a:pPr>
            <a:endParaRPr lang="en-US" altLang="zh-CN" dirty="0">
              <a:solidFill>
                <a:srgbClr val="000000"/>
              </a:solidFill>
            </a:endParaRPr>
          </a:p>
          <a:p>
            <a:pPr marL="0" indent="0">
              <a:buNone/>
            </a:pPr>
            <a:endParaRPr lang="en-US" altLang="zh-CN" sz="1400" dirty="0">
              <a:latin typeface="Consolas" panose="020B0609020204030204" pitchFamily="49" charset="0"/>
            </a:endParaRPr>
          </a:p>
        </p:txBody>
      </p:sp>
      <p:sp>
        <p:nvSpPr>
          <p:cNvPr id="3" name="标题 2">
            <a:extLst>
              <a:ext uri="{FF2B5EF4-FFF2-40B4-BE49-F238E27FC236}">
                <a16:creationId xmlns:a16="http://schemas.microsoft.com/office/drawing/2014/main" id="{DC7F6A65-786D-4356-8495-BC33056192DC}"/>
              </a:ext>
            </a:extLst>
          </p:cNvPr>
          <p:cNvSpPr>
            <a:spLocks noGrp="1"/>
          </p:cNvSpPr>
          <p:nvPr>
            <p:ph type="title"/>
          </p:nvPr>
        </p:nvSpPr>
        <p:spPr/>
        <p:txBody>
          <a:bodyPr/>
          <a:lstStyle/>
          <a:p>
            <a:r>
              <a:rPr lang="zh-CN" altLang="en-US" dirty="0"/>
              <a:t>综合</a:t>
            </a:r>
          </a:p>
        </p:txBody>
      </p:sp>
      <p:pic>
        <p:nvPicPr>
          <p:cNvPr id="5" name="图片 4">
            <a:extLst>
              <a:ext uri="{FF2B5EF4-FFF2-40B4-BE49-F238E27FC236}">
                <a16:creationId xmlns:a16="http://schemas.microsoft.com/office/drawing/2014/main" id="{48821A83-AAEC-4B5A-990C-6DBFA0D7030C}"/>
              </a:ext>
            </a:extLst>
          </p:cNvPr>
          <p:cNvPicPr>
            <a:picLocks noChangeAspect="1"/>
          </p:cNvPicPr>
          <p:nvPr/>
        </p:nvPicPr>
        <p:blipFill>
          <a:blip r:embed="rId2"/>
          <a:stretch>
            <a:fillRect/>
          </a:stretch>
        </p:blipFill>
        <p:spPr>
          <a:xfrm>
            <a:off x="5983810" y="2219416"/>
            <a:ext cx="2666165" cy="4211479"/>
          </a:xfrm>
          <a:prstGeom prst="rect">
            <a:avLst/>
          </a:prstGeom>
        </p:spPr>
      </p:pic>
    </p:spTree>
    <p:extLst>
      <p:ext uri="{BB962C8B-B14F-4D97-AF65-F5344CB8AC3E}">
        <p14:creationId xmlns:p14="http://schemas.microsoft.com/office/powerpoint/2010/main" val="356466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F5C9915-24BB-41D3-A3FA-87D500035199}"/>
              </a:ext>
            </a:extLst>
          </p:cNvPr>
          <p:cNvSpPr>
            <a:spLocks noGrp="1"/>
          </p:cNvSpPr>
          <p:nvPr>
            <p:ph type="title"/>
          </p:nvPr>
        </p:nvSpPr>
        <p:spPr/>
        <p:txBody>
          <a:bodyPr/>
          <a:lstStyle/>
          <a:p>
            <a:r>
              <a:rPr lang="zh-CN" altLang="en-US" dirty="0"/>
              <a:t>综合</a:t>
            </a:r>
          </a:p>
        </p:txBody>
      </p:sp>
      <p:pic>
        <p:nvPicPr>
          <p:cNvPr id="4" name="图片 3">
            <a:extLst>
              <a:ext uri="{FF2B5EF4-FFF2-40B4-BE49-F238E27FC236}">
                <a16:creationId xmlns:a16="http://schemas.microsoft.com/office/drawing/2014/main" id="{CD5D0A19-9198-4DC7-AE00-47C6309EF14A}"/>
              </a:ext>
            </a:extLst>
          </p:cNvPr>
          <p:cNvPicPr>
            <a:picLocks noChangeAspect="1"/>
          </p:cNvPicPr>
          <p:nvPr/>
        </p:nvPicPr>
        <p:blipFill>
          <a:blip r:embed="rId2"/>
          <a:stretch>
            <a:fillRect/>
          </a:stretch>
        </p:blipFill>
        <p:spPr>
          <a:xfrm>
            <a:off x="192959" y="2181440"/>
            <a:ext cx="8758082" cy="2495119"/>
          </a:xfrm>
          <a:prstGeom prst="rect">
            <a:avLst/>
          </a:prstGeom>
        </p:spPr>
      </p:pic>
    </p:spTree>
    <p:extLst>
      <p:ext uri="{BB962C8B-B14F-4D97-AF65-F5344CB8AC3E}">
        <p14:creationId xmlns:p14="http://schemas.microsoft.com/office/powerpoint/2010/main" val="316270836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1122</TotalTime>
  <Words>1017</Words>
  <Application>Microsoft Office PowerPoint</Application>
  <PresentationFormat>全屏显示(4:3)</PresentationFormat>
  <Paragraphs>127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等线 Light</vt:lpstr>
      <vt:lpstr>宋体</vt:lpstr>
      <vt:lpstr>微软雅黑</vt:lpstr>
      <vt:lpstr>Arial</vt:lpstr>
      <vt:lpstr>Calibri</vt:lpstr>
      <vt:lpstr>Cambria Math</vt:lpstr>
      <vt:lpstr>Consolas</vt:lpstr>
      <vt:lpstr>Times New Roman</vt:lpstr>
      <vt:lpstr>2016-VI主题-蓝</vt:lpstr>
      <vt:lpstr>数字逻辑和FPGA编程入门</vt:lpstr>
      <vt:lpstr>基本数字电路</vt:lpstr>
      <vt:lpstr>组合逻辑</vt:lpstr>
      <vt:lpstr>组合逻辑</vt:lpstr>
      <vt:lpstr>时序逻辑</vt:lpstr>
      <vt:lpstr>时序逻辑</vt:lpstr>
      <vt:lpstr>时序逻辑</vt:lpstr>
      <vt:lpstr>综合</vt:lpstr>
      <vt:lpstr>综合</vt:lpstr>
      <vt:lpstr>综合</vt:lpstr>
      <vt:lpstr>FPGA</vt:lpstr>
      <vt:lpstr>FPGA上的综合和实现</vt:lpstr>
      <vt:lpstr>FPGA上的其他资源</vt:lpstr>
      <vt:lpstr>时序约束</vt:lpstr>
      <vt:lpstr>时序约束</vt:lpstr>
      <vt:lpstr>通讯</vt:lpstr>
      <vt:lpstr>调试</vt:lpstr>
      <vt:lpstr>调试</vt:lpstr>
      <vt:lpstr>交叉编译</vt:lpstr>
      <vt:lpstr>上学期的MIPS CPU设计</vt:lpstr>
      <vt:lpstr>上学期的MIPS CPU设计</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张zk</cp:lastModifiedBy>
  <cp:revision>67</cp:revision>
  <dcterms:created xsi:type="dcterms:W3CDTF">2016-04-20T02:59:17Z</dcterms:created>
  <dcterms:modified xsi:type="dcterms:W3CDTF">2017-12-12T15:24:29Z</dcterms:modified>
</cp:coreProperties>
</file>