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342" r:id="rId6"/>
    <p:sldId id="366" r:id="rId7"/>
    <p:sldId id="369" r:id="rId8"/>
    <p:sldId id="370" r:id="rId9"/>
    <p:sldId id="371" r:id="rId10"/>
    <p:sldId id="373" r:id="rId11"/>
    <p:sldId id="372" r:id="rId12"/>
    <p:sldId id="375" r:id="rId13"/>
    <p:sldId id="377" r:id="rId14"/>
    <p:sldId id="376" r:id="rId15"/>
    <p:sldId id="3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2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e Ferrara" initials="MF" lastIdx="1" clrIdx="0">
    <p:extLst>
      <p:ext uri="{19B8F6BF-5375-455C-9EA6-DF929625EA0E}">
        <p15:presenceInfo xmlns:p15="http://schemas.microsoft.com/office/powerpoint/2012/main" userId="S::mferrara@cosmopharma.com::7ef2c70a-cce8-46e8-86cb-14a943b62b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5F7"/>
    <a:srgbClr val="DAEFF2"/>
    <a:srgbClr val="E5007D"/>
    <a:srgbClr val="ECECEC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653" autoAdjust="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pos="422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46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EA112-5EA4-4AFA-A9C4-4F8438615DA7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832A7-E7FA-4F01-897F-F93125A1830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99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832A7-E7FA-4F01-897F-F93125A183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31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B2303146-C4F6-4E31-B679-09EC88C25C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2D1AFD-C553-4F49-9EE8-2A30C0B64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073" y="2529513"/>
            <a:ext cx="4947981" cy="361380"/>
          </a:xfrm>
        </p:spPr>
        <p:txBody>
          <a:bodyPr anchor="b">
            <a:normAutofit/>
          </a:bodyPr>
          <a:lstStyle>
            <a:lvl1pPr algn="l">
              <a:defRPr sz="1400" b="1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5" name="Immagine 4" descr="Immagine che contiene disegnando, luce&#10;&#10;Descrizione generata automaticamente">
            <a:extLst>
              <a:ext uri="{FF2B5EF4-FFF2-40B4-BE49-F238E27FC236}">
                <a16:creationId xmlns:a16="http://schemas.microsoft.com/office/drawing/2014/main" id="{BD93FCBA-AFC3-4B39-AC9F-9154CF8A3F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776" y="372241"/>
            <a:ext cx="2514598" cy="47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831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16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133AD-4A9F-47A1-BAF2-51A364EF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goes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03ADD-3CF3-4DA0-85F6-91BBF853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FCA5-A261-4A8D-BD85-E182FB51EA2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78555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Content Graphic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5CE4E78-A573-403F-A04B-842D620785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1"/>
          <a:stretch/>
        </p:blipFill>
        <p:spPr>
          <a:xfrm>
            <a:off x="237814" y="0"/>
            <a:ext cx="1195418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F79038-6713-47E7-BBBF-D6E1A501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6CBD-91A6-4314-BF41-2918ECC60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557338"/>
            <a:ext cx="6508261" cy="4441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70A8-2F3F-4C2D-A885-99683B9D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C43F9-C734-403A-8FCC-716C7380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FCA5-A261-4A8D-BD85-E182FB51EA2D}" type="slidenum">
              <a:rPr lang="en-GB" smtClean="0"/>
              <a:t>‹N›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2A463-FD53-4A4F-B5C7-BAB34655B0DF}"/>
              </a:ext>
            </a:extLst>
          </p:cNvPr>
          <p:cNvSpPr txBox="1"/>
          <p:nvPr userDrawn="1"/>
        </p:nvSpPr>
        <p:spPr>
          <a:xfrm>
            <a:off x="442912" y="6385024"/>
            <a:ext cx="138499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>
                <a:solidFill>
                  <a:schemeClr val="accent3"/>
                </a:solidFill>
              </a:rPr>
              <a:t>Cosmo Pharmaceuticals</a:t>
            </a:r>
            <a:endParaRPr lang="en-GB" sz="10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92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Content Graphic 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9038-6713-47E7-BBBF-D6E1A501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6CBD-91A6-4314-BF41-2918ECC60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557338"/>
            <a:ext cx="5684868" cy="4441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70A8-2F3F-4C2D-A885-99683B9D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C43F9-C734-403A-8FCC-716C7380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E3FCA5-A261-4A8D-BD85-E182FB51EA2D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466A-E1DA-4AAD-807F-0983A0433298}"/>
              </a:ext>
            </a:extLst>
          </p:cNvPr>
          <p:cNvSpPr txBox="1"/>
          <p:nvPr userDrawn="1"/>
        </p:nvSpPr>
        <p:spPr>
          <a:xfrm>
            <a:off x="442912" y="6385024"/>
            <a:ext cx="138499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>
                <a:solidFill>
                  <a:schemeClr val="accent3"/>
                </a:solidFill>
              </a:rPr>
              <a:t>Cosmo Pharmaceuticals</a:t>
            </a:r>
            <a:endParaRPr lang="en-GB" sz="10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2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DFEE7827-6E07-4033-AE46-E59747DAEB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CA35A-4DFB-409D-981C-78E3E53B5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32724"/>
            <a:ext cx="10515600" cy="1673113"/>
          </a:xfrm>
        </p:spPr>
        <p:txBody>
          <a:bodyPr anchor="ctr">
            <a:normAutofit/>
          </a:bodyPr>
          <a:lstStyle>
            <a:lvl1pPr algn="ctr"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46CC-834F-4AB2-821A-2E414AFCF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370523"/>
            <a:ext cx="10515600" cy="390368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b="1" kern="1200" cap="all" spc="20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086E-E6F1-461B-A455-87F5336F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453CD-F5AF-4344-A336-8CD224D0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E3FCA5-A261-4A8D-BD85-E182FB51EA2D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0111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9038-6713-47E7-BBBF-D6E1A501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6CBD-91A6-4314-BF41-2918ECC60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70A8-2F3F-4C2D-A885-99683B9D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C43F9-C734-403A-8FCC-716C7380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FCA5-A261-4A8D-BD85-E182FB51EA2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4790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9038-6713-47E7-BBBF-D6E1A501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84000"/>
            <a:ext cx="11280540" cy="39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6CBD-91A6-4314-BF41-2918ECC60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70A8-2F3F-4C2D-A885-99683B9D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C43F9-C734-403A-8FCC-716C7380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FCA5-A261-4A8D-BD85-E182FB51EA2D}" type="slidenum">
              <a:rPr lang="en-GB" smtClean="0"/>
              <a:t>‹N›</a:t>
            </a:fld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5613887-53BE-481C-872B-7D4A493FF29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31999" y="1144535"/>
            <a:ext cx="9228467" cy="3385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69146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4AF5-6A55-45B7-B984-C8D6B9B1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FDE2-4AD7-45EA-8F91-42D45131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2" y="1557338"/>
            <a:ext cx="5389087" cy="4441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A8665-5A01-4003-BE0E-5F9E7C7E1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540" y="1557338"/>
            <a:ext cx="5400000" cy="4441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71686-67AD-4455-BA30-528DE68B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1DA88-7D5C-4D9F-9252-F4E49F06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FCA5-A261-4A8D-BD85-E182FB51EA2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1445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4AF5-6A55-45B7-B984-C8D6B9B1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FDE2-4AD7-45EA-8F91-42D45131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1" y="1557336"/>
            <a:ext cx="3615131" cy="4441825"/>
          </a:xfrm>
        </p:spPr>
        <p:txBody>
          <a:bodyPr rIns="72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A8665-5A01-4003-BE0E-5F9E7C7E1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70818" y="1557336"/>
            <a:ext cx="3615131" cy="4441825"/>
          </a:xfrm>
        </p:spPr>
        <p:txBody>
          <a:bodyPr rIns="72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71686-67AD-4455-BA30-528DE68B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1DA88-7D5C-4D9F-9252-F4E49F06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FCA5-A261-4A8D-BD85-E182FB51EA2D}" type="slidenum">
              <a:rPr lang="en-GB" smtClean="0"/>
              <a:t>‹N›</a:t>
            </a:fld>
            <a:endParaRPr lang="en-GB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99E9CE2-C56C-4C6C-962D-9A0D0CB298A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098725" y="1557336"/>
            <a:ext cx="3615131" cy="4441825"/>
          </a:xfrm>
        </p:spPr>
        <p:txBody>
          <a:bodyPr rIns="72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0165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4AF5-6A55-45B7-B984-C8D6B9B1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FDE2-4AD7-45EA-8F91-42D45131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2" y="1557338"/>
            <a:ext cx="5389087" cy="4441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71686-67AD-4455-BA30-528DE68B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1DA88-7D5C-4D9F-9252-F4E49F06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FCA5-A261-4A8D-BD85-E182FB51EA2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25265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4AF5-6A55-45B7-B984-C8D6B9B1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FDE2-4AD7-45EA-8F91-42D45131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7953" y="1557338"/>
            <a:ext cx="5389087" cy="4441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71686-67AD-4455-BA30-528DE68B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1DA88-7D5C-4D9F-9252-F4E49F06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FCA5-A261-4A8D-BD85-E182FB51EA2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58972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4AF5-6A55-45B7-B984-C8D6B9B1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FDE2-4AD7-45EA-8F91-42D45131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2" y="1557338"/>
            <a:ext cx="5389087" cy="4441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A8665-5A01-4003-BE0E-5F9E7C7E1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557339"/>
            <a:ext cx="5616540" cy="212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71686-67AD-4455-BA30-528DE68B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8653" y="6385024"/>
            <a:ext cx="4114800" cy="153888"/>
          </a:xfrm>
        </p:spPr>
        <p:txBody>
          <a:bodyPr/>
          <a:lstStyle/>
          <a:p>
            <a:r>
              <a:rPr lang="en-GB" dirty="0"/>
              <a:t>Presentation title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1DA88-7D5C-4D9F-9252-F4E49F06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FCA5-A261-4A8D-BD85-E182FB51EA2D}" type="slidenum">
              <a:rPr lang="en-GB" smtClean="0"/>
              <a:t>‹N›</a:t>
            </a:fld>
            <a:endParaRPr lang="en-GB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1F406D8-5B4F-4A1C-98FB-263A00FF4FF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06913" y="3875163"/>
            <a:ext cx="5616540" cy="212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957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ED85-8F6B-46B9-B9A7-9283920B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57B98-A44D-449E-9793-37B72624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goes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2CEA5-ADEF-456B-9CB2-D90F983C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FCA5-A261-4A8D-BD85-E182FB51EA2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91003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384EA-C6F1-47A3-B2E8-F759703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84000"/>
            <a:ext cx="11280540" cy="64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9B5C9-CA23-4CB8-A382-D85E7D2CB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0431" y="1557338"/>
            <a:ext cx="9374661" cy="44418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AB778-EE2C-45F7-B066-5C6A4E48D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08653" y="6385024"/>
            <a:ext cx="41148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000" spc="0" baseline="0">
                <a:solidFill>
                  <a:schemeClr val="accent3"/>
                </a:solidFill>
              </a:defRPr>
            </a:lvl1pPr>
          </a:lstStyle>
          <a:p>
            <a:r>
              <a:rPr lang="en-GB"/>
              <a:t>Presentation title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D477B-055A-42AD-982A-A43CD131F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15999" y="6385024"/>
            <a:ext cx="36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accent3"/>
                </a:solidFill>
              </a:defRPr>
            </a:lvl1pPr>
          </a:lstStyle>
          <a:p>
            <a:fld id="{F0E3FCA5-A261-4A8D-BD85-E182FB51EA2D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85C1C-7B4E-4E61-8646-9A587603C37E}"/>
              </a:ext>
            </a:extLst>
          </p:cNvPr>
          <p:cNvSpPr txBox="1"/>
          <p:nvPr userDrawn="1"/>
        </p:nvSpPr>
        <p:spPr>
          <a:xfrm>
            <a:off x="442912" y="6385024"/>
            <a:ext cx="184505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</a:rPr>
              <a:t>Gruppo Cosmo Pharmaceuticals</a:t>
            </a:r>
            <a:endParaRPr lang="en-GB" sz="1000" dirty="0">
              <a:solidFill>
                <a:schemeClr val="accent3"/>
              </a:solidFill>
            </a:endParaRPr>
          </a:p>
        </p:txBody>
      </p:sp>
      <p:pic>
        <p:nvPicPr>
          <p:cNvPr id="7" name="Immagine 6" descr="Immagine che contiene disegnando, luce&#10;&#10;Descrizione generata automaticamente">
            <a:extLst>
              <a:ext uri="{FF2B5EF4-FFF2-40B4-BE49-F238E27FC236}">
                <a16:creationId xmlns:a16="http://schemas.microsoft.com/office/drawing/2014/main" id="{02B7D304-41E7-4694-941F-17CDB245D44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776" y="372241"/>
            <a:ext cx="2514598" cy="47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2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52" r:id="rId4"/>
    <p:sldLayoutId id="2147483663" r:id="rId5"/>
    <p:sldLayoutId id="2147483660" r:id="rId6"/>
    <p:sldLayoutId id="2147483662" r:id="rId7"/>
    <p:sldLayoutId id="2147483661" r:id="rId8"/>
    <p:sldLayoutId id="2147483654" r:id="rId9"/>
    <p:sldLayoutId id="2147483655" r:id="rId10"/>
    <p:sldLayoutId id="2147483650" r:id="rId11"/>
    <p:sldLayoutId id="2147483658" r:id="rId12"/>
    <p:sldLayoutId id="2147483651" r:id="rId13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 cap="all" spc="2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449263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84213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79" userDrawn="1">
          <p15:clr>
            <a:srgbClr val="F26B43"/>
          </p15:clr>
        </p15:guide>
        <p15:guide id="4" pos="279" userDrawn="1">
          <p15:clr>
            <a:srgbClr val="F26B43"/>
          </p15:clr>
        </p15:guide>
        <p15:guide id="5" pos="7378" userDrawn="1">
          <p15:clr>
            <a:srgbClr val="F26B43"/>
          </p15:clr>
        </p15:guide>
        <p15:guide id="6" orient="horz" pos="4040" userDrawn="1">
          <p15:clr>
            <a:srgbClr val="F26B43"/>
          </p15:clr>
        </p15:guide>
        <p15:guide id="7" orient="horz" pos="3779" userDrawn="1">
          <p15:clr>
            <a:srgbClr val="F26B43"/>
          </p15:clr>
        </p15:guide>
        <p15:guide id="8" orient="horz" pos="55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D217C127-D535-704A-B1B4-4DEBFFFFDBB3}"/>
              </a:ext>
            </a:extLst>
          </p:cNvPr>
          <p:cNvSpPr txBox="1"/>
          <p:nvPr/>
        </p:nvSpPr>
        <p:spPr>
          <a:xfrm>
            <a:off x="583923" y="2951443"/>
            <a:ext cx="6652770" cy="5416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4400" b="1" dirty="0">
                <a:solidFill>
                  <a:schemeClr val="accent2"/>
                </a:solidFill>
              </a:rPr>
              <a:t>Digital Green Certificate</a:t>
            </a:r>
            <a:endParaRPr lang="en-US" dirty="0">
              <a:solidFill>
                <a:schemeClr val="accent2"/>
              </a:solidFill>
              <a:cs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0FB0B1D-9A36-44AF-AB6A-6E30C5432907}"/>
              </a:ext>
            </a:extLst>
          </p:cNvPr>
          <p:cNvSpPr txBox="1"/>
          <p:nvPr/>
        </p:nvSpPr>
        <p:spPr>
          <a:xfrm>
            <a:off x="2135463" y="625032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13 aprile 2021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CD72251-08F0-493C-AD38-F93FCBE6A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691" y="1407179"/>
            <a:ext cx="2793676" cy="108337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FE19198-3F0D-482A-9C3E-0BC37662ED8B}"/>
              </a:ext>
            </a:extLst>
          </p:cNvPr>
          <p:cNvSpPr txBox="1"/>
          <p:nvPr/>
        </p:nvSpPr>
        <p:spPr>
          <a:xfrm>
            <a:off x="1537251" y="3570185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Zero-Knowledge Certificate </a:t>
            </a:r>
            <a:r>
              <a:rPr lang="it-IT" dirty="0" err="1">
                <a:solidFill>
                  <a:schemeClr val="bg1">
                    <a:lumMod val="95000"/>
                  </a:schemeClr>
                </a:solidFill>
              </a:rPr>
              <a:t>Verification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11290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549B-1878-46A2-9BC1-02570021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Sintesi Soluzione proposta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0178CC-ECFE-43E8-A8FA-BDEEE558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Sistema integrato di gestione del DGC: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anti-contraffazione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zero-Knowledge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pieno controllo dei propri dati da parte dell’Holder</a:t>
            </a:r>
          </a:p>
          <a:p>
            <a:endParaRPr lang="it-IT" dirty="0"/>
          </a:p>
          <a:p>
            <a:r>
              <a:rPr lang="it-IT" dirty="0"/>
              <a:t>La soluzione supporta: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Trusted</a:t>
            </a:r>
            <a:r>
              <a:rPr lang="it-IT" dirty="0"/>
              <a:t> Issuer, produzione DGC, </a:t>
            </a:r>
            <a:r>
              <a:rPr lang="it-IT" dirty="0" err="1"/>
              <a:t>Enrollment</a:t>
            </a:r>
            <a:r>
              <a:rPr lang="it-IT" dirty="0"/>
              <a:t> del cittadino su </a:t>
            </a:r>
            <a:r>
              <a:rPr lang="it-IT" dirty="0" err="1"/>
              <a:t>Dizme</a:t>
            </a:r>
            <a:r>
              <a:rPr lang="it-IT" dirty="0"/>
              <a:t> e invio </a:t>
            </a:r>
            <a:r>
              <a:rPr lang="it-IT" dirty="0" err="1"/>
              <a:t>push</a:t>
            </a:r>
            <a:r>
              <a:rPr lang="it-IT" dirty="0"/>
              <a:t> del DGC sul </a:t>
            </a:r>
            <a:r>
              <a:rPr lang="it-IT" dirty="0" err="1"/>
              <a:t>wallet</a:t>
            </a:r>
            <a:r>
              <a:rPr lang="it-IT" dirty="0"/>
              <a:t> </a:t>
            </a:r>
            <a:r>
              <a:rPr lang="it-IT" dirty="0" err="1"/>
              <a:t>Dizme</a:t>
            </a:r>
            <a:r>
              <a:rPr lang="it-IT" dirty="0"/>
              <a:t> del cittadino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Owner</a:t>
            </a:r>
            <a:r>
              <a:rPr lang="it-IT" dirty="0"/>
              <a:t>, </a:t>
            </a:r>
            <a:r>
              <a:rPr lang="it-IT" dirty="0" err="1"/>
              <a:t>wallet</a:t>
            </a:r>
            <a:r>
              <a:rPr lang="it-IT" dirty="0"/>
              <a:t> </a:t>
            </a:r>
            <a:r>
              <a:rPr lang="it-IT" dirty="0" err="1"/>
              <a:t>Dizme</a:t>
            </a:r>
            <a:r>
              <a:rPr lang="it-IT" dirty="0"/>
              <a:t> con LoA2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Verifier</a:t>
            </a:r>
            <a:r>
              <a:rPr lang="it-IT" dirty="0"/>
              <a:t>, verifica zero-knowledge del DGC senza la necessità di verificare i documenti di riconoscimento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47A1A-93C5-4F86-962D-65F29D54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FCA5-A261-4A8D-BD85-E182FB51EA2D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DED3E66-D97E-48DF-A8B8-D57383B12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796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549B-1878-46A2-9BC1-02570021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Piano go-to market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0178CC-ECFE-43E8-A8FA-BDEEE558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/>
              <a:t>Linkverse ed </a:t>
            </a:r>
            <a:r>
              <a:rPr lang="it-IT" dirty="0" err="1"/>
              <a:t>InfoCert</a:t>
            </a:r>
            <a:r>
              <a:rPr lang="it-IT" dirty="0"/>
              <a:t> hanno un’ampia base di clienti in sanità ed hanno anche relazioni con importanti aziende ed istituzioni interessati alla semplificazione del processo di verifica del DGC.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/>
              <a:t>Basandosi su due piattaforme già disponibili e convalidate, </a:t>
            </a:r>
            <a:r>
              <a:rPr lang="it-IT" dirty="0" err="1"/>
              <a:t>ProxySign</a:t>
            </a:r>
            <a:r>
              <a:rPr lang="it-IT" dirty="0"/>
              <a:t> e </a:t>
            </a:r>
            <a:r>
              <a:rPr lang="it-IT" dirty="0" err="1"/>
              <a:t>Dizme</a:t>
            </a:r>
            <a:r>
              <a:rPr lang="it-IT" dirty="0"/>
              <a:t>, l’</a:t>
            </a:r>
            <a:r>
              <a:rPr lang="it-IT" dirty="0" err="1"/>
              <a:t>effort</a:t>
            </a:r>
            <a:r>
              <a:rPr lang="it-IT" dirty="0"/>
              <a:t> necessario all’integrazione delle due piattaforme è davvero contenuto e i tempi di messa in esercizio davvero rapidi: meno di un mese.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/>
              <a:t>Al momento non ci sono competitor sul mercato italiano con una soluzione analoga.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/>
              <a:t>Il raggiungimento di un target di vendita significativo sarà sicuramente facilitato dal fatto </a:t>
            </a:r>
            <a:r>
              <a:rPr lang="it-IT" dirty="0" err="1"/>
              <a:t>ProxySign</a:t>
            </a:r>
            <a:r>
              <a:rPr lang="it-IT" dirty="0"/>
              <a:t> è già installato ed utilizzato in più di 50 importanti realtà sanitarie italiane.</a:t>
            </a:r>
          </a:p>
          <a:p>
            <a:r>
              <a:rPr lang="it-IT" dirty="0"/>
              <a:t>Riteniamo che ci siano tutte le condizioni per definire un piano operativo marketing e commerciale per la soluzione integrata proposta.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47A1A-93C5-4F86-962D-65F29D54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FCA5-A261-4A8D-BD85-E182FB51EA2D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DED3E66-D97E-48DF-A8B8-D57383B12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9681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E9B1-4F20-4DE9-8103-214622CB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dirty="0">
                <a:cs typeface="Arial"/>
              </a:rPr>
              <a:t>&amp;A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8B53A-2E04-46C9-868C-7D93B606C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3058" y="4370523"/>
            <a:ext cx="10515600" cy="3903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8379F-CFE1-4F82-83FF-3954C73B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FCA5-A261-4A8D-BD85-E182FB51EA2D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15" name="Immagine 14" descr="Immagine che contiene disegnando, luce&#10;&#10;Descrizione generata automaticamente">
            <a:extLst>
              <a:ext uri="{FF2B5EF4-FFF2-40B4-BE49-F238E27FC236}">
                <a16:creationId xmlns:a16="http://schemas.microsoft.com/office/drawing/2014/main" id="{5D111161-34F7-4501-A56E-13C522C88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894" y="617510"/>
            <a:ext cx="2514598" cy="47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065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549B-1878-46A2-9BC1-02570021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Confidenzialità</a:t>
            </a:r>
            <a:endParaRPr lang="en-US" dirty="0"/>
          </a:p>
          <a:p>
            <a:endParaRPr lang="en-US" dirty="0">
              <a:cs typeface="Arial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69B39F-C0B4-4DCB-AFAA-ECCBD05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e le relative </a:t>
            </a: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strettamente</a:t>
            </a:r>
            <a:r>
              <a:rPr lang="en-US" dirty="0"/>
              <a:t> </a:t>
            </a:r>
            <a:r>
              <a:rPr lang="en-US" dirty="0" err="1"/>
              <a:t>confidenziali</a:t>
            </a:r>
            <a:r>
              <a:rPr lang="en-US" dirty="0"/>
              <a:t> e di </a:t>
            </a:r>
            <a:r>
              <a:rPr lang="en-US" dirty="0" err="1"/>
              <a:t>proprietà</a:t>
            </a:r>
            <a:r>
              <a:rPr lang="en-US" dirty="0"/>
              <a:t> di Linkverse.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non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riprodotto</a:t>
            </a:r>
            <a:r>
              <a:rPr lang="en-US" dirty="0"/>
              <a:t>, in </a:t>
            </a:r>
            <a:r>
              <a:rPr lang="en-US" dirty="0" err="1"/>
              <a:t>parte</a:t>
            </a:r>
            <a:r>
              <a:rPr lang="en-US" dirty="0"/>
              <a:t> o </a:t>
            </a:r>
            <a:r>
              <a:rPr lang="en-US" dirty="0" err="1"/>
              <a:t>completamente</a:t>
            </a:r>
            <a:r>
              <a:rPr lang="en-US" dirty="0"/>
              <a:t>, </a:t>
            </a:r>
            <a:r>
              <a:rPr lang="en-US" dirty="0" err="1"/>
              <a:t>nè</a:t>
            </a:r>
            <a:r>
              <a:rPr lang="en-US" dirty="0"/>
              <a:t> </a:t>
            </a:r>
            <a:r>
              <a:rPr lang="en-US" dirty="0" err="1"/>
              <a:t>inviato</a:t>
            </a:r>
            <a:r>
              <a:rPr lang="en-US" dirty="0"/>
              <a:t> ad </a:t>
            </a:r>
            <a:r>
              <a:rPr lang="en-US" dirty="0" err="1"/>
              <a:t>altri</a:t>
            </a:r>
            <a:r>
              <a:rPr lang="en-US" dirty="0"/>
              <a:t> senza il </a:t>
            </a:r>
            <a:r>
              <a:rPr lang="en-US" dirty="0" err="1"/>
              <a:t>consenso</a:t>
            </a:r>
            <a:r>
              <a:rPr lang="en-US" dirty="0"/>
              <a:t> </a:t>
            </a:r>
            <a:r>
              <a:rPr lang="en-US" dirty="0" err="1"/>
              <a:t>scritto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di Linkverse.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47A1A-93C5-4F86-962D-65F29D54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FCA5-A261-4A8D-BD85-E182FB51EA2D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DED3E66-D97E-48DF-A8B8-D57383B12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3758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549B-1878-46A2-9BC1-02570021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ea typeface="+mj-lt"/>
                <a:cs typeface="+mj-lt"/>
              </a:rPr>
              <a:t>This</a:t>
            </a:r>
            <a:r>
              <a:rPr lang="it-IT" dirty="0">
                <a:ea typeface="+mj-lt"/>
                <a:cs typeface="+mj-lt"/>
              </a:rPr>
              <a:t> </a:t>
            </a:r>
            <a:r>
              <a:rPr lang="it-IT" dirty="0" err="1">
                <a:ea typeface="+mj-lt"/>
                <a:cs typeface="+mj-lt"/>
              </a:rPr>
              <a:t>is</a:t>
            </a:r>
            <a:r>
              <a:rPr lang="it-IT" dirty="0">
                <a:ea typeface="+mj-lt"/>
                <a:cs typeface="+mj-lt"/>
              </a:rPr>
              <a:t> me hackathon_21</a:t>
            </a:r>
            <a:endParaRPr lang="en-US" dirty="0">
              <a:cs typeface="Arial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0178CC-ECFE-43E8-A8FA-BDEEE558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Nome soluzione: Digital Green Certificate</a:t>
            </a:r>
          </a:p>
          <a:p>
            <a:endParaRPr lang="it-IT" dirty="0"/>
          </a:p>
          <a:p>
            <a:r>
              <a:rPr lang="it-IT" dirty="0"/>
              <a:t>Challenge: Government to Citizen</a:t>
            </a:r>
          </a:p>
          <a:p>
            <a:endParaRPr lang="it-IT" dirty="0"/>
          </a:p>
          <a:p>
            <a:r>
              <a:rPr lang="it-IT" dirty="0"/>
              <a:t>Autori: Valerio Iacobini, Marco Natoni, Michele Ferrara, Nhan Ngo Dinh</a:t>
            </a:r>
          </a:p>
          <a:p>
            <a:endParaRPr lang="it-IT" dirty="0"/>
          </a:p>
          <a:p>
            <a:r>
              <a:rPr lang="it-IT" dirty="0"/>
              <a:t>Società: Linkverse S.r.l.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47A1A-93C5-4F86-962D-65F29D54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FCA5-A261-4A8D-BD85-E182FB51EA2D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DED3E66-D97E-48DF-A8B8-D57383B12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8588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549B-1878-46A2-9BC1-02570021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use case</a:t>
            </a:r>
            <a:endParaRPr lang="en-US" dirty="0">
              <a:cs typeface="Arial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0178CC-ECFE-43E8-A8FA-BDEEE558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/>
              <a:t>L'attuale emergenza sanitaria ed il conseguente piano di vaccinazione anti-</a:t>
            </a:r>
            <a:r>
              <a:rPr lang="it-IT" dirty="0" err="1"/>
              <a:t>Covid</a:t>
            </a:r>
            <a:r>
              <a:rPr lang="it-IT" dirty="0"/>
              <a:t> 19, rappresentano una grande sfida ed opportunità per la dematerializzazione di processi svolti ancora tramite l'utilizzo di supporti cartacei.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/>
              <a:t>In questo contesto, il tema della verifica dell'identità digitale dei cittadini svolge un ruolo fondamentale. L’identificazione certa dei cittadini e delle relative credenziali digitali richiede di acquisire e controllare una grande quantità di dati, tutto nel pieno rispetto della privacy.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/>
              <a:t>La soluzione proposta da Linkverse intende fornire una soluzione a questa esigenza ed in particolare ad un problema molto attuale: alcune delle misure di restrizione delle libertà di movimento, potrebbero essere allentate per i soli cittadini in possesso di un attestato di vaccinazione o di un esame svolto.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47A1A-93C5-4F86-962D-65F29D54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FCA5-A261-4A8D-BD85-E182FB51EA2D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DED3E66-D97E-48DF-A8B8-D57383B12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7189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549B-1878-46A2-9BC1-02570021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Digital Green Certificate (DGC): il processo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47A1A-93C5-4F86-962D-65F29D54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FCA5-A261-4A8D-BD85-E182FB51EA2D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DED3E66-D97E-48DF-A8B8-D57383B12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A4BFDC61-C63C-4236-BC6F-E6385206886B}"/>
              </a:ext>
            </a:extLst>
          </p:cNvPr>
          <p:cNvSpPr/>
          <p:nvPr/>
        </p:nvSpPr>
        <p:spPr>
          <a:xfrm>
            <a:off x="4216199" y="3224283"/>
            <a:ext cx="180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0F49E21-D2D7-4F18-8003-85C686A1D15A}"/>
              </a:ext>
            </a:extLst>
          </p:cNvPr>
          <p:cNvCxnSpPr/>
          <p:nvPr/>
        </p:nvCxnSpPr>
        <p:spPr>
          <a:xfrm>
            <a:off x="2724637" y="2536645"/>
            <a:ext cx="7222836" cy="0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68864FEB-C26E-4678-9B3A-9FD09AEBE65B}"/>
              </a:ext>
            </a:extLst>
          </p:cNvPr>
          <p:cNvCxnSpPr/>
          <p:nvPr/>
        </p:nvCxnSpPr>
        <p:spPr>
          <a:xfrm>
            <a:off x="2724637" y="3714282"/>
            <a:ext cx="7222836" cy="0"/>
          </a:xfrm>
          <a:prstGeom prst="line">
            <a:avLst/>
          </a:prstGeom>
          <a:ln w="381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7C60985-70C6-4FF0-8359-75B923C5701C}"/>
              </a:ext>
            </a:extLst>
          </p:cNvPr>
          <p:cNvCxnSpPr/>
          <p:nvPr/>
        </p:nvCxnSpPr>
        <p:spPr>
          <a:xfrm>
            <a:off x="2746573" y="4882682"/>
            <a:ext cx="7222836" cy="0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o 11">
            <a:extLst>
              <a:ext uri="{FF2B5EF4-FFF2-40B4-BE49-F238E27FC236}">
                <a16:creationId xmlns:a16="http://schemas.microsoft.com/office/drawing/2014/main" id="{462555C9-00ED-4586-A651-B12DDF985D0E}"/>
              </a:ext>
            </a:extLst>
          </p:cNvPr>
          <p:cNvSpPr/>
          <p:nvPr/>
        </p:nvSpPr>
        <p:spPr>
          <a:xfrm>
            <a:off x="9188245" y="2536645"/>
            <a:ext cx="1428173" cy="1177637"/>
          </a:xfrm>
          <a:prstGeom prst="arc">
            <a:avLst>
              <a:gd name="adj1" fmla="val 15978671"/>
              <a:gd name="adj2" fmla="val 5763418"/>
            </a:avLst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233D167-39DB-456A-BB92-A0AFA7CA4A33}"/>
              </a:ext>
            </a:extLst>
          </p:cNvPr>
          <p:cNvSpPr/>
          <p:nvPr/>
        </p:nvSpPr>
        <p:spPr>
          <a:xfrm>
            <a:off x="3227832" y="2430865"/>
            <a:ext cx="230909" cy="21156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Picture 6" descr="Woman Profile Icons - Download Free Vector Icons | Noun Project">
            <a:extLst>
              <a:ext uri="{FF2B5EF4-FFF2-40B4-BE49-F238E27FC236}">
                <a16:creationId xmlns:a16="http://schemas.microsoft.com/office/drawing/2014/main" id="{B3575A39-6D82-4348-B567-E6BC5E6B0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446" y="1614156"/>
            <a:ext cx="733136" cy="73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33DEF70-5970-4CAA-9D24-06F6E35CA44C}"/>
              </a:ext>
            </a:extLst>
          </p:cNvPr>
          <p:cNvSpPr txBox="1"/>
          <p:nvPr/>
        </p:nvSpPr>
        <p:spPr>
          <a:xfrm>
            <a:off x="2645370" y="1253229"/>
            <a:ext cx="16483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Identificazione</a:t>
            </a:r>
          </a:p>
          <a:p>
            <a:r>
              <a:rPr lang="it-IT" sz="1400" dirty="0"/>
              <a:t>Identificazione ed </a:t>
            </a:r>
            <a:r>
              <a:rPr lang="it-IT" sz="1400" dirty="0" err="1"/>
              <a:t>enrollment</a:t>
            </a:r>
            <a:r>
              <a:rPr lang="it-IT" sz="1400" dirty="0"/>
              <a:t> del cittadino prima dell’evento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64F1EDA-000E-4CDC-8859-4969CD4D79DA}"/>
              </a:ext>
            </a:extLst>
          </p:cNvPr>
          <p:cNvSpPr/>
          <p:nvPr/>
        </p:nvSpPr>
        <p:spPr>
          <a:xfrm>
            <a:off x="5748102" y="2426955"/>
            <a:ext cx="230909" cy="21156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Picture 8" descr="Virus Icona - Download gratuito, PNG e vettoriale">
            <a:extLst>
              <a:ext uri="{FF2B5EF4-FFF2-40B4-BE49-F238E27FC236}">
                <a16:creationId xmlns:a16="http://schemas.microsoft.com/office/drawing/2014/main" id="{F67A9624-5696-479F-9E05-9512CCFA1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73" y="1669841"/>
            <a:ext cx="667353" cy="66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15A3F26-8EB8-4BE3-822E-1BA4C630DF33}"/>
              </a:ext>
            </a:extLst>
          </p:cNvPr>
          <p:cNvSpPr txBox="1"/>
          <p:nvPr/>
        </p:nvSpPr>
        <p:spPr>
          <a:xfrm>
            <a:off x="5060626" y="1620257"/>
            <a:ext cx="1847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Evento </a:t>
            </a:r>
          </a:p>
          <a:p>
            <a:r>
              <a:rPr lang="it-IT" sz="1400" dirty="0"/>
              <a:t>Test negativo, guarigione o vaccino</a:t>
            </a:r>
          </a:p>
        </p:txBody>
      </p:sp>
      <p:pic>
        <p:nvPicPr>
          <p:cNvPr id="19" name="Picture 10" descr="Download HD Business Data Storage - Icon Transparent PNG Image - NicePNG.com">
            <a:extLst>
              <a:ext uri="{FF2B5EF4-FFF2-40B4-BE49-F238E27FC236}">
                <a16:creationId xmlns:a16="http://schemas.microsoft.com/office/drawing/2014/main" id="{4258CA6B-DB56-4B41-8D69-660548DD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14" y="1591077"/>
            <a:ext cx="765662" cy="77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7F0F132-9D82-4EE0-9A3D-431811B94D8E}"/>
              </a:ext>
            </a:extLst>
          </p:cNvPr>
          <p:cNvSpPr txBox="1"/>
          <p:nvPr/>
        </p:nvSpPr>
        <p:spPr>
          <a:xfrm>
            <a:off x="7685839" y="1608628"/>
            <a:ext cx="1847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Memorizzazione</a:t>
            </a:r>
            <a:r>
              <a:rPr lang="it-IT" sz="1400" dirty="0"/>
              <a:t> </a:t>
            </a:r>
          </a:p>
          <a:p>
            <a:r>
              <a:rPr lang="it-IT" sz="1400" dirty="0"/>
              <a:t>Salvataggio dei dati su sistemi sanitari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76AC06BC-7378-407A-B1C9-A483E2F9C008}"/>
              </a:ext>
            </a:extLst>
          </p:cNvPr>
          <p:cNvSpPr/>
          <p:nvPr/>
        </p:nvSpPr>
        <p:spPr>
          <a:xfrm>
            <a:off x="8378674" y="2420998"/>
            <a:ext cx="230909" cy="21156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0197D27-6951-4ECC-B7C2-95179A7C6589}"/>
              </a:ext>
            </a:extLst>
          </p:cNvPr>
          <p:cNvSpPr/>
          <p:nvPr/>
        </p:nvSpPr>
        <p:spPr>
          <a:xfrm>
            <a:off x="7737208" y="3623936"/>
            <a:ext cx="230909" cy="211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0FDB6AF-8956-4B5D-90D1-9A54474B4315}"/>
              </a:ext>
            </a:extLst>
          </p:cNvPr>
          <p:cNvSpPr txBox="1"/>
          <p:nvPr/>
        </p:nvSpPr>
        <p:spPr>
          <a:xfrm>
            <a:off x="6613146" y="2864695"/>
            <a:ext cx="2066925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b="1" dirty="0"/>
              <a:t>Creazione</a:t>
            </a:r>
            <a:endParaRPr lang="it-IT" sz="1400" dirty="0"/>
          </a:p>
          <a:p>
            <a:r>
              <a:rPr lang="it-IT" sz="1400" dirty="0"/>
              <a:t>Viene generato il DGC </a:t>
            </a:r>
            <a:endParaRPr lang="it-IT" sz="1400" dirty="0">
              <a:solidFill>
                <a:schemeClr val="accent3"/>
              </a:solidFill>
            </a:endParaRPr>
          </a:p>
        </p:txBody>
      </p:sp>
      <p:pic>
        <p:nvPicPr>
          <p:cNvPr id="24" name="Picture 14" descr="Smartphones Icons">
            <a:extLst>
              <a:ext uri="{FF2B5EF4-FFF2-40B4-BE49-F238E27FC236}">
                <a16:creationId xmlns:a16="http://schemas.microsoft.com/office/drawing/2014/main" id="{A41DEB8B-F3B6-44A1-84DC-408BE6CBD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813" y="2669540"/>
            <a:ext cx="899744" cy="89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C54019A1-50D4-4523-887D-0AF6439C1B21}"/>
              </a:ext>
            </a:extLst>
          </p:cNvPr>
          <p:cNvSpPr/>
          <p:nvPr/>
        </p:nvSpPr>
        <p:spPr>
          <a:xfrm>
            <a:off x="3875951" y="3608502"/>
            <a:ext cx="230909" cy="211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4302AC8-6C2C-4E3F-B91D-2487883D85B7}"/>
              </a:ext>
            </a:extLst>
          </p:cNvPr>
          <p:cNvSpPr txBox="1"/>
          <p:nvPr/>
        </p:nvSpPr>
        <p:spPr>
          <a:xfrm>
            <a:off x="2847716" y="2669411"/>
            <a:ext cx="2066925" cy="9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it-IT" dirty="0">
                <a:solidFill>
                  <a:schemeClr val="tx1"/>
                </a:solidFill>
              </a:rPr>
              <a:t>Invio </a:t>
            </a:r>
            <a:r>
              <a:rPr lang="it-IT" dirty="0" err="1">
                <a:solidFill>
                  <a:schemeClr val="tx1"/>
                </a:solidFill>
              </a:rPr>
              <a:t>Push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b="0" dirty="0">
                <a:solidFill>
                  <a:schemeClr val="tx1"/>
                </a:solidFill>
              </a:rPr>
              <a:t>Il DGC viene inviato sul </a:t>
            </a:r>
            <a:r>
              <a:rPr lang="it-IT" b="0" dirty="0" err="1">
                <a:solidFill>
                  <a:schemeClr val="tx1"/>
                </a:solidFill>
              </a:rPr>
              <a:t>wallet</a:t>
            </a:r>
            <a:r>
              <a:rPr lang="it-IT" b="0" dirty="0">
                <a:solidFill>
                  <a:schemeClr val="tx1"/>
                </a:solidFill>
              </a:rPr>
              <a:t> </a:t>
            </a:r>
            <a:r>
              <a:rPr lang="it-IT" b="0" dirty="0" err="1">
                <a:solidFill>
                  <a:schemeClr val="tx1"/>
                </a:solidFill>
              </a:rPr>
              <a:t>Dizme</a:t>
            </a:r>
            <a:r>
              <a:rPr lang="it-IT" b="0" dirty="0">
                <a:solidFill>
                  <a:schemeClr val="tx1"/>
                </a:solidFill>
              </a:rPr>
              <a:t> del cittadino</a:t>
            </a:r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195E9197-EDCF-4C10-9F2F-0B4D531B5BA7}"/>
              </a:ext>
            </a:extLst>
          </p:cNvPr>
          <p:cNvSpPr/>
          <p:nvPr/>
        </p:nvSpPr>
        <p:spPr>
          <a:xfrm rot="10800000">
            <a:off x="2055692" y="3709105"/>
            <a:ext cx="1428173" cy="1177637"/>
          </a:xfrm>
          <a:prstGeom prst="arc">
            <a:avLst>
              <a:gd name="adj1" fmla="val 15978671"/>
              <a:gd name="adj2" fmla="val 5763418"/>
            </a:avLst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8" name="Picture 16" descr="Police Badge Icon Png Clipart - Full Size Clipart (#1274485) - PinClipart">
            <a:extLst>
              <a:ext uri="{FF2B5EF4-FFF2-40B4-BE49-F238E27FC236}">
                <a16:creationId xmlns:a16="http://schemas.microsoft.com/office/drawing/2014/main" id="{9C5E3E4A-ACAC-447A-93A8-568217B04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679" y="5212666"/>
            <a:ext cx="389672" cy="46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tangolo 28">
            <a:extLst>
              <a:ext uri="{FF2B5EF4-FFF2-40B4-BE49-F238E27FC236}">
                <a16:creationId xmlns:a16="http://schemas.microsoft.com/office/drawing/2014/main" id="{0EEC5E7E-CCAA-4853-B3AA-5FAE840E87F3}"/>
              </a:ext>
            </a:extLst>
          </p:cNvPr>
          <p:cNvSpPr/>
          <p:nvPr/>
        </p:nvSpPr>
        <p:spPr>
          <a:xfrm>
            <a:off x="3952151" y="4783519"/>
            <a:ext cx="230909" cy="21156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139B20-4E9D-4D7C-92E3-D334A5EF9C52}"/>
              </a:ext>
            </a:extLst>
          </p:cNvPr>
          <p:cNvSpPr txBox="1"/>
          <p:nvPr/>
        </p:nvSpPr>
        <p:spPr>
          <a:xfrm>
            <a:off x="3273972" y="5106387"/>
            <a:ext cx="19764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Richiesta</a:t>
            </a:r>
            <a:r>
              <a:rPr lang="it-IT" sz="1400" dirty="0"/>
              <a:t> </a:t>
            </a:r>
            <a:r>
              <a:rPr lang="it-IT" sz="1400" b="1" dirty="0"/>
              <a:t>DGC</a:t>
            </a:r>
          </a:p>
          <a:p>
            <a:r>
              <a:rPr lang="it-IT" sz="1400" dirty="0"/>
              <a:t>Richiesta al cittadino di esibire il DGC</a:t>
            </a:r>
          </a:p>
        </p:txBody>
      </p:sp>
      <p:pic>
        <p:nvPicPr>
          <p:cNvPr id="31" name="Picture 22" descr="Codice QR - Wikipedia">
            <a:extLst>
              <a:ext uri="{FF2B5EF4-FFF2-40B4-BE49-F238E27FC236}">
                <a16:creationId xmlns:a16="http://schemas.microsoft.com/office/drawing/2014/main" id="{CE8FD137-EFD7-4C75-AC2E-2C4931BDC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577" y="2736097"/>
            <a:ext cx="899744" cy="89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0F28356-C62C-4CE7-A982-7751E33A6BDC}"/>
              </a:ext>
            </a:extLst>
          </p:cNvPr>
          <p:cNvSpPr txBox="1"/>
          <p:nvPr/>
        </p:nvSpPr>
        <p:spPr>
          <a:xfrm>
            <a:off x="5510498" y="5030959"/>
            <a:ext cx="2163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it-IT" dirty="0">
                <a:solidFill>
                  <a:schemeClr val="tx1"/>
                </a:solidFill>
              </a:rPr>
              <a:t>Esibizione DGC</a:t>
            </a:r>
          </a:p>
          <a:p>
            <a:r>
              <a:rPr lang="it-IT" b="0" dirty="0">
                <a:solidFill>
                  <a:schemeClr val="tx1"/>
                </a:solidFill>
              </a:rPr>
              <a:t>Il cittadino mostra il DGC (su carta o sul proprio </a:t>
            </a:r>
            <a:r>
              <a:rPr lang="it-IT" b="0" dirty="0" err="1">
                <a:solidFill>
                  <a:schemeClr val="tx1"/>
                </a:solidFill>
              </a:rPr>
              <a:t>wallet</a:t>
            </a:r>
            <a:r>
              <a:rPr lang="it-IT" b="0" dirty="0">
                <a:solidFill>
                  <a:schemeClr val="tx1"/>
                </a:solidFill>
              </a:rPr>
              <a:t> </a:t>
            </a:r>
            <a:r>
              <a:rPr lang="it-IT" b="0" dirty="0" err="1">
                <a:solidFill>
                  <a:schemeClr val="tx1"/>
                </a:solidFill>
              </a:rPr>
              <a:t>Dizme</a:t>
            </a:r>
            <a:r>
              <a:rPr lang="it-IT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E10B339B-A02B-451C-939B-809D3E06BC5F}"/>
              </a:ext>
            </a:extLst>
          </p:cNvPr>
          <p:cNvSpPr/>
          <p:nvPr/>
        </p:nvSpPr>
        <p:spPr>
          <a:xfrm>
            <a:off x="6030676" y="4773517"/>
            <a:ext cx="230909" cy="21156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4" name="Picture 24" descr="Premium Vector | Check mark icons">
            <a:extLst>
              <a:ext uri="{FF2B5EF4-FFF2-40B4-BE49-F238E27FC236}">
                <a16:creationId xmlns:a16="http://schemas.microsoft.com/office/drawing/2014/main" id="{8AA298F1-48E5-467C-A0F9-972056EEC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83" y="4001601"/>
            <a:ext cx="1237434" cy="79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27FF1D7-E363-4138-9336-A2664E9DC40F}"/>
              </a:ext>
            </a:extLst>
          </p:cNvPr>
          <p:cNvSpPr txBox="1"/>
          <p:nvPr/>
        </p:nvSpPr>
        <p:spPr>
          <a:xfrm>
            <a:off x="8108424" y="5074110"/>
            <a:ext cx="2163278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it-IT" dirty="0">
                <a:solidFill>
                  <a:schemeClr val="tx1"/>
                </a:solidFill>
              </a:rPr>
              <a:t>Verifica</a:t>
            </a:r>
          </a:p>
          <a:p>
            <a:r>
              <a:rPr lang="it-IT" b="0" dirty="0">
                <a:solidFill>
                  <a:schemeClr val="tx1"/>
                </a:solidFill>
              </a:rPr>
              <a:t>Verifica della </a:t>
            </a:r>
            <a:r>
              <a:rPr lang="it-IT" b="0" u="sng" dirty="0">
                <a:solidFill>
                  <a:schemeClr val="tx1"/>
                </a:solidFill>
              </a:rPr>
              <a:t>validità  del DGC (zero-knowledge in caso di </a:t>
            </a:r>
            <a:r>
              <a:rPr lang="it-IT" b="0" u="sng" dirty="0" err="1">
                <a:solidFill>
                  <a:schemeClr val="tx1"/>
                </a:solidFill>
              </a:rPr>
              <a:t>wallet</a:t>
            </a:r>
            <a:r>
              <a:rPr lang="it-IT" b="0" u="sng" dirty="0">
                <a:solidFill>
                  <a:schemeClr val="tx1"/>
                </a:solidFill>
              </a:rPr>
              <a:t> </a:t>
            </a:r>
            <a:r>
              <a:rPr lang="it-IT" b="0" u="sng" dirty="0" err="1">
                <a:solidFill>
                  <a:schemeClr val="tx1"/>
                </a:solidFill>
              </a:rPr>
              <a:t>Dizme</a:t>
            </a:r>
            <a:r>
              <a:rPr lang="it-IT" b="0" u="sng" dirty="0">
                <a:solidFill>
                  <a:schemeClr val="tx1"/>
                </a:solidFill>
              </a:rPr>
              <a:t>)  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2879E4AE-B5C7-4E7D-A2BA-E5F9C87183C9}"/>
              </a:ext>
            </a:extLst>
          </p:cNvPr>
          <p:cNvSpPr/>
          <p:nvPr/>
        </p:nvSpPr>
        <p:spPr>
          <a:xfrm>
            <a:off x="8344598" y="4776692"/>
            <a:ext cx="230909" cy="211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4C751271-0B5A-4B2E-8160-12A60E32D7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9890" y="3939204"/>
            <a:ext cx="784004" cy="717438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5ED5625A-DC35-4C8E-9360-3FA96E880E8F}"/>
              </a:ext>
            </a:extLst>
          </p:cNvPr>
          <p:cNvSpPr txBox="1"/>
          <p:nvPr/>
        </p:nvSpPr>
        <p:spPr>
          <a:xfrm>
            <a:off x="2844606" y="3835943"/>
            <a:ext cx="2619598" cy="738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b="1" dirty="0"/>
              <a:t>Stampa </a:t>
            </a:r>
            <a:endParaRPr lang="it-IT" sz="1400" dirty="0"/>
          </a:p>
          <a:p>
            <a:r>
              <a:rPr lang="it-IT" sz="1400" dirty="0"/>
              <a:t>il DGC viene stampato e consegnato al cittadino</a:t>
            </a:r>
            <a:endParaRPr lang="it-IT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2625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549B-1878-46A2-9BC1-02570021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DIZME e DGC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47A1A-93C5-4F86-962D-65F29D54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FCA5-A261-4A8D-BD85-E182FB51EA2D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DED3E66-D97E-48DF-A8B8-D57383B12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9" name="CustomShape 3">
            <a:extLst>
              <a:ext uri="{FF2B5EF4-FFF2-40B4-BE49-F238E27FC236}">
                <a16:creationId xmlns:a16="http://schemas.microsoft.com/office/drawing/2014/main" id="{36D976DB-76A2-4D05-BC32-9E1AC4E06465}"/>
              </a:ext>
            </a:extLst>
          </p:cNvPr>
          <p:cNvSpPr/>
          <p:nvPr/>
        </p:nvSpPr>
        <p:spPr>
          <a:xfrm>
            <a:off x="4953560" y="3677668"/>
            <a:ext cx="1581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5">
            <a:extLst>
              <a:ext uri="{FF2B5EF4-FFF2-40B4-BE49-F238E27FC236}">
                <a16:creationId xmlns:a16="http://schemas.microsoft.com/office/drawing/2014/main" id="{EC9C02E4-5001-45CF-A115-1E56F540153C}"/>
              </a:ext>
            </a:extLst>
          </p:cNvPr>
          <p:cNvSpPr/>
          <p:nvPr/>
        </p:nvSpPr>
        <p:spPr>
          <a:xfrm>
            <a:off x="4304120" y="2593348"/>
            <a:ext cx="180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ABC1908-35BC-4434-B5CA-414B48361393}"/>
              </a:ext>
            </a:extLst>
          </p:cNvPr>
          <p:cNvSpPr/>
          <p:nvPr/>
        </p:nvSpPr>
        <p:spPr>
          <a:xfrm>
            <a:off x="5572186" y="2082529"/>
            <a:ext cx="1569308" cy="154459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C00000"/>
                </a:solidFill>
              </a:rPr>
              <a:t>Owner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D18291A5-7582-41DF-A877-7766FD1D7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040" y="2639624"/>
            <a:ext cx="735399" cy="735399"/>
          </a:xfrm>
          <a:prstGeom prst="rect">
            <a:avLst/>
          </a:prstGeom>
        </p:spPr>
      </p:pic>
      <p:sp>
        <p:nvSpPr>
          <p:cNvPr id="43" name="Ovale 42">
            <a:extLst>
              <a:ext uri="{FF2B5EF4-FFF2-40B4-BE49-F238E27FC236}">
                <a16:creationId xmlns:a16="http://schemas.microsoft.com/office/drawing/2014/main" id="{9D1C4F8C-47C1-4B6C-B599-473981A0E316}"/>
              </a:ext>
            </a:extLst>
          </p:cNvPr>
          <p:cNvSpPr/>
          <p:nvPr/>
        </p:nvSpPr>
        <p:spPr>
          <a:xfrm>
            <a:off x="8897020" y="2082528"/>
            <a:ext cx="1569308" cy="1544595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rgbClr val="00B050"/>
                </a:solidFill>
              </a:rPr>
              <a:t>Verifier</a:t>
            </a:r>
            <a:endParaRPr lang="it-IT" b="1" dirty="0">
              <a:solidFill>
                <a:srgbClr val="00B050"/>
              </a:solidFill>
            </a:endParaRP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69C1F97F-1F7F-4ECF-A3A5-79029C468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82" y="2501134"/>
            <a:ext cx="970984" cy="970984"/>
          </a:xfrm>
          <a:prstGeom prst="rect">
            <a:avLst/>
          </a:prstGeom>
        </p:spPr>
      </p:pic>
      <p:sp>
        <p:nvSpPr>
          <p:cNvPr id="45" name="Ovale 44">
            <a:extLst>
              <a:ext uri="{FF2B5EF4-FFF2-40B4-BE49-F238E27FC236}">
                <a16:creationId xmlns:a16="http://schemas.microsoft.com/office/drawing/2014/main" id="{E17865AE-9F5B-4DBE-8A66-AA9A44FBFD0C}"/>
              </a:ext>
            </a:extLst>
          </p:cNvPr>
          <p:cNvSpPr/>
          <p:nvPr/>
        </p:nvSpPr>
        <p:spPr>
          <a:xfrm>
            <a:off x="2247352" y="2087879"/>
            <a:ext cx="1569308" cy="1544595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rgbClr val="7030A0"/>
                </a:solidFill>
              </a:rPr>
              <a:t>Issuer</a:t>
            </a:r>
            <a:endParaRPr lang="it-IT" b="1" dirty="0">
              <a:solidFill>
                <a:srgbClr val="7030A0"/>
              </a:solidFill>
            </a:endParaRP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pic>
        <p:nvPicPr>
          <p:cNvPr id="46" name="Immagine 45">
            <a:extLst>
              <a:ext uri="{FF2B5EF4-FFF2-40B4-BE49-F238E27FC236}">
                <a16:creationId xmlns:a16="http://schemas.microsoft.com/office/drawing/2014/main" id="{D07923EB-2067-4213-AE02-35A4E9FC2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13" y="2542531"/>
            <a:ext cx="929587" cy="929587"/>
          </a:xfrm>
          <a:prstGeom prst="rect">
            <a:avLst/>
          </a:prstGeom>
        </p:spPr>
      </p:pic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39BFCE06-A0B6-4601-881C-65ED34258595}"/>
              </a:ext>
            </a:extLst>
          </p:cNvPr>
          <p:cNvCxnSpPr/>
          <p:nvPr/>
        </p:nvCxnSpPr>
        <p:spPr>
          <a:xfrm>
            <a:off x="3816660" y="2593348"/>
            <a:ext cx="175552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E541831B-8871-49FB-A7FB-235BD37E9E98}"/>
              </a:ext>
            </a:extLst>
          </p:cNvPr>
          <p:cNvCxnSpPr/>
          <p:nvPr/>
        </p:nvCxnSpPr>
        <p:spPr>
          <a:xfrm>
            <a:off x="7141494" y="2581240"/>
            <a:ext cx="1755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90CFAD1B-162A-4522-A5A9-310928492856}"/>
              </a:ext>
            </a:extLst>
          </p:cNvPr>
          <p:cNvCxnSpPr/>
          <p:nvPr/>
        </p:nvCxnSpPr>
        <p:spPr>
          <a:xfrm>
            <a:off x="3816660" y="3166988"/>
            <a:ext cx="1755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CE942AB9-C2F6-411B-A932-FB1B469F673C}"/>
              </a:ext>
            </a:extLst>
          </p:cNvPr>
          <p:cNvCxnSpPr/>
          <p:nvPr/>
        </p:nvCxnSpPr>
        <p:spPr>
          <a:xfrm>
            <a:off x="7141494" y="3166988"/>
            <a:ext cx="175552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magine 50">
            <a:extLst>
              <a:ext uri="{FF2B5EF4-FFF2-40B4-BE49-F238E27FC236}">
                <a16:creationId xmlns:a16="http://schemas.microsoft.com/office/drawing/2014/main" id="{4D0DC20F-7AB5-46E9-A8E2-FE3961B45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344" y="904595"/>
            <a:ext cx="1425563" cy="812029"/>
          </a:xfrm>
          <a:prstGeom prst="rect">
            <a:avLst/>
          </a:prstGeom>
        </p:spPr>
      </p:pic>
      <p:sp>
        <p:nvSpPr>
          <p:cNvPr id="52" name="Ovale 51">
            <a:extLst>
              <a:ext uri="{FF2B5EF4-FFF2-40B4-BE49-F238E27FC236}">
                <a16:creationId xmlns:a16="http://schemas.microsoft.com/office/drawing/2014/main" id="{007E45BB-B6AE-4CD3-A601-8E67A4EEFB0C}"/>
              </a:ext>
            </a:extLst>
          </p:cNvPr>
          <p:cNvSpPr/>
          <p:nvPr/>
        </p:nvSpPr>
        <p:spPr>
          <a:xfrm>
            <a:off x="6511947" y="1621477"/>
            <a:ext cx="421516" cy="401035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E3C3A83-1178-4958-9C6E-BF7E96EBC19B}"/>
              </a:ext>
            </a:extLst>
          </p:cNvPr>
          <p:cNvSpPr txBox="1"/>
          <p:nvPr/>
        </p:nvSpPr>
        <p:spPr>
          <a:xfrm>
            <a:off x="1494692" y="3847810"/>
            <a:ext cx="9900139" cy="25340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defTabSz="825500" hangingPunct="0">
              <a:spcAft>
                <a:spcPts val="600"/>
              </a:spcAft>
              <a:buFont typeface="+mj-lt"/>
              <a:buAutoNum type="arabicPeriod"/>
            </a:pPr>
            <a:r>
              <a:rPr lang="it-IT" sz="1400" dirty="0">
                <a:sym typeface="Helvetica Neue Medium"/>
              </a:rPr>
              <a:t>Il cittadino crea il suo </a:t>
            </a:r>
            <a:r>
              <a:rPr lang="it-IT" sz="1400" dirty="0" err="1">
                <a:sym typeface="Helvetica Neue Medium"/>
              </a:rPr>
              <a:t>wallet</a:t>
            </a:r>
            <a:r>
              <a:rPr lang="it-IT" sz="1400" dirty="0">
                <a:sym typeface="Helvetica Neue Medium"/>
              </a:rPr>
              <a:t> </a:t>
            </a:r>
            <a:r>
              <a:rPr lang="it-IT" sz="1400" dirty="0" err="1">
                <a:sym typeface="Helvetica Neue Medium"/>
              </a:rPr>
              <a:t>Dizme</a:t>
            </a:r>
            <a:r>
              <a:rPr lang="it-IT" sz="1400" dirty="0">
                <a:sym typeface="Helvetica Neue Medium"/>
              </a:rPr>
              <a:t> prima o quando si reca al centro vaccinale o al centro tamponi</a:t>
            </a:r>
          </a:p>
          <a:p>
            <a:pPr marL="342900" indent="-342900" defTabSz="825500" hangingPunct="0">
              <a:spcAft>
                <a:spcPts val="600"/>
              </a:spcAft>
              <a:buFont typeface="+mj-lt"/>
              <a:buAutoNum type="arabicPeriod"/>
            </a:pPr>
            <a:r>
              <a:rPr lang="it-IT" sz="1400" dirty="0">
                <a:sym typeface="Helvetica Neue Medium"/>
              </a:rPr>
              <a:t>Il cittadino presenta il documento di riconoscimento al personale sanitario che lo identifica (identità LoA2) e associa il </a:t>
            </a:r>
            <a:r>
              <a:rPr lang="it-IT" sz="1400" dirty="0" err="1">
                <a:sym typeface="Helvetica Neue Medium"/>
              </a:rPr>
              <a:t>wallet</a:t>
            </a:r>
            <a:r>
              <a:rPr lang="it-IT" sz="1400" dirty="0">
                <a:sym typeface="Helvetica Neue Medium"/>
              </a:rPr>
              <a:t> </a:t>
            </a:r>
            <a:r>
              <a:rPr lang="it-IT" sz="1400" dirty="0" err="1">
                <a:sym typeface="Helvetica Neue Medium"/>
              </a:rPr>
              <a:t>Dizme</a:t>
            </a:r>
            <a:r>
              <a:rPr lang="it-IT" sz="1400" dirty="0">
                <a:sym typeface="Helvetica Neue Medium"/>
              </a:rPr>
              <a:t> all’esame leggendo un QR code.</a:t>
            </a:r>
          </a:p>
          <a:p>
            <a:pPr marL="342900" indent="-342900" defTabSz="825500" hangingPunct="0">
              <a:spcAft>
                <a:spcPts val="600"/>
              </a:spcAft>
              <a:buFont typeface="+mj-lt"/>
              <a:buAutoNum type="arabicPeriod"/>
            </a:pPr>
            <a:r>
              <a:rPr lang="it-IT" sz="1400" dirty="0">
                <a:sym typeface="Helvetica Neue Medium"/>
              </a:rPr>
              <a:t>Completata la vaccinazione, il cittadino riceve nel suo </a:t>
            </a:r>
            <a:r>
              <a:rPr lang="it-IT" sz="1400" dirty="0" err="1">
                <a:sym typeface="Helvetica Neue Medium"/>
              </a:rPr>
              <a:t>wallet</a:t>
            </a:r>
            <a:r>
              <a:rPr lang="it-IT" sz="1400" dirty="0">
                <a:sym typeface="Helvetica Neue Medium"/>
              </a:rPr>
              <a:t> </a:t>
            </a:r>
            <a:r>
              <a:rPr lang="it-IT" sz="1400" dirty="0" err="1">
                <a:sym typeface="Helvetica Neue Medium"/>
              </a:rPr>
              <a:t>Dizme</a:t>
            </a:r>
            <a:r>
              <a:rPr lang="it-IT" sz="1400" dirty="0">
                <a:sym typeface="Helvetica Neue Medium"/>
              </a:rPr>
              <a:t> il Badge «Digital Green Certificate»</a:t>
            </a:r>
          </a:p>
          <a:p>
            <a:pPr marL="342900" indent="-342900" defTabSz="825500" hangingPunct="0">
              <a:spcAft>
                <a:spcPts val="600"/>
              </a:spcAft>
              <a:buFont typeface="+mj-lt"/>
              <a:buAutoNum type="arabicPeriod"/>
            </a:pPr>
            <a:r>
              <a:rPr lang="it-IT" sz="1400" dirty="0">
                <a:sym typeface="Helvetica Neue Medium"/>
              </a:rPr>
              <a:t>Un’azienda, un ente o un comune cittadino può richiedere di esibire il DGC per consentire l’accesso ad un luogo pubblico o privato, o per accedere ad un determinato servizio</a:t>
            </a:r>
          </a:p>
          <a:p>
            <a:pPr marL="342900" indent="-342900" defTabSz="825500" hangingPunct="0">
              <a:spcAft>
                <a:spcPts val="600"/>
              </a:spcAft>
              <a:buFont typeface="+mj-lt"/>
              <a:buAutoNum type="arabicPeriod"/>
            </a:pPr>
            <a:r>
              <a:rPr lang="it-IT" sz="1400" dirty="0">
                <a:sym typeface="Helvetica Neue Medium"/>
              </a:rPr>
              <a:t>Il cittadino, esibisce al verificatore il DGC tramite il proprio </a:t>
            </a:r>
            <a:r>
              <a:rPr lang="it-IT" sz="1400" dirty="0" err="1">
                <a:sym typeface="Helvetica Neue Medium"/>
              </a:rPr>
              <a:t>wallet</a:t>
            </a:r>
            <a:r>
              <a:rPr lang="it-IT" sz="1400" dirty="0">
                <a:sym typeface="Helvetica Neue Medium"/>
              </a:rPr>
              <a:t> </a:t>
            </a:r>
            <a:r>
              <a:rPr lang="it-IT" sz="1400" dirty="0" err="1">
                <a:sym typeface="Helvetica Neue Medium"/>
              </a:rPr>
              <a:t>Dizme</a:t>
            </a:r>
            <a:r>
              <a:rPr lang="it-IT" sz="1400" dirty="0">
                <a:sym typeface="Helvetica Neue Medium"/>
              </a:rPr>
              <a:t>, senza necessità di esibire il documento di riconoscimento (zero-knowledge).</a:t>
            </a:r>
          </a:p>
          <a:p>
            <a:pPr marL="342900" marR="0" indent="-34290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it-IT" sz="1400" b="0" i="0" u="none" strike="noStrike" cap="none" spc="0" normalizeH="0" baseline="0" dirty="0">
              <a:ln>
                <a:noFill/>
              </a:ln>
              <a:effectLst/>
              <a:uFillTx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AC854113-3850-48EE-972A-FA573EFE8662}"/>
              </a:ext>
            </a:extLst>
          </p:cNvPr>
          <p:cNvSpPr/>
          <p:nvPr/>
        </p:nvSpPr>
        <p:spPr>
          <a:xfrm>
            <a:off x="4568977" y="2157768"/>
            <a:ext cx="383196" cy="401035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F6E4C808-680B-43CB-9574-BE8C559430C9}"/>
              </a:ext>
            </a:extLst>
          </p:cNvPr>
          <p:cNvSpPr/>
          <p:nvPr/>
        </p:nvSpPr>
        <p:spPr>
          <a:xfrm>
            <a:off x="4568977" y="2752882"/>
            <a:ext cx="383196" cy="401035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>
                <a:solidFill>
                  <a:srgbClr val="FFFFFF"/>
                </a:solidFill>
                <a:sym typeface="Helvetica Neue Medium"/>
              </a:rPr>
              <a:t>3</a:t>
            </a:r>
            <a:endParaRPr kumimoji="0" lang="it-IT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C26FA9D1-7A94-46B7-83D8-C918CA8FC28A}"/>
              </a:ext>
            </a:extLst>
          </p:cNvPr>
          <p:cNvSpPr/>
          <p:nvPr/>
        </p:nvSpPr>
        <p:spPr>
          <a:xfrm>
            <a:off x="7827659" y="2745324"/>
            <a:ext cx="383196" cy="401035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4</a:t>
            </a:r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7D92CEC8-BA6C-420D-B1D8-B1970C53E267}"/>
              </a:ext>
            </a:extLst>
          </p:cNvPr>
          <p:cNvSpPr/>
          <p:nvPr/>
        </p:nvSpPr>
        <p:spPr>
          <a:xfrm>
            <a:off x="7761507" y="2111622"/>
            <a:ext cx="383196" cy="401035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118012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549B-1878-46A2-9BC1-02570021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Verifica zero-knowledge one-shot di </a:t>
            </a:r>
            <a:r>
              <a:rPr lang="it-IT" dirty="0" err="1">
                <a:ea typeface="+mj-lt"/>
                <a:cs typeface="+mj-lt"/>
              </a:rPr>
              <a:t>dgc</a:t>
            </a:r>
            <a:r>
              <a:rPr lang="it-IT" dirty="0">
                <a:ea typeface="+mj-lt"/>
                <a:cs typeface="+mj-lt"/>
              </a:rPr>
              <a:t> e Identità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47A1A-93C5-4F86-962D-65F29D54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FCA5-A261-4A8D-BD85-E182FB51EA2D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DED3E66-D97E-48DF-A8B8-D57383B12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18624870-B367-4470-A7B5-450F5A75B106}"/>
              </a:ext>
            </a:extLst>
          </p:cNvPr>
          <p:cNvSpPr/>
          <p:nvPr/>
        </p:nvSpPr>
        <p:spPr>
          <a:xfrm>
            <a:off x="4979937" y="3835931"/>
            <a:ext cx="1581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B4AF8FED-58FA-42BA-A58E-B7F8B6F6BC80}"/>
              </a:ext>
            </a:extLst>
          </p:cNvPr>
          <p:cNvSpPr/>
          <p:nvPr/>
        </p:nvSpPr>
        <p:spPr>
          <a:xfrm>
            <a:off x="4330497" y="2751611"/>
            <a:ext cx="180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AAD148B-17CE-4BBA-AD24-02C8AE50A3DE}"/>
              </a:ext>
            </a:extLst>
          </p:cNvPr>
          <p:cNvSpPr/>
          <p:nvPr/>
        </p:nvSpPr>
        <p:spPr>
          <a:xfrm>
            <a:off x="2371644" y="1378586"/>
            <a:ext cx="1569308" cy="154459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C00000"/>
                </a:solidFill>
              </a:rPr>
              <a:t>Owner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9643F39-FF3B-487B-9F14-105C0F89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498" y="1935681"/>
            <a:ext cx="735399" cy="735399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AF2E576-DB47-4B44-8473-E391A6FA48B2}"/>
              </a:ext>
            </a:extLst>
          </p:cNvPr>
          <p:cNvCxnSpPr>
            <a:cxnSpLocks/>
          </p:cNvCxnSpPr>
          <p:nvPr/>
        </p:nvCxnSpPr>
        <p:spPr>
          <a:xfrm>
            <a:off x="4115766" y="2142506"/>
            <a:ext cx="4142367" cy="1409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11">
            <a:extLst>
              <a:ext uri="{FF2B5EF4-FFF2-40B4-BE49-F238E27FC236}">
                <a16:creationId xmlns:a16="http://schemas.microsoft.com/office/drawing/2014/main" id="{83DDA8FC-7205-4E39-B8C4-FAFA3C4997FA}"/>
              </a:ext>
            </a:extLst>
          </p:cNvPr>
          <p:cNvGrpSpPr/>
          <p:nvPr/>
        </p:nvGrpSpPr>
        <p:grpSpPr>
          <a:xfrm>
            <a:off x="3004977" y="3336200"/>
            <a:ext cx="6566446" cy="640838"/>
            <a:chOff x="1310235" y="3405158"/>
            <a:chExt cx="6566446" cy="640838"/>
          </a:xfrm>
        </p:grpSpPr>
        <p:sp>
          <p:nvSpPr>
            <p:cNvPr id="14" name="Chevron 2">
              <a:extLst>
                <a:ext uri="{FF2B5EF4-FFF2-40B4-BE49-F238E27FC236}">
                  <a16:creationId xmlns:a16="http://schemas.microsoft.com/office/drawing/2014/main" id="{9CB9865C-4FCD-411C-BC93-1436B6C5A4F7}"/>
                </a:ext>
              </a:extLst>
            </p:cNvPr>
            <p:cNvSpPr/>
            <p:nvPr/>
          </p:nvSpPr>
          <p:spPr>
            <a:xfrm>
              <a:off x="1310235" y="3405158"/>
              <a:ext cx="549290" cy="640838"/>
            </a:xfrm>
            <a:prstGeom prst="chevr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Chevron 3">
              <a:extLst>
                <a:ext uri="{FF2B5EF4-FFF2-40B4-BE49-F238E27FC236}">
                  <a16:creationId xmlns:a16="http://schemas.microsoft.com/office/drawing/2014/main" id="{7BB542B1-3DEC-4DF7-BAE1-EAB4107B8603}"/>
                </a:ext>
              </a:extLst>
            </p:cNvPr>
            <p:cNvSpPr/>
            <p:nvPr/>
          </p:nvSpPr>
          <p:spPr>
            <a:xfrm>
              <a:off x="2058429" y="3511965"/>
              <a:ext cx="366192" cy="427224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6" name="Chevron 4">
              <a:extLst>
                <a:ext uri="{FF2B5EF4-FFF2-40B4-BE49-F238E27FC236}">
                  <a16:creationId xmlns:a16="http://schemas.microsoft.com/office/drawing/2014/main" id="{C2DCEF4D-E7FA-4C06-9892-26DE7E815DFD}"/>
                </a:ext>
              </a:extLst>
            </p:cNvPr>
            <p:cNvSpPr/>
            <p:nvPr/>
          </p:nvSpPr>
          <p:spPr>
            <a:xfrm>
              <a:off x="2623525" y="3511965"/>
              <a:ext cx="366192" cy="427224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7" name="Chevron 5">
              <a:extLst>
                <a:ext uri="{FF2B5EF4-FFF2-40B4-BE49-F238E27FC236}">
                  <a16:creationId xmlns:a16="http://schemas.microsoft.com/office/drawing/2014/main" id="{A5546F77-5B92-4217-8E72-048332069637}"/>
                </a:ext>
              </a:extLst>
            </p:cNvPr>
            <p:cNvSpPr/>
            <p:nvPr/>
          </p:nvSpPr>
          <p:spPr>
            <a:xfrm>
              <a:off x="3188621" y="3511965"/>
              <a:ext cx="366192" cy="427224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8" name="Chevron 6">
              <a:extLst>
                <a:ext uri="{FF2B5EF4-FFF2-40B4-BE49-F238E27FC236}">
                  <a16:creationId xmlns:a16="http://schemas.microsoft.com/office/drawing/2014/main" id="{BF623E1A-1628-4580-8C6D-A9FC88F971CB}"/>
                </a:ext>
              </a:extLst>
            </p:cNvPr>
            <p:cNvSpPr/>
            <p:nvPr/>
          </p:nvSpPr>
          <p:spPr>
            <a:xfrm>
              <a:off x="4318813" y="3405158"/>
              <a:ext cx="549290" cy="640838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9" name="Chevron 7">
              <a:extLst>
                <a:ext uri="{FF2B5EF4-FFF2-40B4-BE49-F238E27FC236}">
                  <a16:creationId xmlns:a16="http://schemas.microsoft.com/office/drawing/2014/main" id="{268EA00C-1546-484B-BC0B-4ACEAA49C185}"/>
                </a:ext>
              </a:extLst>
            </p:cNvPr>
            <p:cNvSpPr/>
            <p:nvPr/>
          </p:nvSpPr>
          <p:spPr>
            <a:xfrm>
              <a:off x="5067007" y="3511965"/>
              <a:ext cx="366192" cy="427224"/>
            </a:xfrm>
            <a:prstGeom prst="chevron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0" name="Chevron 8">
              <a:extLst>
                <a:ext uri="{FF2B5EF4-FFF2-40B4-BE49-F238E27FC236}">
                  <a16:creationId xmlns:a16="http://schemas.microsoft.com/office/drawing/2014/main" id="{5920807B-6097-4AC5-82E3-67188AE844F1}"/>
                </a:ext>
              </a:extLst>
            </p:cNvPr>
            <p:cNvSpPr/>
            <p:nvPr/>
          </p:nvSpPr>
          <p:spPr>
            <a:xfrm>
              <a:off x="5632103" y="3511965"/>
              <a:ext cx="366192" cy="427224"/>
            </a:xfrm>
            <a:prstGeom prst="chevron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1" name="Chevron 9">
              <a:extLst>
                <a:ext uri="{FF2B5EF4-FFF2-40B4-BE49-F238E27FC236}">
                  <a16:creationId xmlns:a16="http://schemas.microsoft.com/office/drawing/2014/main" id="{BD46B65D-82A2-4C4F-9714-5B9EDB748206}"/>
                </a:ext>
              </a:extLst>
            </p:cNvPr>
            <p:cNvSpPr/>
            <p:nvPr/>
          </p:nvSpPr>
          <p:spPr>
            <a:xfrm>
              <a:off x="6197199" y="3511965"/>
              <a:ext cx="366192" cy="427224"/>
            </a:xfrm>
            <a:prstGeom prst="chevron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2" name="Chevron 10">
              <a:extLst>
                <a:ext uri="{FF2B5EF4-FFF2-40B4-BE49-F238E27FC236}">
                  <a16:creationId xmlns:a16="http://schemas.microsoft.com/office/drawing/2014/main" id="{425A4898-733B-4DDE-8EBC-E2372381C924}"/>
                </a:ext>
              </a:extLst>
            </p:cNvPr>
            <p:cNvSpPr/>
            <p:nvPr/>
          </p:nvSpPr>
          <p:spPr>
            <a:xfrm>
              <a:off x="7327391" y="3405158"/>
              <a:ext cx="549290" cy="640838"/>
            </a:xfrm>
            <a:prstGeom prst="chevr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3" name="Chevron 5">
              <a:extLst>
                <a:ext uri="{FF2B5EF4-FFF2-40B4-BE49-F238E27FC236}">
                  <a16:creationId xmlns:a16="http://schemas.microsoft.com/office/drawing/2014/main" id="{0B1BB124-2DA1-406B-AD6E-2DB53B3932B1}"/>
                </a:ext>
              </a:extLst>
            </p:cNvPr>
            <p:cNvSpPr/>
            <p:nvPr/>
          </p:nvSpPr>
          <p:spPr>
            <a:xfrm>
              <a:off x="3753717" y="3511965"/>
              <a:ext cx="366192" cy="427224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4" name="Chevron 9">
              <a:extLst>
                <a:ext uri="{FF2B5EF4-FFF2-40B4-BE49-F238E27FC236}">
                  <a16:creationId xmlns:a16="http://schemas.microsoft.com/office/drawing/2014/main" id="{C2444644-2753-4BE2-9625-8867EC11E307}"/>
                </a:ext>
              </a:extLst>
            </p:cNvPr>
            <p:cNvSpPr/>
            <p:nvPr/>
          </p:nvSpPr>
          <p:spPr>
            <a:xfrm>
              <a:off x="6762295" y="3511965"/>
              <a:ext cx="366192" cy="427224"/>
            </a:xfrm>
            <a:prstGeom prst="chevron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" name="Elemento grafico 24" descr="Utente con riempimento a tinta unita">
            <a:extLst>
              <a:ext uri="{FF2B5EF4-FFF2-40B4-BE49-F238E27FC236}">
                <a16:creationId xmlns:a16="http://schemas.microsoft.com/office/drawing/2014/main" id="{110D36AA-19F4-4124-A198-8C77D0B5C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24806" y="4111470"/>
            <a:ext cx="914400" cy="914400"/>
          </a:xfrm>
          <a:prstGeom prst="rect">
            <a:avLst/>
          </a:prstGeom>
        </p:spPr>
      </p:pic>
      <p:sp>
        <p:nvSpPr>
          <p:cNvPr id="26" name="Rectangle 99">
            <a:extLst>
              <a:ext uri="{FF2B5EF4-FFF2-40B4-BE49-F238E27FC236}">
                <a16:creationId xmlns:a16="http://schemas.microsoft.com/office/drawing/2014/main" id="{4D33E1F5-8A60-458D-A83E-0E3B414DD89C}"/>
              </a:ext>
            </a:extLst>
          </p:cNvPr>
          <p:cNvSpPr/>
          <p:nvPr/>
        </p:nvSpPr>
        <p:spPr>
          <a:xfrm>
            <a:off x="2170646" y="5025870"/>
            <a:ext cx="3078909" cy="1200329"/>
          </a:xfrm>
          <a:prstGeom prst="rect">
            <a:avLst/>
          </a:prstGeom>
        </p:spPr>
        <p:txBody>
          <a:bodyPr wrap="square" lIns="72000" rIns="72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" algn="l"/>
            <a:r>
              <a:rPr lang="it-IT" sz="18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Al cittadino viene richiesto di esibire il DGC per accedere all’aeroporto, al </a:t>
            </a:r>
            <a:r>
              <a:rPr lang="it-IT" dirty="0">
                <a:solidFill>
                  <a:srgbClr val="201F1E"/>
                </a:solidFill>
                <a:latin typeface="Calibri" panose="020F0502020204030204" pitchFamily="34" charset="0"/>
              </a:rPr>
              <a:t>teatro, allo stadio etc. </a:t>
            </a:r>
            <a:endParaRPr lang="it-IT" sz="1800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7" name="Rectangle 99">
            <a:extLst>
              <a:ext uri="{FF2B5EF4-FFF2-40B4-BE49-F238E27FC236}">
                <a16:creationId xmlns:a16="http://schemas.microsoft.com/office/drawing/2014/main" id="{3AB8BC2D-334A-4BB3-A59E-E3BBAB551187}"/>
              </a:ext>
            </a:extLst>
          </p:cNvPr>
          <p:cNvSpPr/>
          <p:nvPr/>
        </p:nvSpPr>
        <p:spPr>
          <a:xfrm>
            <a:off x="7504686" y="4919675"/>
            <a:ext cx="3758260" cy="1477328"/>
          </a:xfrm>
          <a:prstGeom prst="rect">
            <a:avLst/>
          </a:prstGeom>
        </p:spPr>
        <p:txBody>
          <a:bodyPr wrap="square" lIns="72000" rIns="72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" algn="l"/>
            <a:r>
              <a:rPr lang="it-IT" sz="18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L’addetto scansiona con DIZME il QR visualizzato dal DIZME del soggetto da verificare, visualizza la foto del soggetto, verificando inoltre le credenziali vaccinali.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8FEB80A0-49DE-4D80-A01B-30549514035C}"/>
              </a:ext>
            </a:extLst>
          </p:cNvPr>
          <p:cNvSpPr/>
          <p:nvPr/>
        </p:nvSpPr>
        <p:spPr>
          <a:xfrm>
            <a:off x="8613058" y="1378586"/>
            <a:ext cx="1569308" cy="1544595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rgbClr val="00B050"/>
                </a:solidFill>
              </a:rPr>
              <a:t>Verifier</a:t>
            </a:r>
            <a:endParaRPr lang="it-IT" b="1" dirty="0">
              <a:solidFill>
                <a:srgbClr val="00B050"/>
              </a:solidFill>
            </a:endParaRP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74AD283E-51DF-4D45-B13F-ACF61F466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220" y="1797192"/>
            <a:ext cx="970984" cy="970984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0B56C3EC-E1A9-49E4-A69B-6FBC6BF35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6351" y="1316024"/>
            <a:ext cx="1290662" cy="735187"/>
          </a:xfrm>
          <a:prstGeom prst="rect">
            <a:avLst/>
          </a:prstGeom>
        </p:spPr>
      </p:pic>
      <p:pic>
        <p:nvPicPr>
          <p:cNvPr id="32" name="Elemento grafico 31" descr="Utente con riempimento a tinta unita">
            <a:extLst>
              <a:ext uri="{FF2B5EF4-FFF2-40B4-BE49-F238E27FC236}">
                <a16:creationId xmlns:a16="http://schemas.microsoft.com/office/drawing/2014/main" id="{19B9ACEC-1028-4A51-8C37-DA1E1E022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3229" y="41114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128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549B-1878-46A2-9BC1-02570021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Utente con identità verificata </a:t>
            </a:r>
            <a:r>
              <a:rPr lang="it-IT" dirty="0" err="1">
                <a:ea typeface="+mj-lt"/>
                <a:cs typeface="+mj-lt"/>
              </a:rPr>
              <a:t>Dizme</a:t>
            </a:r>
            <a:r>
              <a:rPr lang="it-IT" dirty="0">
                <a:ea typeface="+mj-lt"/>
                <a:cs typeface="+mj-lt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47A1A-93C5-4F86-962D-65F29D54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FCA5-A261-4A8D-BD85-E182FB51EA2D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DED3E66-D97E-48DF-A8B8-D57383B12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C7B10665-145B-4D8C-A3DE-0746B468F2D7}"/>
              </a:ext>
            </a:extLst>
          </p:cNvPr>
          <p:cNvSpPr/>
          <p:nvPr/>
        </p:nvSpPr>
        <p:spPr>
          <a:xfrm>
            <a:off x="4839257" y="3677668"/>
            <a:ext cx="1581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42E93360-BACD-456F-B41D-0ECB3FEB41F5}"/>
              </a:ext>
            </a:extLst>
          </p:cNvPr>
          <p:cNvSpPr/>
          <p:nvPr/>
        </p:nvSpPr>
        <p:spPr>
          <a:xfrm>
            <a:off x="4189817" y="2593348"/>
            <a:ext cx="180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04A969F-5EB8-4A6A-AB29-3583EE5AA21E}"/>
              </a:ext>
            </a:extLst>
          </p:cNvPr>
          <p:cNvSpPr/>
          <p:nvPr/>
        </p:nvSpPr>
        <p:spPr>
          <a:xfrm>
            <a:off x="2079643" y="1149499"/>
            <a:ext cx="1964224" cy="1915896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C00000"/>
                </a:solidFill>
              </a:rPr>
              <a:t>Owner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C40B679-5F4F-4BDE-A7C7-CD5F1FA0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50" y="1971236"/>
            <a:ext cx="735399" cy="73539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7DE22B1-33CF-4537-9700-5706C9E24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97" y="2036462"/>
            <a:ext cx="977645" cy="55688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4651105-BADA-4D4B-A4A1-7AB1E04F3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31" y="3822056"/>
            <a:ext cx="3570506" cy="2526191"/>
          </a:xfrm>
          <a:prstGeom prst="rect">
            <a:avLst/>
          </a:prstGeom>
        </p:spPr>
      </p:pic>
      <p:sp>
        <p:nvSpPr>
          <p:cNvPr id="13" name="Rectangle 99">
            <a:extLst>
              <a:ext uri="{FF2B5EF4-FFF2-40B4-BE49-F238E27FC236}">
                <a16:creationId xmlns:a16="http://schemas.microsoft.com/office/drawing/2014/main" id="{58E32523-39BE-4EE3-9573-3B38B885B39D}"/>
              </a:ext>
            </a:extLst>
          </p:cNvPr>
          <p:cNvSpPr/>
          <p:nvPr/>
        </p:nvSpPr>
        <p:spPr>
          <a:xfrm>
            <a:off x="1987175" y="3899057"/>
            <a:ext cx="5111416" cy="1569660"/>
          </a:xfrm>
          <a:prstGeom prst="rect">
            <a:avLst/>
          </a:prstGeom>
        </p:spPr>
        <p:txBody>
          <a:bodyPr wrap="square" lIns="72000" rIns="72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" algn="l"/>
            <a:r>
              <a:rPr lang="it-IT" sz="24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Il cittadino già in possesso di  DIZME, può registrare la proprio credenziale semplicemente scansionando il codice Aztec stampato sul DGC cartaceo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537B014A-BA68-4C89-A25A-397139855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530" y="1283574"/>
            <a:ext cx="1947144" cy="1781821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7487BDD-A336-442A-98C0-269376FA9061}"/>
              </a:ext>
            </a:extLst>
          </p:cNvPr>
          <p:cNvCxnSpPr>
            <a:cxnSpLocks/>
          </p:cNvCxnSpPr>
          <p:nvPr/>
        </p:nvCxnSpPr>
        <p:spPr>
          <a:xfrm>
            <a:off x="4108515" y="2057922"/>
            <a:ext cx="4142367" cy="14095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448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549B-1878-46A2-9BC1-02570021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Descrizione Tecnica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0178CC-ECFE-43E8-A8FA-BDEEE558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soluzione proposta si basa sulle due seguenti piattaforme: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ProxySign</a:t>
            </a:r>
            <a:r>
              <a:rPr lang="it-IT" dirty="0"/>
              <a:t>, per la produzione dei DGC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Dizme</a:t>
            </a:r>
            <a:r>
              <a:rPr lang="it-IT" dirty="0"/>
              <a:t>, per la gestione delle </a:t>
            </a:r>
            <a:r>
              <a:rPr lang="it-IT" dirty="0" err="1"/>
              <a:t>Verifiable</a:t>
            </a:r>
            <a:r>
              <a:rPr lang="it-IT" dirty="0"/>
              <a:t> </a:t>
            </a:r>
            <a:r>
              <a:rPr lang="it-IT" dirty="0" err="1"/>
              <a:t>Credentials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/>
              <a:t>I principali vantaggi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Utilizzo di piattaforme già utilizzate e convalidate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Tempi di implementazione rapidissimi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Integrazione applicativi dell’Azienda Sanitaria (Web Services REST)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Piena compliance normativa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47A1A-93C5-4F86-962D-65F29D54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FCA5-A261-4A8D-BD85-E182FB51EA2D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DED3E66-D97E-48DF-A8B8-D57383B12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99420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smo">
  <a:themeElements>
    <a:clrScheme name="COSMO">
      <a:dk1>
        <a:sysClr val="windowText" lastClr="000000"/>
      </a:dk1>
      <a:lt1>
        <a:sysClr val="window" lastClr="FFFFFF"/>
      </a:lt1>
      <a:dk2>
        <a:srgbClr val="636363"/>
      </a:dk2>
      <a:lt2>
        <a:srgbClr val="E8E8E8"/>
      </a:lt2>
      <a:accent1>
        <a:srgbClr val="00A3C2"/>
      </a:accent1>
      <a:accent2>
        <a:srgbClr val="F28F00"/>
      </a:accent2>
      <a:accent3>
        <a:srgbClr val="00697A"/>
      </a:accent3>
      <a:accent4>
        <a:srgbClr val="CCE8ED"/>
      </a:accent4>
      <a:accent5>
        <a:srgbClr val="1C4951"/>
      </a:accent5>
      <a:accent6>
        <a:srgbClr val="FFBD5E"/>
      </a:accent6>
      <a:hlink>
        <a:srgbClr val="636363"/>
      </a:hlink>
      <a:folHlink>
        <a:srgbClr val="63636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A1FFDE382DB74B846BF9A6A6C95A9D" ma:contentTypeVersion="12" ma:contentTypeDescription="Creare un nuovo documento." ma:contentTypeScope="" ma:versionID="36686e78fbc1c97f628337e06756cb2e">
  <xsd:schema xmlns:xsd="http://www.w3.org/2001/XMLSchema" xmlns:xs="http://www.w3.org/2001/XMLSchema" xmlns:p="http://schemas.microsoft.com/office/2006/metadata/properties" xmlns:ns2="67ec51b8-af75-487d-9045-8fb59a8e462c" xmlns:ns3="86131424-d7bf-4255-b8c7-2d8b8b72a939" targetNamespace="http://schemas.microsoft.com/office/2006/metadata/properties" ma:root="true" ma:fieldsID="fa9e09a298af29eaebc5b82585467407" ns2:_="" ns3:_="">
    <xsd:import namespace="67ec51b8-af75-487d-9045-8fb59a8e462c"/>
    <xsd:import namespace="86131424-d7bf-4255-b8c7-2d8b8b72a9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ec51b8-af75-487d-9045-8fb59a8e46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31424-d7bf-4255-b8c7-2d8b8b72a93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E959CC-C493-4D4A-AF08-D2D077D9E8C0}">
  <ds:schemaRefs>
    <ds:schemaRef ds:uri="http://schemas.microsoft.com/office/2006/documentManagement/types"/>
    <ds:schemaRef ds:uri="86131424-d7bf-4255-b8c7-2d8b8b72a939"/>
    <ds:schemaRef ds:uri="http://purl.org/dc/dcmitype/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67ec51b8-af75-487d-9045-8fb59a8e462c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E2A12BD-1E1B-47CC-9AEC-116B2606C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ec51b8-af75-487d-9045-8fb59a8e462c"/>
    <ds:schemaRef ds:uri="86131424-d7bf-4255-b8c7-2d8b8b72a9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1E6B08-B11E-4307-A755-D3578E60D5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794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5" baseType="lpstr">
      <vt:lpstr>Arial</vt:lpstr>
      <vt:lpstr>Calibri</vt:lpstr>
      <vt:lpstr>Cosmo</vt:lpstr>
      <vt:lpstr>Presentazione standard di PowerPoint</vt:lpstr>
      <vt:lpstr>Confidenzialità </vt:lpstr>
      <vt:lpstr>This is me hackathon_21</vt:lpstr>
      <vt:lpstr>use case</vt:lpstr>
      <vt:lpstr>Digital Green Certificate (DGC): il processo</vt:lpstr>
      <vt:lpstr>DIZME e DGC</vt:lpstr>
      <vt:lpstr>Verifica zero-knowledge one-shot di dgc e Identità </vt:lpstr>
      <vt:lpstr>Utente con identità verificata Dizme </vt:lpstr>
      <vt:lpstr>Descrizione Tecnica</vt:lpstr>
      <vt:lpstr>Sintesi Soluzione proposta</vt:lpstr>
      <vt:lpstr>Piano go-to market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Creswell</dc:creator>
  <cp:lastModifiedBy>Valerio Iacobini</cp:lastModifiedBy>
  <cp:revision>988</cp:revision>
  <dcterms:created xsi:type="dcterms:W3CDTF">2019-02-13T10:20:17Z</dcterms:created>
  <dcterms:modified xsi:type="dcterms:W3CDTF">2021-04-13T16:42:53Z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0x01010084A1FFDE382DB74B846BF9A6A6C95A9D</vt:lpwstr>
  </property>
</Properties>
</file>