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3" r:id="rId5"/>
    <p:sldMasterId id="2147483677" r:id="rId6"/>
  </p:sldMasterIdLst>
  <p:notesMasterIdLst>
    <p:notesMasterId r:id="rId21"/>
  </p:notesMasterIdLst>
  <p:sldIdLst>
    <p:sldId id="270" r:id="rId7"/>
    <p:sldId id="2435" r:id="rId8"/>
    <p:sldId id="2460" r:id="rId9"/>
    <p:sldId id="2458" r:id="rId10"/>
    <p:sldId id="2455" r:id="rId11"/>
    <p:sldId id="2471" r:id="rId12"/>
    <p:sldId id="2463" r:id="rId13"/>
    <p:sldId id="2472" r:id="rId14"/>
    <p:sldId id="2473" r:id="rId15"/>
    <p:sldId id="2465" r:id="rId16"/>
    <p:sldId id="2470" r:id="rId17"/>
    <p:sldId id="2467" r:id="rId18"/>
    <p:sldId id="2469" r:id="rId19"/>
    <p:sldId id="2462"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5B050"/>
    <a:srgbClr val="7030A0"/>
    <a:srgbClr val="119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F68D7-8371-3844-AE0E-5749CE25D6E3}" type="datetimeFigureOut">
              <a:rPr lang="it-IT" smtClean="0"/>
              <a:t>13/04/2021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72E79-4763-C54B-82D4-53154462BA53}" type="slidenum">
              <a:rPr lang="it-IT" smtClean="0"/>
              <a:t>‹N›</a:t>
            </a:fld>
            <a:endParaRPr lang="it-IT"/>
          </a:p>
        </p:txBody>
      </p:sp>
    </p:spTree>
    <p:extLst>
      <p:ext uri="{BB962C8B-B14F-4D97-AF65-F5344CB8AC3E}">
        <p14:creationId xmlns:p14="http://schemas.microsoft.com/office/powerpoint/2010/main" val="123795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233B0A-8436-624E-B4E1-E34329A4F6C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8014758-E407-0E49-9F5A-9974A3F66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CB86CCF-5BAD-4743-B7A7-8BBAF1927786}"/>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5" name="Segnaposto piè di pagina 4">
            <a:extLst>
              <a:ext uri="{FF2B5EF4-FFF2-40B4-BE49-F238E27FC236}">
                <a16:creationId xmlns:a16="http://schemas.microsoft.com/office/drawing/2014/main" id="{7F655AAA-E76B-D04C-9F46-C5B866CB05C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B0C841-1BAF-7E4D-8F27-D9F8099A558B}"/>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5920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2F516-4D24-934E-AED5-002C398D7A5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71A02CC-0150-B04D-AE7F-A39586BA1EC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9FF58B2-9863-EB46-BBA6-D6267CB07DB8}"/>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5" name="Segnaposto piè di pagina 4">
            <a:extLst>
              <a:ext uri="{FF2B5EF4-FFF2-40B4-BE49-F238E27FC236}">
                <a16:creationId xmlns:a16="http://schemas.microsoft.com/office/drawing/2014/main" id="{8F251443-0C7F-744E-9B4F-756878C33F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1E2B4B-DF42-6442-A689-8B5311347CD2}"/>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16545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CB3066A-39E4-5046-B801-8C33E1F49C1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05DB79-0781-1145-85FF-4DEDA93D538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22B820-E92A-5947-B447-9DC58B3913B5}"/>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5" name="Segnaposto piè di pagina 4">
            <a:extLst>
              <a:ext uri="{FF2B5EF4-FFF2-40B4-BE49-F238E27FC236}">
                <a16:creationId xmlns:a16="http://schemas.microsoft.com/office/drawing/2014/main" id="{F3EB4AD3-F24C-924C-84E6-1B0C43B424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25C30B-6371-EC4D-BC91-0F81402BE709}"/>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64543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olo e contenuto">
    <p:spTree>
      <p:nvGrpSpPr>
        <p:cNvPr id="1" name=""/>
        <p:cNvGrpSpPr/>
        <p:nvPr/>
      </p:nvGrpSpPr>
      <p:grpSpPr>
        <a:xfrm>
          <a:off x="0" y="0"/>
          <a:ext cx="0" cy="0"/>
          <a:chOff x="0" y="0"/>
          <a:chExt cx="0" cy="0"/>
        </a:xfrm>
      </p:grpSpPr>
      <p:sp>
        <p:nvSpPr>
          <p:cNvPr id="11" name="Segnaposto titolo 18">
            <a:extLst>
              <a:ext uri="{FF2B5EF4-FFF2-40B4-BE49-F238E27FC236}">
                <a16:creationId xmlns:a16="http://schemas.microsoft.com/office/drawing/2014/main" id="{2D3CCD4E-97AF-4851-B732-02C5512984F0}"/>
              </a:ext>
            </a:extLst>
          </p:cNvPr>
          <p:cNvSpPr txBox="1">
            <a:spLocks/>
          </p:cNvSpPr>
          <p:nvPr userDrawn="1"/>
        </p:nvSpPr>
        <p:spPr>
          <a:xfrm>
            <a:off x="1382484" y="5254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0775A8"/>
                </a:solidFill>
                <a:latin typeface="+mj-lt"/>
                <a:ea typeface="+mj-ea"/>
                <a:cs typeface="+mj-cs"/>
              </a:defRPr>
            </a:lvl1pPr>
          </a:lstStyle>
          <a:p>
            <a:endParaRPr lang="it-IT" sz="2400"/>
          </a:p>
        </p:txBody>
      </p:sp>
      <p:sp>
        <p:nvSpPr>
          <p:cNvPr id="6" name="Titolo 1">
            <a:extLst>
              <a:ext uri="{FF2B5EF4-FFF2-40B4-BE49-F238E27FC236}">
                <a16:creationId xmlns:a16="http://schemas.microsoft.com/office/drawing/2014/main" id="{7925094E-EBC3-4AB5-BC51-B453548688D2}"/>
              </a:ext>
            </a:extLst>
          </p:cNvPr>
          <p:cNvSpPr>
            <a:spLocks noGrp="1"/>
          </p:cNvSpPr>
          <p:nvPr>
            <p:ph type="title" hasCustomPrompt="1"/>
          </p:nvPr>
        </p:nvSpPr>
        <p:spPr>
          <a:xfrm>
            <a:off x="1382484" y="450566"/>
            <a:ext cx="9008425" cy="447210"/>
          </a:xfrm>
          <a:prstGeom prst="rect">
            <a:avLst/>
          </a:prstGeom>
        </p:spPr>
        <p:txBody>
          <a:bodyPr/>
          <a:lstStyle>
            <a:lvl1pPr>
              <a:defRPr sz="2400">
                <a:solidFill>
                  <a:srgbClr val="0E5E85"/>
                </a:solidFill>
              </a:defRPr>
            </a:lvl1pPr>
          </a:lstStyle>
          <a:p>
            <a:r>
              <a:rPr lang="it-IT"/>
              <a:t>TITOLO – MAIUSC – CALIBRI LIGHT 24 PT BLU SCURO</a:t>
            </a:r>
          </a:p>
        </p:txBody>
      </p:sp>
      <p:sp>
        <p:nvSpPr>
          <p:cNvPr id="8" name="Segnaposto testo 5">
            <a:extLst>
              <a:ext uri="{FF2B5EF4-FFF2-40B4-BE49-F238E27FC236}">
                <a16:creationId xmlns:a16="http://schemas.microsoft.com/office/drawing/2014/main" id="{202400BB-2D46-4FD9-98C9-F6C404CE67E8}"/>
              </a:ext>
            </a:extLst>
          </p:cNvPr>
          <p:cNvSpPr>
            <a:spLocks noGrp="1"/>
          </p:cNvSpPr>
          <p:nvPr>
            <p:ph type="body" sz="quarter" idx="14" hasCustomPrompt="1"/>
          </p:nvPr>
        </p:nvSpPr>
        <p:spPr>
          <a:xfrm>
            <a:off x="1382714" y="1030288"/>
            <a:ext cx="9008196" cy="447675"/>
          </a:xfrm>
          <a:prstGeom prst="rect">
            <a:avLst/>
          </a:prstGeom>
        </p:spPr>
        <p:txBody>
          <a:bodyPr/>
          <a:lstStyle>
            <a:lvl1pPr algn="l">
              <a:defRPr sz="1800">
                <a:solidFill>
                  <a:srgbClr val="0775A8"/>
                </a:solidFill>
              </a:defRPr>
            </a:lvl1pPr>
          </a:lstStyle>
          <a:p>
            <a:r>
              <a:rPr lang="en-US">
                <a:solidFill>
                  <a:srgbClr val="0775A8"/>
                </a:solidFill>
                <a:latin typeface="Calibri Light" panose="020F0302020204030204" pitchFamily="34" charset="0"/>
              </a:rPr>
              <a:t>SOTTOTITOLO- MAIUSC- CALIBRI LIGHT 18 PT BLU CHIARO</a:t>
            </a:r>
            <a:endParaRPr lang="it-IT">
              <a:solidFill>
                <a:srgbClr val="0775A8"/>
              </a:solidFill>
              <a:latin typeface="Calibri Light" panose="020F0302020204030204" pitchFamily="34" charset="0"/>
            </a:endParaRPr>
          </a:p>
        </p:txBody>
      </p:sp>
      <p:sp>
        <p:nvSpPr>
          <p:cNvPr id="9" name="Segnaposto numero diapositiva 3">
            <a:extLst>
              <a:ext uri="{FF2B5EF4-FFF2-40B4-BE49-F238E27FC236}">
                <a16:creationId xmlns:a16="http://schemas.microsoft.com/office/drawing/2014/main" id="{0178523A-CF70-4851-B890-7E6C93DAD3CE}"/>
              </a:ext>
            </a:extLst>
          </p:cNvPr>
          <p:cNvSpPr>
            <a:spLocks noGrp="1"/>
          </p:cNvSpPr>
          <p:nvPr>
            <p:ph type="sldNum" sz="quarter" idx="4"/>
          </p:nvPr>
        </p:nvSpPr>
        <p:spPr>
          <a:xfrm>
            <a:off x="82542" y="6497670"/>
            <a:ext cx="2743200" cy="365125"/>
          </a:xfrm>
          <a:prstGeom prst="rect">
            <a:avLst/>
          </a:prstGeom>
        </p:spPr>
        <p:txBody>
          <a:bodyPr vert="horz" lIns="91440" tIns="45720" rIns="91440" bIns="45720" rtlCol="0" anchor="ctr"/>
          <a:lstStyle>
            <a:lvl1pPr algn="l">
              <a:defRPr sz="1000">
                <a:solidFill>
                  <a:schemeClr val="bg1"/>
                </a:solidFill>
                <a:latin typeface="+mj-lt"/>
              </a:defRPr>
            </a:lvl1pPr>
          </a:lstStyle>
          <a:p>
            <a:fld id="{998D29F5-8278-442E-B972-5465EC0790F6}" type="slidenum">
              <a:rPr lang="it-IT" smtClean="0"/>
              <a:pPr/>
              <a:t>‹N›</a:t>
            </a:fld>
            <a:endParaRPr lang="it-IT"/>
          </a:p>
        </p:txBody>
      </p:sp>
      <p:sp>
        <p:nvSpPr>
          <p:cNvPr id="12" name="Segnaposto testo 4">
            <a:extLst>
              <a:ext uri="{FF2B5EF4-FFF2-40B4-BE49-F238E27FC236}">
                <a16:creationId xmlns:a16="http://schemas.microsoft.com/office/drawing/2014/main" id="{73BEEB7B-9DE1-4173-AE47-A233294FED4B}"/>
              </a:ext>
            </a:extLst>
          </p:cNvPr>
          <p:cNvSpPr>
            <a:spLocks noGrp="1"/>
          </p:cNvSpPr>
          <p:nvPr>
            <p:ph idx="15"/>
          </p:nvPr>
        </p:nvSpPr>
        <p:spPr>
          <a:xfrm>
            <a:off x="10699123" y="6562284"/>
            <a:ext cx="1303713" cy="235895"/>
          </a:xfrm>
          <a:prstGeom prst="rect">
            <a:avLst/>
          </a:prstGeom>
        </p:spPr>
        <p:txBody>
          <a:bodyPr vert="horz" lIns="91440" tIns="45720" rIns="91440" bIns="45720" rtlCol="0">
            <a:normAutofit/>
          </a:bodyPr>
          <a:lstStyle/>
          <a:p>
            <a:pPr lvl="0"/>
            <a:r>
              <a:rPr lang="it-IT"/>
              <a:t>Fare clic per modificare gli stili del testo dello schema</a:t>
            </a:r>
          </a:p>
        </p:txBody>
      </p:sp>
      <p:sp>
        <p:nvSpPr>
          <p:cNvPr id="14" name="Segnaposto testo 19">
            <a:extLst>
              <a:ext uri="{FF2B5EF4-FFF2-40B4-BE49-F238E27FC236}">
                <a16:creationId xmlns:a16="http://schemas.microsoft.com/office/drawing/2014/main" id="{65FF0934-C1DD-4C3A-B495-4AA374532EA5}"/>
              </a:ext>
            </a:extLst>
          </p:cNvPr>
          <p:cNvSpPr>
            <a:spLocks noGrp="1"/>
          </p:cNvSpPr>
          <p:nvPr>
            <p:ph idx="1" hasCustomPrompt="1"/>
          </p:nvPr>
        </p:nvSpPr>
        <p:spPr>
          <a:xfrm>
            <a:off x="1382484" y="1610475"/>
            <a:ext cx="8690578" cy="3970761"/>
          </a:xfrm>
          <a:prstGeom prst="rect">
            <a:avLst/>
          </a:prstGeom>
        </p:spPr>
        <p:txBody>
          <a:bodyPr vert="horz" lIns="91440" tIns="45720" rIns="91440" bIns="45720" rtlCol="0">
            <a:normAutofit/>
          </a:bodyPr>
          <a:lstStyle>
            <a:lvl1pPr algn="l">
              <a:lnSpc>
                <a:spcPts val="1700"/>
              </a:lnSpc>
              <a:defRPr sz="1400">
                <a:solidFill>
                  <a:schemeClr val="bg2">
                    <a:lumMod val="25000"/>
                  </a:schemeClr>
                </a:solidFill>
              </a:defRPr>
            </a:lvl1pPr>
            <a:lvl2pPr marL="685800" indent="-228600" algn="l">
              <a:lnSpc>
                <a:spcPts val="1700"/>
              </a:lnSpc>
              <a:buFont typeface="Calibri Light" panose="020F0302020204030204" pitchFamily="34" charset="0"/>
              <a:buChar char="›"/>
              <a:defRPr sz="1400">
                <a:solidFill>
                  <a:schemeClr val="bg2">
                    <a:lumMod val="25000"/>
                  </a:schemeClr>
                </a:solidFill>
              </a:defRPr>
            </a:lvl2pPr>
            <a:lvl3pPr marL="1143000" indent="-228600">
              <a:lnSpc>
                <a:spcPts val="1700"/>
              </a:lnSpc>
              <a:buFont typeface="Calibri Light" panose="020F0302020204030204" pitchFamily="34" charset="0"/>
              <a:buChar char="›"/>
              <a:defRPr sz="1400">
                <a:solidFill>
                  <a:schemeClr val="bg2">
                    <a:lumMod val="25000"/>
                  </a:schemeClr>
                </a:solidFill>
              </a:defRPr>
            </a:lvl3pPr>
            <a:lvl4pPr marL="1600200" indent="-228600">
              <a:lnSpc>
                <a:spcPts val="1700"/>
              </a:lnSpc>
              <a:buFont typeface="Calibri Light" panose="020F0302020204030204" pitchFamily="34" charset="0"/>
              <a:buChar char="›"/>
              <a:defRPr sz="1400">
                <a:solidFill>
                  <a:schemeClr val="bg2">
                    <a:lumMod val="25000"/>
                  </a:schemeClr>
                </a:solidFill>
              </a:defRPr>
            </a:lvl4pPr>
            <a:lvl5pPr marL="2057400" indent="-228600">
              <a:lnSpc>
                <a:spcPts val="1700"/>
              </a:lnSpc>
              <a:buFont typeface="Calibri Light" panose="020F0302020204030204" pitchFamily="34" charset="0"/>
              <a:buChar char="›"/>
              <a:defRPr sz="1400">
                <a:solidFill>
                  <a:schemeClr val="bg2">
                    <a:lumMod val="25000"/>
                  </a:schemeClr>
                </a:solidFill>
              </a:defRPr>
            </a:lvl5pPr>
          </a:lstStyle>
          <a:p>
            <a:pPr lvl="0"/>
            <a:r>
              <a:rPr lang="it-IT"/>
              <a:t>Testo – Calibri light – 12 </a:t>
            </a:r>
            <a:r>
              <a:rPr lang="it-IT" err="1"/>
              <a:t>pt</a:t>
            </a:r>
            <a:r>
              <a:rPr lang="it-IT"/>
              <a:t> – grigio chiaro sfondo 2 più scuro 75%</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976983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74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703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65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329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3FD492-1093-42A2-AFB7-252B8FBE7CD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1DC189C-B5F3-486A-982A-56F2CFE1842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B882F43-FFFA-4E9A-B826-8B7B8FDD4EE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0C9F530-D2CF-463C-9CF4-A2E2F52829ED}"/>
              </a:ext>
            </a:extLst>
          </p:cNvPr>
          <p:cNvSpPr>
            <a:spLocks noGrp="1"/>
          </p:cNvSpPr>
          <p:nvPr>
            <p:ph type="dt" sz="half" idx="10"/>
          </p:nvPr>
        </p:nvSpPr>
        <p:spPr/>
        <p:txBody>
          <a:bodyPr/>
          <a:lstStyle/>
          <a:p>
            <a:fld id="{05718D35-6F3B-4396-A26E-ABD7D6D0C018}" type="datetimeFigureOut">
              <a:rPr lang="it-IT" smtClean="0"/>
              <a:t>13/04/2021</a:t>
            </a:fld>
            <a:endParaRPr lang="it-IT"/>
          </a:p>
        </p:txBody>
      </p:sp>
      <p:sp>
        <p:nvSpPr>
          <p:cNvPr id="6" name="Segnaposto piè di pagina 5">
            <a:extLst>
              <a:ext uri="{FF2B5EF4-FFF2-40B4-BE49-F238E27FC236}">
                <a16:creationId xmlns:a16="http://schemas.microsoft.com/office/drawing/2014/main" id="{ED8E8A29-1442-42A8-8283-CD2DDE5610C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2F4F8D4-7B5E-40E8-BFF7-A991342F0F63}"/>
              </a:ext>
            </a:extLst>
          </p:cNvPr>
          <p:cNvSpPr>
            <a:spLocks noGrp="1"/>
          </p:cNvSpPr>
          <p:nvPr>
            <p:ph type="sldNum" sz="quarter" idx="12"/>
          </p:nvPr>
        </p:nvSpPr>
        <p:spPr/>
        <p:txBody>
          <a:bodyPr/>
          <a:lstStyle/>
          <a:p>
            <a:fld id="{C975C0D3-05A1-4029-BE3C-0578AAD60B99}" type="slidenum">
              <a:rPr lang="it-IT" smtClean="0"/>
              <a:t>‹N›</a:t>
            </a:fld>
            <a:endParaRPr lang="it-IT"/>
          </a:p>
        </p:txBody>
      </p:sp>
    </p:spTree>
    <p:extLst>
      <p:ext uri="{BB962C8B-B14F-4D97-AF65-F5344CB8AC3E}">
        <p14:creationId xmlns:p14="http://schemas.microsoft.com/office/powerpoint/2010/main" val="3022630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F3663E-1F6C-43CC-8FAC-048F7A42AD1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C847D3D-BD3C-4385-ABBE-CE8A0AA8FD1E}"/>
              </a:ext>
            </a:extLst>
          </p:cNvPr>
          <p:cNvSpPr>
            <a:spLocks noGrp="1"/>
          </p:cNvSpPr>
          <p:nvPr>
            <p:ph type="dt" sz="half" idx="10"/>
          </p:nvPr>
        </p:nvSpPr>
        <p:spPr/>
        <p:txBody>
          <a:bodyPr/>
          <a:lstStyle/>
          <a:p>
            <a:fld id="{05718D35-6F3B-4396-A26E-ABD7D6D0C018}" type="datetimeFigureOut">
              <a:rPr lang="it-IT" smtClean="0"/>
              <a:t>13/04/2021</a:t>
            </a:fld>
            <a:endParaRPr lang="it-IT"/>
          </a:p>
        </p:txBody>
      </p:sp>
      <p:sp>
        <p:nvSpPr>
          <p:cNvPr id="4" name="Segnaposto piè di pagina 3">
            <a:extLst>
              <a:ext uri="{FF2B5EF4-FFF2-40B4-BE49-F238E27FC236}">
                <a16:creationId xmlns:a16="http://schemas.microsoft.com/office/drawing/2014/main" id="{CDEB41BE-9FFB-47D0-965C-A6914563B86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D3C75D-3916-4308-B9BD-8E6735E7CB35}"/>
              </a:ext>
            </a:extLst>
          </p:cNvPr>
          <p:cNvSpPr>
            <a:spLocks noGrp="1"/>
          </p:cNvSpPr>
          <p:nvPr>
            <p:ph type="sldNum" sz="quarter" idx="12"/>
          </p:nvPr>
        </p:nvSpPr>
        <p:spPr/>
        <p:txBody>
          <a:bodyPr/>
          <a:lstStyle/>
          <a:p>
            <a:fld id="{C975C0D3-05A1-4029-BE3C-0578AAD60B99}" type="slidenum">
              <a:rPr lang="it-IT" smtClean="0"/>
              <a:t>‹N›</a:t>
            </a:fld>
            <a:endParaRPr lang="it-IT"/>
          </a:p>
        </p:txBody>
      </p:sp>
    </p:spTree>
    <p:extLst>
      <p:ext uri="{BB962C8B-B14F-4D97-AF65-F5344CB8AC3E}">
        <p14:creationId xmlns:p14="http://schemas.microsoft.com/office/powerpoint/2010/main" val="2490783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7169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89A14A-47A5-604D-B7B8-002FF0D2BF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A7B982-D345-AF40-BE3F-27F9AB59765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09CE51-228C-CF47-90DE-4D68EAEDE4FF}"/>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5" name="Segnaposto piè di pagina 4">
            <a:extLst>
              <a:ext uri="{FF2B5EF4-FFF2-40B4-BE49-F238E27FC236}">
                <a16:creationId xmlns:a16="http://schemas.microsoft.com/office/drawing/2014/main" id="{AE95885F-7835-0048-A67E-86B4A1398C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C36B1D-EF07-0142-A1DB-6821A6F10378}"/>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77739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1597523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68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540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27696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548734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947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908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07715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47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89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C9901A-D8C0-564D-9941-2A98BD2DC57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76563CE-0791-DF44-990B-C2C535544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73D230A-A278-2E43-8824-E820DABD8C8A}"/>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5" name="Segnaposto piè di pagina 4">
            <a:extLst>
              <a:ext uri="{FF2B5EF4-FFF2-40B4-BE49-F238E27FC236}">
                <a16:creationId xmlns:a16="http://schemas.microsoft.com/office/drawing/2014/main" id="{79FE0A00-508D-AC4D-BBDA-90699B2212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2621746-F01B-EC4F-BA08-DFD1B2656D38}"/>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057103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011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7850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96444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114891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684986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a:p>
        </p:txBody>
      </p:sp>
    </p:spTree>
    <p:extLst>
      <p:ext uri="{BB962C8B-B14F-4D97-AF65-F5344CB8AC3E}">
        <p14:creationId xmlns:p14="http://schemas.microsoft.com/office/powerpoint/2010/main" val="42095150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217707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023E4-0D1F-2345-AC06-BFE848AAE1B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BB5EC9-1D0B-F14F-A8AE-3615211A325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2D807AA-C902-5644-B5A5-12975587B69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331E216-BF95-384A-B6BA-87C4A5EFF6F0}"/>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6" name="Segnaposto piè di pagina 5">
            <a:extLst>
              <a:ext uri="{FF2B5EF4-FFF2-40B4-BE49-F238E27FC236}">
                <a16:creationId xmlns:a16="http://schemas.microsoft.com/office/drawing/2014/main" id="{0351FBC4-BFF1-BD44-9640-F5517FA870A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17944E0-4B57-EF44-A8FA-BD35746E9038}"/>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59739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8D3BF-F230-2E4A-9244-D539A0B235F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9F3914F-6FB3-494F-A01A-998FFF6BC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D599D22-C78C-034C-A99A-70D0EB4DCC0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E20FA3-3A66-AA4E-A6AB-60C3E98F6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40073F-BBB2-BA41-B657-0FDDBA3A02F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2796093-5D00-314A-96DE-156463EEAD5D}"/>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8" name="Segnaposto piè di pagina 7">
            <a:extLst>
              <a:ext uri="{FF2B5EF4-FFF2-40B4-BE49-F238E27FC236}">
                <a16:creationId xmlns:a16="http://schemas.microsoft.com/office/drawing/2014/main" id="{686F72DF-2337-2242-8A9B-6AA86C5142D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8BEF7BE-4D0A-8941-B880-60F429B0F497}"/>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411107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F0C876-76D2-3140-9659-513D5E34789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67C5D2D-612A-5D40-89D2-24F5651802F7}"/>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4" name="Segnaposto piè di pagina 3">
            <a:extLst>
              <a:ext uri="{FF2B5EF4-FFF2-40B4-BE49-F238E27FC236}">
                <a16:creationId xmlns:a16="http://schemas.microsoft.com/office/drawing/2014/main" id="{2AB6BB3E-9A3C-5E47-9D43-67CB504F75A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3F6B27-8121-954A-901A-560B8A4ABA3E}"/>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50928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BDE9A3C-CD1C-B949-9099-F65B4EE525F1}"/>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3" name="Segnaposto piè di pagina 2">
            <a:extLst>
              <a:ext uri="{FF2B5EF4-FFF2-40B4-BE49-F238E27FC236}">
                <a16:creationId xmlns:a16="http://schemas.microsoft.com/office/drawing/2014/main" id="{195A0612-8CB7-E84C-9704-5C664C16174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6B0E7DC-966E-5D44-B1D8-F4571E5036DA}"/>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282113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8E5C63-EBB5-6643-9AB0-295F20BA64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48E7E22-F675-8244-80C9-B9302D025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45C254C-18D4-754D-A848-661DA008C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68A3EB-3EBE-0946-963E-FD4C7BD66678}"/>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6" name="Segnaposto piè di pagina 5">
            <a:extLst>
              <a:ext uri="{FF2B5EF4-FFF2-40B4-BE49-F238E27FC236}">
                <a16:creationId xmlns:a16="http://schemas.microsoft.com/office/drawing/2014/main" id="{55C11D3A-CE7D-E744-864A-8CC90E39F62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7785AD-0EEE-6940-8DEA-319E941D6BEA}"/>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85183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67AC-B62C-DC43-8C33-83E13ED604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3689283-60EA-F24A-8B0C-EA7086DB5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EB11F31-F2B7-F94D-9F6B-AAE18CA57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D8FF3E-8BBE-FC4D-9B6A-0B40A75907D7}"/>
              </a:ext>
            </a:extLst>
          </p:cNvPr>
          <p:cNvSpPr>
            <a:spLocks noGrp="1"/>
          </p:cNvSpPr>
          <p:nvPr>
            <p:ph type="dt" sz="half" idx="10"/>
          </p:nvPr>
        </p:nvSpPr>
        <p:spPr/>
        <p:txBody>
          <a:bodyPr/>
          <a:lstStyle/>
          <a:p>
            <a:fld id="{F4641EC1-0CC1-464A-8D43-E9BC37436022}" type="datetimeFigureOut">
              <a:rPr lang="it-IT" smtClean="0"/>
              <a:t>13/04/2021</a:t>
            </a:fld>
            <a:endParaRPr lang="it-IT"/>
          </a:p>
        </p:txBody>
      </p:sp>
      <p:sp>
        <p:nvSpPr>
          <p:cNvPr id="6" name="Segnaposto piè di pagina 5">
            <a:extLst>
              <a:ext uri="{FF2B5EF4-FFF2-40B4-BE49-F238E27FC236}">
                <a16:creationId xmlns:a16="http://schemas.microsoft.com/office/drawing/2014/main" id="{0D688C7D-B75F-1748-98BA-66E0012547A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71BEEF-6E0F-9046-9CDB-3A60787CDC00}"/>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4616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EE88ED7-5096-074B-959F-1806F48F4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603F09C-E52C-4945-AFF5-144A137FB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FA360D-507D-5246-84AE-95B51FF00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41EC1-0CC1-464A-8D43-E9BC37436022}" type="datetimeFigureOut">
              <a:rPr lang="it-IT" smtClean="0"/>
              <a:t>13/04/2021</a:t>
            </a:fld>
            <a:endParaRPr lang="it-IT"/>
          </a:p>
        </p:txBody>
      </p:sp>
      <p:sp>
        <p:nvSpPr>
          <p:cNvPr id="5" name="Segnaposto piè di pagina 4">
            <a:extLst>
              <a:ext uri="{FF2B5EF4-FFF2-40B4-BE49-F238E27FC236}">
                <a16:creationId xmlns:a16="http://schemas.microsoft.com/office/drawing/2014/main" id="{19E2446E-C8F2-C143-921E-52F7B6297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54AD32F-DEFB-7941-BEC6-A1C014AB6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7E174-0272-F944-8332-76FE11197BC8}" type="slidenum">
              <a:rPr lang="it-IT" smtClean="0"/>
              <a:t>‹N›</a:t>
            </a:fld>
            <a:endParaRPr lang="it-IT"/>
          </a:p>
        </p:txBody>
      </p:sp>
    </p:spTree>
    <p:extLst>
      <p:ext uri="{BB962C8B-B14F-4D97-AF65-F5344CB8AC3E}">
        <p14:creationId xmlns:p14="http://schemas.microsoft.com/office/powerpoint/2010/main" val="412524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4036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7" r:id="rId3"/>
    <p:sldLayoutId id="2147483670" r:id="rId4"/>
    <p:sldLayoutId id="2147483671" r:id="rId5"/>
    <p:sldLayoutId id="2147483672" r:id="rId6"/>
    <p:sldLayoutId id="2147483673" r:id="rId7"/>
    <p:sldLayoutId id="214748369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4696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locatellialessandro/" TargetMode="External"/><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hyperlink" Target="https://www.linkedin.com/in/castagnoliandre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raw.githubusercontent.com/lockit/Hackathon_21/main/docs/weople/Hackathon_21_Hoda_demo_video.mp4" TargetMode="External"/><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5608691" y="830996"/>
            <a:ext cx="6469117"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Hackathon_21</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866229" y="5871911"/>
            <a:ext cx="5008380" cy="707886"/>
          </a:xfrm>
          <a:prstGeom prst="rect">
            <a:avLst/>
          </a:prstGeom>
          <a:noFill/>
        </p:spPr>
        <p:txBody>
          <a:bodyPr wrap="square" rtlCol="0" anchor="ctr">
            <a:spAutoFit/>
          </a:bodyPr>
          <a:lstStyle/>
          <a:p>
            <a:pPr algn="r"/>
            <a:r>
              <a:rPr lang="it-IT" sz="3600">
                <a:solidFill>
                  <a:prstClr val="white"/>
                </a:solidFill>
                <a:latin typeface="Calibri Light" panose="020F0302020204030204"/>
              </a:rPr>
              <a:t>DIZME </a:t>
            </a:r>
            <a:r>
              <a:rPr lang="it-IT" sz="3200">
                <a:solidFill>
                  <a:prstClr val="white"/>
                </a:solidFill>
                <a:latin typeface="Calibri Light" panose="020F0302020204030204"/>
              </a:rPr>
              <a:t> </a:t>
            </a:r>
            <a:r>
              <a:rPr lang="it-IT" sz="4000" err="1">
                <a:solidFill>
                  <a:prstClr val="white"/>
                </a:solidFill>
                <a:latin typeface="Mistral" panose="03090702030407020403" pitchFamily="66" charset="0"/>
              </a:rPr>
              <a:t>This</a:t>
            </a:r>
            <a:r>
              <a:rPr lang="it-IT" sz="4000">
                <a:solidFill>
                  <a:prstClr val="white"/>
                </a:solidFill>
                <a:latin typeface="Mistral" panose="03090702030407020403" pitchFamily="66" charset="0"/>
              </a:rPr>
              <a:t> </a:t>
            </a:r>
            <a:r>
              <a:rPr lang="it-IT" sz="4000" err="1">
                <a:solidFill>
                  <a:prstClr val="white"/>
                </a:solidFill>
                <a:latin typeface="Mistral" panose="03090702030407020403" pitchFamily="66" charset="0"/>
              </a:rPr>
              <a:t>is</a:t>
            </a:r>
            <a:r>
              <a:rPr lang="it-IT" sz="4000">
                <a:solidFill>
                  <a:prstClr val="white"/>
                </a:solidFill>
                <a:latin typeface="Mistral" panose="03090702030407020403" pitchFamily="66" charset="0"/>
              </a:rPr>
              <a:t> me</a:t>
            </a:r>
            <a:endParaRPr lang="ko-KR" altLang="en-US" sz="3600">
              <a:solidFill>
                <a:schemeClr val="bg1"/>
              </a:solidFill>
              <a:cs typeface="Arial" pitchFamily="34" charset="0"/>
            </a:endParaRPr>
          </a:p>
        </p:txBody>
      </p:sp>
    </p:spTree>
    <p:extLst>
      <p:ext uri="{BB962C8B-B14F-4D97-AF65-F5344CB8AC3E}">
        <p14:creationId xmlns:p14="http://schemas.microsoft.com/office/powerpoint/2010/main" val="61830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2328863" y="3429000"/>
            <a:ext cx="9418331"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3</a:t>
            </a:r>
          </a:p>
          <a:p>
            <a:pPr algn="r"/>
            <a:r>
              <a:rPr lang="en-GB" altLang="ko-KR" sz="4800" b="1" dirty="0">
                <a:solidFill>
                  <a:schemeClr val="bg1"/>
                </a:solidFill>
                <a:latin typeface="+mj-lt"/>
                <a:cs typeface="Arial" pitchFamily="34" charset="0"/>
              </a:rPr>
              <a:t>Market approach and follow up</a:t>
            </a:r>
            <a:endParaRPr lang="ko-KR" altLang="en-US" sz="4800" b="1" dirty="0">
              <a:solidFill>
                <a:schemeClr val="bg1"/>
              </a:solidFill>
              <a:latin typeface="+mj-lt"/>
              <a:cs typeface="Arial" pitchFamily="34" charset="0"/>
            </a:endParaRPr>
          </a:p>
        </p:txBody>
      </p:sp>
      <p:sp>
        <p:nvSpPr>
          <p:cNvPr id="4" name="TextBox 10">
            <a:extLst>
              <a:ext uri="{FF2B5EF4-FFF2-40B4-BE49-F238E27FC236}">
                <a16:creationId xmlns:a16="http://schemas.microsoft.com/office/drawing/2014/main" id="{A3F33A10-A9E5-F943-A6F0-3CE29690BB59}"/>
              </a:ext>
            </a:extLst>
          </p:cNvPr>
          <p:cNvSpPr txBox="1"/>
          <p:nvPr/>
        </p:nvSpPr>
        <p:spPr>
          <a:xfrm>
            <a:off x="6380867" y="6029712"/>
            <a:ext cx="5366327" cy="379656"/>
          </a:xfrm>
          <a:prstGeom prst="rect">
            <a:avLst/>
          </a:prstGeom>
          <a:noFill/>
        </p:spPr>
        <p:txBody>
          <a:bodyPr wrap="square" rtlCol="0" anchor="ctr">
            <a:spAutoFit/>
          </a:bodyPr>
          <a:lstStyle/>
          <a:p>
            <a:pPr algn="r"/>
            <a:r>
              <a:rPr lang="it-IT" altLang="ko-KR" sz="1867" dirty="0">
                <a:solidFill>
                  <a:schemeClr val="bg1"/>
                </a:solidFill>
                <a:cs typeface="Arial" pitchFamily="34" charset="0"/>
              </a:rPr>
              <a:t>Go To Market – Business plan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73419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Business model</a:t>
            </a:r>
          </a:p>
        </p:txBody>
      </p:sp>
      <p:sp>
        <p:nvSpPr>
          <p:cNvPr id="48" name="Segnaposto testo 6">
            <a:extLst>
              <a:ext uri="{FF2B5EF4-FFF2-40B4-BE49-F238E27FC236}">
                <a16:creationId xmlns:a16="http://schemas.microsoft.com/office/drawing/2014/main" id="{D7F57229-4D7E-42BA-A0B7-D6C729A041F8}"/>
              </a:ext>
            </a:extLst>
          </p:cNvPr>
          <p:cNvSpPr txBox="1">
            <a:spLocks/>
          </p:cNvSpPr>
          <p:nvPr/>
        </p:nvSpPr>
        <p:spPr>
          <a:xfrm>
            <a:off x="847561" y="634837"/>
            <a:ext cx="11344439" cy="447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196491"/>
                </a:solidFill>
                <a:effectLst/>
                <a:uLnTx/>
                <a:uFillTx/>
                <a:latin typeface="Arial"/>
                <a:ea typeface="Arial Unicode MS"/>
                <a:cs typeface="+mn-cs"/>
              </a:rPr>
              <a:t>Hoda </a:t>
            </a:r>
            <a:r>
              <a:rPr kumimoji="0" lang="en-US" sz="1700" b="0" i="0" u="none" strike="noStrike" kern="1200" cap="none" spc="0" normalizeH="0" baseline="0" noProof="0" dirty="0" err="1">
                <a:ln>
                  <a:noFill/>
                </a:ln>
                <a:solidFill>
                  <a:srgbClr val="196491"/>
                </a:solidFill>
                <a:effectLst/>
                <a:uLnTx/>
                <a:uFillTx/>
                <a:latin typeface="Arial"/>
                <a:ea typeface="Arial Unicode MS"/>
                <a:cs typeface="+mn-cs"/>
              </a:rPr>
              <a:t>crea</a:t>
            </a:r>
            <a:r>
              <a:rPr kumimoji="0" lang="en-US" sz="1700" b="0" i="0" u="none" strike="noStrike" kern="1200" cap="none" spc="0" normalizeH="0" baseline="0" noProof="0" dirty="0">
                <a:ln>
                  <a:noFill/>
                </a:ln>
                <a:solidFill>
                  <a:srgbClr val="196491"/>
                </a:solidFill>
                <a:effectLst/>
                <a:uLnTx/>
                <a:uFillTx/>
                <a:latin typeface="Arial"/>
                <a:ea typeface="Arial Unicode MS"/>
                <a:cs typeface="+mn-cs"/>
              </a:rPr>
              <a:t> </a:t>
            </a:r>
            <a:r>
              <a:rPr kumimoji="0" lang="en-US" sz="1700" b="0" i="0" u="none" strike="noStrike" kern="1200" cap="none" spc="0" normalizeH="0" baseline="0" noProof="0" dirty="0" err="1">
                <a:ln>
                  <a:noFill/>
                </a:ln>
                <a:solidFill>
                  <a:srgbClr val="196491"/>
                </a:solidFill>
                <a:effectLst/>
                <a:uLnTx/>
                <a:uFillTx/>
                <a:latin typeface="Arial"/>
                <a:ea typeface="Arial Unicode MS"/>
                <a:cs typeface="+mn-cs"/>
              </a:rPr>
              <a:t>valo</a:t>
            </a:r>
            <a:r>
              <a:rPr lang="en-US" sz="1700" dirty="0">
                <a:solidFill>
                  <a:srgbClr val="196491"/>
                </a:solidFill>
                <a:latin typeface="Arial"/>
                <a:ea typeface="Arial Unicode MS"/>
              </a:rPr>
              <a:t>re e </a:t>
            </a:r>
            <a:r>
              <a:rPr lang="en-US" sz="1700" dirty="0" err="1">
                <a:solidFill>
                  <a:srgbClr val="196491"/>
                </a:solidFill>
                <a:latin typeface="Arial"/>
                <a:ea typeface="Arial Unicode MS"/>
              </a:rPr>
              <a:t>sinergia</a:t>
            </a:r>
            <a:r>
              <a:rPr lang="en-US" sz="1700" dirty="0">
                <a:solidFill>
                  <a:srgbClr val="196491"/>
                </a:solidFill>
                <a:latin typeface="Arial"/>
                <a:ea typeface="Arial Unicode MS"/>
              </a:rPr>
              <a:t> sui </a:t>
            </a:r>
            <a:r>
              <a:rPr lang="en-US" sz="1700" dirty="0" err="1">
                <a:solidFill>
                  <a:srgbClr val="196491"/>
                </a:solidFill>
                <a:latin typeface="Arial"/>
                <a:ea typeface="Arial Unicode MS"/>
              </a:rPr>
              <a:t>dati</a:t>
            </a:r>
            <a:r>
              <a:rPr lang="en-US" sz="1700" dirty="0">
                <a:solidFill>
                  <a:srgbClr val="196491"/>
                </a:solidFill>
                <a:latin typeface="Arial"/>
                <a:ea typeface="Arial Unicode MS"/>
              </a:rPr>
              <a:t>, </a:t>
            </a:r>
            <a:r>
              <a:rPr lang="en-US" sz="1700" dirty="0" err="1">
                <a:solidFill>
                  <a:srgbClr val="196491"/>
                </a:solidFill>
                <a:latin typeface="Arial"/>
                <a:ea typeface="Arial Unicode MS"/>
              </a:rPr>
              <a:t>sia</a:t>
            </a:r>
            <a:r>
              <a:rPr lang="en-US" sz="1700" dirty="0">
                <a:solidFill>
                  <a:srgbClr val="196491"/>
                </a:solidFill>
                <a:latin typeface="Arial"/>
                <a:ea typeface="Arial Unicode MS"/>
              </a:rPr>
              <a:t> per le </a:t>
            </a:r>
            <a:r>
              <a:rPr lang="en-US" sz="1700" dirty="0" err="1">
                <a:solidFill>
                  <a:srgbClr val="196491"/>
                </a:solidFill>
                <a:latin typeface="Arial"/>
                <a:ea typeface="Arial Unicode MS"/>
              </a:rPr>
              <a:t>Aziende</a:t>
            </a:r>
            <a:r>
              <a:rPr lang="en-US" sz="1700" dirty="0">
                <a:solidFill>
                  <a:srgbClr val="196491"/>
                </a:solidFill>
                <a:latin typeface="Arial"/>
                <a:ea typeface="Arial Unicode MS"/>
              </a:rPr>
              <a:t> </a:t>
            </a:r>
            <a:r>
              <a:rPr lang="en-US" sz="1700" dirty="0" err="1">
                <a:solidFill>
                  <a:srgbClr val="196491"/>
                </a:solidFill>
                <a:latin typeface="Arial"/>
                <a:ea typeface="Arial Unicode MS"/>
              </a:rPr>
              <a:t>che</a:t>
            </a:r>
            <a:r>
              <a:rPr lang="en-US" sz="1700" dirty="0">
                <a:solidFill>
                  <a:srgbClr val="196491"/>
                </a:solidFill>
                <a:latin typeface="Arial"/>
                <a:ea typeface="Arial Unicode MS"/>
              </a:rPr>
              <a:t> per le </a:t>
            </a:r>
            <a:r>
              <a:rPr lang="en-US" sz="1700" dirty="0" err="1">
                <a:solidFill>
                  <a:srgbClr val="196491"/>
                </a:solidFill>
                <a:latin typeface="Arial"/>
                <a:ea typeface="Arial Unicode MS"/>
              </a:rPr>
              <a:t>Persone</a:t>
            </a:r>
            <a:r>
              <a:rPr lang="en-US" sz="1700" dirty="0">
                <a:solidFill>
                  <a:srgbClr val="196491"/>
                </a:solidFill>
                <a:latin typeface="Arial"/>
                <a:ea typeface="Arial Unicode MS"/>
              </a:rPr>
              <a:t> </a:t>
            </a:r>
            <a:r>
              <a:rPr lang="en-US" sz="1700" dirty="0" err="1">
                <a:solidFill>
                  <a:srgbClr val="196491"/>
                </a:solidFill>
                <a:latin typeface="Arial"/>
                <a:ea typeface="Arial Unicode MS"/>
              </a:rPr>
              <a:t>attraverso</a:t>
            </a:r>
            <a:r>
              <a:rPr lang="en-US" sz="1700" dirty="0">
                <a:solidFill>
                  <a:srgbClr val="196491"/>
                </a:solidFill>
                <a:latin typeface="Arial"/>
                <a:ea typeface="Arial Unicode MS"/>
              </a:rPr>
              <a:t> un </a:t>
            </a:r>
            <a:r>
              <a:rPr lang="en-US" sz="1700" dirty="0" err="1">
                <a:solidFill>
                  <a:srgbClr val="196491"/>
                </a:solidFill>
                <a:latin typeface="Arial"/>
                <a:ea typeface="Arial Unicode MS"/>
              </a:rPr>
              <a:t>modello</a:t>
            </a:r>
            <a:r>
              <a:rPr lang="en-US" sz="1700" dirty="0">
                <a:solidFill>
                  <a:srgbClr val="196491"/>
                </a:solidFill>
                <a:latin typeface="Arial"/>
                <a:ea typeface="Arial Unicode MS"/>
              </a:rPr>
              <a:t> di business C2B</a:t>
            </a:r>
            <a:endParaRPr kumimoji="0" lang="it-IT" sz="1700" b="0" i="0" u="none" strike="noStrike" kern="1200" cap="none" spc="0" normalizeH="0" baseline="0" noProof="0" dirty="0">
              <a:ln>
                <a:noFill/>
              </a:ln>
              <a:solidFill>
                <a:srgbClr val="196491"/>
              </a:solidFill>
              <a:effectLst/>
              <a:uLnTx/>
              <a:uFillTx/>
              <a:latin typeface="Arial"/>
              <a:ea typeface="Arial Unicode MS"/>
              <a:cs typeface="+mn-cs"/>
            </a:endParaRP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dirty="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847561" y="1118583"/>
            <a:ext cx="10558463" cy="5016758"/>
          </a:xfrm>
          <a:prstGeom prst="rect">
            <a:avLst/>
          </a:prstGeom>
          <a:noFill/>
        </p:spPr>
        <p:txBody>
          <a:bodyPr wrap="square" rtlCol="0">
            <a:spAutoFit/>
          </a:bodyPr>
          <a:lstStyle/>
          <a:p>
            <a:r>
              <a:rPr lang="en-GB" sz="1600" dirty="0"/>
              <a:t>Hoda ha </a:t>
            </a:r>
            <a:r>
              <a:rPr lang="en-GB" sz="1600" dirty="0" err="1"/>
              <a:t>rilasciato</a:t>
            </a:r>
            <a:r>
              <a:rPr lang="en-GB" sz="1600" dirty="0"/>
              <a:t> Weople </a:t>
            </a:r>
            <a:r>
              <a:rPr lang="en-GB" sz="1600" dirty="0" err="1"/>
              <a:t>nell’ottobre</a:t>
            </a:r>
            <a:r>
              <a:rPr lang="en-GB" sz="1600" dirty="0"/>
              <a:t> del 2018 e ad </a:t>
            </a:r>
            <a:r>
              <a:rPr lang="en-GB" sz="1600" dirty="0" err="1"/>
              <a:t>oggi</a:t>
            </a:r>
            <a:r>
              <a:rPr lang="en-GB" sz="1600" dirty="0"/>
              <a:t> la </a:t>
            </a:r>
            <a:r>
              <a:rPr lang="en-GB" sz="1600" dirty="0" err="1"/>
              <a:t>piattaforma</a:t>
            </a:r>
            <a:r>
              <a:rPr lang="en-GB" sz="1600" dirty="0"/>
              <a:t> ha </a:t>
            </a:r>
            <a:r>
              <a:rPr lang="en-GB" sz="1600" dirty="0" err="1"/>
              <a:t>superato</a:t>
            </a:r>
            <a:r>
              <a:rPr lang="en-GB" sz="1600" dirty="0"/>
              <a:t> i 50.000 </a:t>
            </a:r>
            <a:r>
              <a:rPr lang="en-GB" sz="1600" dirty="0" err="1"/>
              <a:t>iscritti</a:t>
            </a:r>
            <a:r>
              <a:rPr lang="en-GB" sz="1600" dirty="0"/>
              <a:t>.</a:t>
            </a:r>
          </a:p>
          <a:p>
            <a:endParaRPr lang="en-GB" sz="1600" dirty="0"/>
          </a:p>
          <a:p>
            <a:r>
              <a:rPr lang="en-GB" sz="1600" dirty="0"/>
              <a:t>La </a:t>
            </a:r>
            <a:r>
              <a:rPr lang="en-GB" sz="1600" dirty="0" err="1"/>
              <a:t>sostenibilità</a:t>
            </a:r>
            <a:r>
              <a:rPr lang="en-GB" sz="1600" dirty="0"/>
              <a:t> del </a:t>
            </a:r>
            <a:r>
              <a:rPr lang="en-GB" sz="1600" dirty="0" err="1"/>
              <a:t>progetto</a:t>
            </a:r>
            <a:r>
              <a:rPr lang="en-GB" sz="1600" dirty="0"/>
              <a:t> </a:t>
            </a:r>
            <a:r>
              <a:rPr lang="en-GB" sz="1600" dirty="0" err="1"/>
              <a:t>sarebbe</a:t>
            </a:r>
            <a:r>
              <a:rPr lang="en-GB" sz="1600" dirty="0"/>
              <a:t> </a:t>
            </a:r>
            <a:r>
              <a:rPr lang="en-GB" sz="1600" dirty="0" err="1"/>
              <a:t>intrinseca</a:t>
            </a:r>
            <a:r>
              <a:rPr lang="en-GB" sz="1600" dirty="0"/>
              <a:t> a Weople, </a:t>
            </a:r>
            <a:r>
              <a:rPr lang="en-GB" sz="1600" dirty="0" err="1"/>
              <a:t>essendo</a:t>
            </a:r>
            <a:r>
              <a:rPr lang="en-GB" sz="1600" dirty="0"/>
              <a:t> il </a:t>
            </a:r>
            <a:r>
              <a:rPr lang="en-GB" sz="1600" dirty="0" err="1"/>
              <a:t>servizio</a:t>
            </a:r>
            <a:r>
              <a:rPr lang="en-GB" sz="1600" dirty="0"/>
              <a:t> </a:t>
            </a:r>
            <a:r>
              <a:rPr lang="en-GB" sz="1600" dirty="0" err="1"/>
              <a:t>incluso</a:t>
            </a:r>
            <a:r>
              <a:rPr lang="en-GB" sz="1600" dirty="0"/>
              <a:t> per tutti </a:t>
            </a:r>
            <a:r>
              <a:rPr lang="en-GB" sz="1600" dirty="0" err="1"/>
              <a:t>gli</a:t>
            </a:r>
            <a:r>
              <a:rPr lang="en-GB" sz="1600" dirty="0"/>
              <a:t> </a:t>
            </a:r>
            <a:r>
              <a:rPr lang="en-GB" sz="1600" dirty="0" err="1"/>
              <a:t>utenti</a:t>
            </a:r>
            <a:r>
              <a:rPr lang="en-GB" sz="1600" dirty="0"/>
              <a:t> </a:t>
            </a:r>
            <a:r>
              <a:rPr lang="en-GB" sz="1600" dirty="0" err="1"/>
              <a:t>dell’app</a:t>
            </a:r>
            <a:r>
              <a:rPr lang="en-GB" sz="1600" dirty="0"/>
              <a:t>.</a:t>
            </a:r>
          </a:p>
          <a:p>
            <a:endParaRPr lang="en-GB" sz="1600" dirty="0"/>
          </a:p>
          <a:p>
            <a:r>
              <a:rPr lang="en-GB" sz="1600" dirty="0" err="1"/>
              <a:t>L’introduzione</a:t>
            </a:r>
            <a:r>
              <a:rPr lang="en-GB" sz="1600" dirty="0"/>
              <a:t> di </a:t>
            </a:r>
            <a:r>
              <a:rPr lang="en-GB" sz="1600" dirty="0" err="1"/>
              <a:t>questo</a:t>
            </a:r>
            <a:r>
              <a:rPr lang="en-GB" sz="1600" dirty="0"/>
              <a:t> nuovo </a:t>
            </a:r>
            <a:r>
              <a:rPr lang="en-GB" sz="1600" dirty="0" err="1"/>
              <a:t>servizio</a:t>
            </a:r>
            <a:r>
              <a:rPr lang="en-GB" sz="1600" dirty="0"/>
              <a:t> </a:t>
            </a:r>
            <a:r>
              <a:rPr lang="en-GB" sz="1600" dirty="0" err="1"/>
              <a:t>basato</a:t>
            </a:r>
            <a:r>
              <a:rPr lang="en-GB" sz="1600" dirty="0"/>
              <a:t> sui </a:t>
            </a:r>
            <a:r>
              <a:rPr lang="en-GB" sz="1600" dirty="0" err="1"/>
              <a:t>dati</a:t>
            </a:r>
            <a:r>
              <a:rPr lang="en-GB" sz="1600" dirty="0"/>
              <a:t>, </a:t>
            </a:r>
            <a:r>
              <a:rPr lang="en-GB" sz="1600" dirty="0" err="1"/>
              <a:t>rappresenterebbe</a:t>
            </a:r>
            <a:r>
              <a:rPr lang="en-GB" sz="1600" dirty="0"/>
              <a:t>:</a:t>
            </a:r>
          </a:p>
          <a:p>
            <a:endParaRPr lang="en-GB" sz="1600" dirty="0"/>
          </a:p>
          <a:p>
            <a:pPr marL="285750" indent="-285750">
              <a:buFont typeface="Arial" panose="020B0604020202020204" pitchFamily="34" charset="0"/>
              <a:buChar char="•"/>
              <a:tabLst>
                <a:tab pos="1797050" algn="l"/>
              </a:tabLst>
            </a:pPr>
            <a:r>
              <a:rPr lang="en-GB" sz="1600" dirty="0"/>
              <a:t>Per le </a:t>
            </a:r>
            <a:r>
              <a:rPr lang="en-GB" sz="1600" dirty="0" err="1"/>
              <a:t>persone</a:t>
            </a:r>
            <a:r>
              <a:rPr lang="en-GB" sz="1600" dirty="0"/>
              <a:t> - un </a:t>
            </a:r>
            <a:r>
              <a:rPr lang="en-GB" sz="1600" dirty="0" err="1"/>
              <a:t>ulteriore</a:t>
            </a:r>
            <a:r>
              <a:rPr lang="en-GB" sz="1600" dirty="0"/>
              <a:t> </a:t>
            </a:r>
            <a:r>
              <a:rPr lang="en-GB" sz="1600" dirty="0" err="1"/>
              <a:t>strumento</a:t>
            </a:r>
            <a:r>
              <a:rPr lang="en-GB" sz="1600" dirty="0"/>
              <a:t> di </a:t>
            </a:r>
            <a:r>
              <a:rPr lang="en-GB" sz="1600" dirty="0" err="1"/>
              <a:t>controllo</a:t>
            </a:r>
            <a:r>
              <a:rPr lang="en-GB" sz="1600" dirty="0"/>
              <a:t> sui </a:t>
            </a:r>
            <a:r>
              <a:rPr lang="en-GB" sz="1600" dirty="0" err="1"/>
              <a:t>propri</a:t>
            </a:r>
            <a:r>
              <a:rPr lang="en-GB" sz="1600" dirty="0"/>
              <a:t> </a:t>
            </a:r>
            <a:r>
              <a:rPr lang="en-GB" sz="1600" dirty="0" err="1"/>
              <a:t>dati</a:t>
            </a:r>
            <a:r>
              <a:rPr lang="en-GB" sz="1600" dirty="0"/>
              <a:t> a </a:t>
            </a:r>
            <a:r>
              <a:rPr lang="en-GB" sz="1600" dirty="0" err="1"/>
              <a:t>costo</a:t>
            </a:r>
            <a:r>
              <a:rPr lang="en-GB" sz="1600" dirty="0"/>
              <a:t> zero, di </a:t>
            </a:r>
            <a:r>
              <a:rPr lang="en-GB" sz="1600" dirty="0" err="1"/>
              <a:t>bassissimo</a:t>
            </a:r>
            <a:r>
              <a:rPr lang="en-GB" sz="1600" dirty="0"/>
              <a:t> </a:t>
            </a:r>
            <a:r>
              <a:rPr lang="en-GB" sz="1600" dirty="0" err="1"/>
              <a:t>impatto</a:t>
            </a:r>
            <a:r>
              <a:rPr lang="en-GB" sz="1600" dirty="0"/>
              <a:t>, in </a:t>
            </a:r>
            <a:r>
              <a:rPr lang="en-GB" sz="1600" dirty="0" err="1"/>
              <a:t>quanto</a:t>
            </a:r>
            <a:r>
              <a:rPr lang="en-GB" sz="1600" dirty="0"/>
              <a:t> </a:t>
            </a:r>
            <a:r>
              <a:rPr lang="en-GB" sz="1600" dirty="0" err="1"/>
              <a:t>gli</a:t>
            </a:r>
            <a:r>
              <a:rPr lang="en-GB" sz="1600" dirty="0"/>
              <a:t> </a:t>
            </a:r>
            <a:r>
              <a:rPr lang="en-GB" sz="1600" dirty="0" err="1"/>
              <a:t>utenti</a:t>
            </a:r>
            <a:r>
              <a:rPr lang="en-GB" sz="1600" dirty="0"/>
              <a:t> </a:t>
            </a:r>
            <a:r>
              <a:rPr lang="en-GB" sz="1600" dirty="0" err="1"/>
              <a:t>sono</a:t>
            </a:r>
            <a:r>
              <a:rPr lang="en-GB" sz="1600" dirty="0"/>
              <a:t> </a:t>
            </a:r>
            <a:r>
              <a:rPr lang="en-GB" sz="1600" dirty="0" err="1"/>
              <a:t>già</a:t>
            </a:r>
            <a:r>
              <a:rPr lang="en-GB" sz="1600" dirty="0"/>
              <a:t> </a:t>
            </a:r>
            <a:r>
              <a:rPr lang="en-GB" sz="1600" dirty="0" err="1"/>
              <a:t>familiari</a:t>
            </a:r>
            <a:r>
              <a:rPr lang="en-GB" sz="1600" dirty="0"/>
              <a:t> con </a:t>
            </a:r>
            <a:r>
              <a:rPr lang="en-GB" sz="1600" dirty="0" err="1"/>
              <a:t>l’app</a:t>
            </a:r>
            <a:r>
              <a:rPr lang="en-GB" sz="1600" dirty="0"/>
              <a:t> Weople, </a:t>
            </a:r>
            <a:r>
              <a:rPr lang="en-GB" sz="1600" dirty="0" err="1"/>
              <a:t>dovrebbero</a:t>
            </a:r>
            <a:r>
              <a:rPr lang="en-GB" sz="1600" dirty="0"/>
              <a:t> </a:t>
            </a:r>
            <a:r>
              <a:rPr lang="en-GB" sz="1600" dirty="0" err="1"/>
              <a:t>solamente</a:t>
            </a:r>
            <a:r>
              <a:rPr lang="en-GB" sz="1600" dirty="0"/>
              <a:t> </a:t>
            </a:r>
            <a:r>
              <a:rPr lang="en-GB" sz="1600" dirty="0" err="1"/>
              <a:t>scaricare</a:t>
            </a:r>
            <a:r>
              <a:rPr lang="en-GB" sz="1600" dirty="0"/>
              <a:t> e </a:t>
            </a:r>
            <a:r>
              <a:rPr lang="en-GB" sz="1600" dirty="0" err="1"/>
              <a:t>configurare</a:t>
            </a:r>
            <a:r>
              <a:rPr lang="en-GB" sz="1600" dirty="0"/>
              <a:t> il Wallet </a:t>
            </a:r>
            <a:r>
              <a:rPr lang="en-GB" sz="1600" dirty="0" err="1"/>
              <a:t>Dizme</a:t>
            </a:r>
            <a:r>
              <a:rPr lang="en-GB" sz="1600" dirty="0"/>
              <a:t>.</a:t>
            </a:r>
          </a:p>
          <a:p>
            <a:pPr marL="285750" indent="-285750">
              <a:buFont typeface="Arial" panose="020B0604020202020204" pitchFamily="34" charset="0"/>
              <a:buChar char="•"/>
              <a:tabLst>
                <a:tab pos="1797050" algn="l"/>
              </a:tabLst>
            </a:pPr>
            <a:r>
              <a:rPr lang="en-GB" sz="1600" dirty="0"/>
              <a:t>Per le </a:t>
            </a:r>
            <a:r>
              <a:rPr lang="en-GB" sz="1600" dirty="0" err="1"/>
              <a:t>aziende</a:t>
            </a:r>
            <a:r>
              <a:rPr lang="en-GB" sz="1600" dirty="0"/>
              <a:t> </a:t>
            </a:r>
            <a:r>
              <a:rPr lang="en-GB" sz="1600" dirty="0" err="1"/>
              <a:t>terze</a:t>
            </a:r>
            <a:r>
              <a:rPr lang="en-GB" sz="1600" dirty="0"/>
              <a:t> - un modo nuovo di </a:t>
            </a:r>
            <a:r>
              <a:rPr lang="en-GB" sz="1600" dirty="0" err="1"/>
              <a:t>comunicare</a:t>
            </a:r>
            <a:r>
              <a:rPr lang="en-GB" sz="1600" dirty="0"/>
              <a:t> con i </a:t>
            </a:r>
            <a:r>
              <a:rPr lang="en-GB" sz="1600" dirty="0" err="1"/>
              <a:t>propri</a:t>
            </a:r>
            <a:r>
              <a:rPr lang="en-GB" sz="1600" dirty="0"/>
              <a:t> </a:t>
            </a:r>
            <a:r>
              <a:rPr lang="en-GB" sz="1600" dirty="0" err="1"/>
              <a:t>clienti</a:t>
            </a:r>
            <a:r>
              <a:rPr lang="en-GB" sz="1600" dirty="0"/>
              <a:t>, </a:t>
            </a:r>
            <a:r>
              <a:rPr lang="en-GB" sz="1600" dirty="0" err="1"/>
              <a:t>rispettoso</a:t>
            </a:r>
            <a:r>
              <a:rPr lang="en-GB" sz="1600" dirty="0"/>
              <a:t> </a:t>
            </a:r>
            <a:r>
              <a:rPr lang="en-GB" sz="1600" dirty="0" err="1"/>
              <a:t>della</a:t>
            </a:r>
            <a:r>
              <a:rPr lang="en-GB" sz="1600" dirty="0"/>
              <a:t> privacy ed </a:t>
            </a:r>
            <a:r>
              <a:rPr lang="en-GB" sz="1600" dirty="0" err="1"/>
              <a:t>estremamente</a:t>
            </a:r>
            <a:r>
              <a:rPr lang="en-GB" sz="1600" dirty="0"/>
              <a:t> </a:t>
            </a:r>
            <a:r>
              <a:rPr lang="en-GB" sz="1600" dirty="0" err="1"/>
              <a:t>efficace</a:t>
            </a:r>
            <a:r>
              <a:rPr lang="en-GB" sz="1600" dirty="0"/>
              <a:t>.</a:t>
            </a:r>
          </a:p>
          <a:p>
            <a:pPr marL="285750" indent="-285750">
              <a:buFont typeface="Arial" panose="020B0604020202020204" pitchFamily="34" charset="0"/>
              <a:buChar char="•"/>
            </a:pPr>
            <a:r>
              <a:rPr lang="en-GB" sz="1600" dirty="0"/>
              <a:t>Per Hoda - </a:t>
            </a:r>
            <a:r>
              <a:rPr lang="en-GB" sz="1600" dirty="0" err="1"/>
              <a:t>un’ulteriore</a:t>
            </a:r>
            <a:r>
              <a:rPr lang="en-GB" sz="1600" dirty="0"/>
              <a:t> </a:t>
            </a:r>
            <a:r>
              <a:rPr lang="en-GB" sz="1600" dirty="0" err="1"/>
              <a:t>modalità</a:t>
            </a:r>
            <a:r>
              <a:rPr lang="en-GB" sz="1600" dirty="0"/>
              <a:t> di </a:t>
            </a:r>
            <a:r>
              <a:rPr lang="en-GB" sz="1600" dirty="0" err="1"/>
              <a:t>valorizzazione</a:t>
            </a:r>
            <a:r>
              <a:rPr lang="en-GB" sz="1600" dirty="0"/>
              <a:t> </a:t>
            </a:r>
            <a:r>
              <a:rPr lang="en-GB" sz="1600" dirty="0" err="1"/>
              <a:t>dei</a:t>
            </a:r>
            <a:r>
              <a:rPr lang="en-GB" sz="1600" dirty="0"/>
              <a:t> </a:t>
            </a:r>
            <a:r>
              <a:rPr lang="en-GB" sz="1600" dirty="0" err="1"/>
              <a:t>dati</a:t>
            </a:r>
            <a:r>
              <a:rPr lang="en-GB" sz="1600" dirty="0"/>
              <a:t> non </a:t>
            </a:r>
            <a:r>
              <a:rPr lang="en-GB" sz="1600" dirty="0" err="1"/>
              <a:t>personali</a:t>
            </a:r>
            <a:r>
              <a:rPr lang="en-GB" sz="1600" dirty="0"/>
              <a:t> </a:t>
            </a:r>
            <a:r>
              <a:rPr lang="en-GB" sz="1600" dirty="0" err="1"/>
              <a:t>investiti</a:t>
            </a:r>
            <a:r>
              <a:rPr lang="en-GB" sz="1600" dirty="0"/>
              <a:t> </a:t>
            </a:r>
            <a:r>
              <a:rPr lang="en-GB" sz="1600" dirty="0" err="1"/>
              <a:t>dalle</a:t>
            </a:r>
            <a:r>
              <a:rPr lang="en-GB" sz="1600" dirty="0"/>
              <a:t> </a:t>
            </a:r>
            <a:r>
              <a:rPr lang="en-GB" sz="1600" dirty="0" err="1"/>
              <a:t>persone</a:t>
            </a:r>
            <a:r>
              <a:rPr lang="en-GB" sz="1600" dirty="0"/>
              <a:t>, </a:t>
            </a:r>
            <a:r>
              <a:rPr lang="en-GB" sz="1600" dirty="0" err="1"/>
              <a:t>quindi</a:t>
            </a:r>
            <a:r>
              <a:rPr lang="en-GB" sz="1600" dirty="0"/>
              <a:t> un </a:t>
            </a:r>
            <a:r>
              <a:rPr lang="en-GB" sz="1600" dirty="0" err="1"/>
              <a:t>ulteriore</a:t>
            </a:r>
            <a:r>
              <a:rPr lang="en-GB" sz="1600" dirty="0"/>
              <a:t> </a:t>
            </a:r>
            <a:r>
              <a:rPr lang="en-GB" sz="1600" dirty="0" err="1"/>
              <a:t>fonte</a:t>
            </a:r>
            <a:r>
              <a:rPr lang="en-GB" sz="1600" dirty="0"/>
              <a:t> di </a:t>
            </a:r>
            <a:r>
              <a:rPr lang="en-GB" sz="1600" dirty="0" err="1"/>
              <a:t>profitto</a:t>
            </a:r>
            <a:r>
              <a:rPr lang="en-GB" sz="1600" dirty="0"/>
              <a:t> </a:t>
            </a:r>
            <a:r>
              <a:rPr lang="en-GB" sz="1600" dirty="0" err="1"/>
              <a:t>che</a:t>
            </a:r>
            <a:r>
              <a:rPr lang="en-GB" sz="1600" dirty="0"/>
              <a:t> </a:t>
            </a:r>
            <a:r>
              <a:rPr lang="en-GB" sz="1600" dirty="0" err="1"/>
              <a:t>sarebbe</a:t>
            </a:r>
            <a:r>
              <a:rPr lang="en-GB" sz="1600" dirty="0"/>
              <a:t> poi </a:t>
            </a:r>
            <a:r>
              <a:rPr lang="en-GB" sz="1600" dirty="0" err="1"/>
              <a:t>restituita</a:t>
            </a:r>
            <a:r>
              <a:rPr lang="en-GB" sz="1600" dirty="0"/>
              <a:t> alle </a:t>
            </a:r>
            <a:r>
              <a:rPr lang="en-GB" sz="1600" dirty="0" err="1"/>
              <a:t>stesse</a:t>
            </a:r>
            <a:r>
              <a:rPr lang="en-GB" sz="1600" dirty="0"/>
              <a:t> </a:t>
            </a:r>
            <a:r>
              <a:rPr lang="en-GB" sz="1600" dirty="0" err="1"/>
              <a:t>persone</a:t>
            </a:r>
            <a:r>
              <a:rPr lang="en-GB" sz="1600" dirty="0"/>
              <a:t> </a:t>
            </a:r>
            <a:r>
              <a:rPr lang="en-GB" sz="1600" dirty="0" err="1"/>
              <a:t>nella</a:t>
            </a:r>
            <a:r>
              <a:rPr lang="en-GB" sz="1600" dirty="0"/>
              <a:t> </a:t>
            </a:r>
            <a:r>
              <a:rPr lang="en-GB" sz="1600" dirty="0" err="1"/>
              <a:t>misura</a:t>
            </a:r>
            <a:r>
              <a:rPr lang="en-GB" sz="1600" dirty="0"/>
              <a:t> del 90%, al </a:t>
            </a:r>
            <a:r>
              <a:rPr lang="en-GB" sz="1600" dirty="0" err="1"/>
              <a:t>netto</a:t>
            </a:r>
            <a:r>
              <a:rPr lang="en-GB" sz="1600" dirty="0"/>
              <a:t> </a:t>
            </a:r>
            <a:r>
              <a:rPr lang="en-GB" sz="1600" dirty="0" err="1"/>
              <a:t>dei</a:t>
            </a:r>
            <a:r>
              <a:rPr lang="en-GB" sz="1600" dirty="0"/>
              <a:t> </a:t>
            </a:r>
            <a:r>
              <a:rPr lang="en-GB" sz="1600" dirty="0" err="1"/>
              <a:t>costi</a:t>
            </a:r>
            <a:r>
              <a:rPr lang="en-GB" sz="1600" dirty="0"/>
              <a:t> di </a:t>
            </a:r>
            <a:r>
              <a:rPr lang="en-GB" sz="1600" dirty="0" err="1"/>
              <a:t>gestione</a:t>
            </a:r>
            <a:r>
              <a:rPr lang="en-GB" sz="1600" dirty="0"/>
              <a:t>.</a:t>
            </a:r>
          </a:p>
          <a:p>
            <a:endParaRPr lang="en-GB" sz="1600" dirty="0"/>
          </a:p>
          <a:p>
            <a:r>
              <a:rPr lang="en-GB" sz="1600" dirty="0" err="1"/>
              <a:t>Oltre</a:t>
            </a:r>
            <a:r>
              <a:rPr lang="en-GB" sz="1600" dirty="0"/>
              <a:t> </a:t>
            </a:r>
            <a:r>
              <a:rPr lang="en-GB" sz="1600" dirty="0" err="1"/>
              <a:t>all’aspetto</a:t>
            </a:r>
            <a:r>
              <a:rPr lang="en-GB" sz="1600" dirty="0"/>
              <a:t> </a:t>
            </a:r>
            <a:r>
              <a:rPr lang="en-GB" sz="1600" dirty="0" err="1"/>
              <a:t>economico</a:t>
            </a:r>
            <a:r>
              <a:rPr lang="en-GB" sz="1600" dirty="0"/>
              <a:t>, non </a:t>
            </a:r>
            <a:r>
              <a:rPr lang="en-GB" sz="1600" dirty="0" err="1"/>
              <a:t>dobbiamo</a:t>
            </a:r>
            <a:r>
              <a:rPr lang="en-GB" sz="1600" dirty="0"/>
              <a:t> </a:t>
            </a:r>
            <a:r>
              <a:rPr lang="en-GB" sz="1600" dirty="0" err="1"/>
              <a:t>sottovalutare</a:t>
            </a:r>
            <a:r>
              <a:rPr lang="en-GB" sz="1600" dirty="0"/>
              <a:t> </a:t>
            </a:r>
            <a:r>
              <a:rPr lang="en-GB" sz="1600" dirty="0" err="1"/>
              <a:t>anche</a:t>
            </a:r>
            <a:r>
              <a:rPr lang="en-GB" sz="1600" dirty="0"/>
              <a:t> </a:t>
            </a:r>
            <a:r>
              <a:rPr lang="en-GB" sz="1600" dirty="0" err="1"/>
              <a:t>l’aspetto</a:t>
            </a:r>
            <a:r>
              <a:rPr lang="en-GB" sz="1600" dirty="0"/>
              <a:t> </a:t>
            </a:r>
            <a:r>
              <a:rPr lang="en-GB" sz="1600" dirty="0" err="1"/>
              <a:t>etico</a:t>
            </a:r>
            <a:r>
              <a:rPr lang="en-GB" sz="1600" dirty="0"/>
              <a:t>, </a:t>
            </a:r>
            <a:r>
              <a:rPr lang="en-GB" sz="1600" dirty="0" err="1"/>
              <a:t>fondamentale</a:t>
            </a:r>
            <a:r>
              <a:rPr lang="en-GB" sz="1600" dirty="0"/>
              <a:t> </a:t>
            </a:r>
            <a:r>
              <a:rPr lang="en-GB" sz="1600" dirty="0" err="1"/>
              <a:t>quando</a:t>
            </a:r>
            <a:r>
              <a:rPr lang="en-GB" sz="1600" dirty="0"/>
              <a:t> </a:t>
            </a:r>
            <a:r>
              <a:rPr lang="en-GB" sz="1600" dirty="0" err="1"/>
              <a:t>si</a:t>
            </a:r>
            <a:r>
              <a:rPr lang="en-GB" sz="1600" dirty="0"/>
              <a:t> </a:t>
            </a:r>
            <a:r>
              <a:rPr lang="en-GB" sz="1600" dirty="0" err="1"/>
              <a:t>parla</a:t>
            </a:r>
            <a:r>
              <a:rPr lang="en-GB" sz="1600" dirty="0"/>
              <a:t> di </a:t>
            </a:r>
            <a:r>
              <a:rPr lang="en-GB" sz="1600" dirty="0" err="1"/>
              <a:t>utilizzo</a:t>
            </a:r>
            <a:r>
              <a:rPr lang="en-GB" sz="1600" dirty="0"/>
              <a:t> </a:t>
            </a:r>
            <a:r>
              <a:rPr lang="en-GB" sz="1600" dirty="0" err="1"/>
              <a:t>dei</a:t>
            </a:r>
            <a:r>
              <a:rPr lang="en-GB" sz="1600" dirty="0"/>
              <a:t> </a:t>
            </a:r>
            <a:r>
              <a:rPr lang="en-GB" sz="1600" dirty="0" err="1"/>
              <a:t>dati</a:t>
            </a:r>
            <a:r>
              <a:rPr lang="en-GB" sz="1600" dirty="0"/>
              <a:t>, in </a:t>
            </a:r>
            <a:r>
              <a:rPr lang="en-GB" sz="1600" dirty="0" err="1"/>
              <a:t>quanto</a:t>
            </a:r>
            <a:r>
              <a:rPr lang="en-GB" sz="1600" dirty="0"/>
              <a:t> la </a:t>
            </a:r>
            <a:r>
              <a:rPr lang="en-GB" sz="1600" dirty="0" err="1"/>
              <a:t>soluzione</a:t>
            </a:r>
            <a:r>
              <a:rPr lang="en-GB" sz="1600" dirty="0"/>
              <a:t> è </a:t>
            </a:r>
            <a:r>
              <a:rPr lang="en-GB" sz="1600" dirty="0" err="1"/>
              <a:t>totalmente</a:t>
            </a:r>
            <a:r>
              <a:rPr lang="en-GB" sz="1600" dirty="0"/>
              <a:t> </a:t>
            </a:r>
            <a:r>
              <a:rPr lang="en-GB" sz="1600" dirty="0" err="1"/>
              <a:t>trasparente</a:t>
            </a:r>
            <a:r>
              <a:rPr lang="en-GB" sz="1600" dirty="0"/>
              <a:t> e </a:t>
            </a:r>
            <a:r>
              <a:rPr lang="en-GB" sz="1600" dirty="0" err="1"/>
              <a:t>contribuirebbe</a:t>
            </a:r>
            <a:r>
              <a:rPr lang="en-GB" sz="1600" dirty="0"/>
              <a:t> ad </a:t>
            </a:r>
            <a:r>
              <a:rPr lang="en-GB" sz="1600" dirty="0" err="1"/>
              <a:t>aumentare</a:t>
            </a:r>
            <a:r>
              <a:rPr lang="en-GB" sz="1600" dirty="0"/>
              <a:t> la </a:t>
            </a:r>
            <a:r>
              <a:rPr lang="en-GB" sz="1600" dirty="0" err="1"/>
              <a:t>consapevolezza</a:t>
            </a:r>
            <a:r>
              <a:rPr lang="en-GB" sz="1600" dirty="0"/>
              <a:t> </a:t>
            </a:r>
            <a:r>
              <a:rPr lang="en-GB" sz="1600" dirty="0" err="1"/>
              <a:t>delle</a:t>
            </a:r>
            <a:r>
              <a:rPr lang="en-GB" sz="1600" dirty="0"/>
              <a:t> </a:t>
            </a:r>
            <a:r>
              <a:rPr lang="en-GB" sz="1600" dirty="0" err="1"/>
              <a:t>persone</a:t>
            </a:r>
            <a:r>
              <a:rPr lang="en-GB" sz="1600" dirty="0"/>
              <a:t> </a:t>
            </a:r>
            <a:r>
              <a:rPr lang="en-GB" sz="1600" dirty="0" err="1"/>
              <a:t>sull’importanza</a:t>
            </a:r>
            <a:r>
              <a:rPr lang="en-GB" sz="1600" dirty="0"/>
              <a:t> </a:t>
            </a:r>
            <a:r>
              <a:rPr lang="en-GB" sz="1600" dirty="0" err="1"/>
              <a:t>dei</a:t>
            </a:r>
            <a:r>
              <a:rPr lang="en-GB" sz="1600" dirty="0"/>
              <a:t> </a:t>
            </a:r>
            <a:r>
              <a:rPr lang="en-GB" sz="1600" dirty="0" err="1"/>
              <a:t>propri</a:t>
            </a:r>
            <a:r>
              <a:rPr lang="en-GB" sz="1600" dirty="0"/>
              <a:t> </a:t>
            </a:r>
            <a:r>
              <a:rPr lang="en-GB" sz="1600" dirty="0" err="1"/>
              <a:t>dati</a:t>
            </a:r>
            <a:r>
              <a:rPr lang="en-GB" sz="1600" dirty="0"/>
              <a:t>.</a:t>
            </a:r>
          </a:p>
          <a:p>
            <a:endParaRPr lang="en-GB" sz="1600" dirty="0"/>
          </a:p>
          <a:p>
            <a:r>
              <a:rPr lang="en-GB" sz="1600" dirty="0" err="1"/>
              <a:t>Questo</a:t>
            </a:r>
            <a:r>
              <a:rPr lang="en-GB" sz="1600" dirty="0"/>
              <a:t> </a:t>
            </a:r>
            <a:r>
              <a:rPr lang="en-GB" sz="1600" dirty="0" err="1"/>
              <a:t>servizio</a:t>
            </a:r>
            <a:r>
              <a:rPr lang="en-GB" sz="1600" dirty="0"/>
              <a:t> </a:t>
            </a:r>
            <a:r>
              <a:rPr lang="en-GB" sz="1600" dirty="0" err="1"/>
              <a:t>darebbe</a:t>
            </a:r>
            <a:r>
              <a:rPr lang="en-GB" sz="1600" dirty="0"/>
              <a:t> </a:t>
            </a:r>
            <a:r>
              <a:rPr lang="en-GB" sz="1600" dirty="0" err="1"/>
              <a:t>ancora</a:t>
            </a:r>
            <a:r>
              <a:rPr lang="en-GB" sz="1600" dirty="0"/>
              <a:t> </a:t>
            </a:r>
            <a:r>
              <a:rPr lang="en-GB" sz="1600" dirty="0" err="1"/>
              <a:t>più</a:t>
            </a:r>
            <a:r>
              <a:rPr lang="en-GB" sz="1600" dirty="0"/>
              <a:t> forza e </a:t>
            </a:r>
            <a:r>
              <a:rPr lang="en-GB" sz="1600" dirty="0" err="1"/>
              <a:t>slancio</a:t>
            </a:r>
            <a:r>
              <a:rPr lang="en-GB" sz="1600" dirty="0"/>
              <a:t> </a:t>
            </a:r>
            <a:r>
              <a:rPr lang="en-GB" sz="1600" dirty="0" err="1"/>
              <a:t>all’obiettivo</a:t>
            </a:r>
            <a:r>
              <a:rPr lang="en-GB" sz="1600" dirty="0"/>
              <a:t> </a:t>
            </a:r>
            <a:r>
              <a:rPr lang="en-GB" sz="1600" dirty="0" err="1"/>
              <a:t>che</a:t>
            </a:r>
            <a:r>
              <a:rPr lang="en-GB" sz="1600" dirty="0"/>
              <a:t> Hoda, con Weople, </a:t>
            </a:r>
            <a:r>
              <a:rPr lang="en-GB" sz="1600" dirty="0" err="1"/>
              <a:t>vuole</a:t>
            </a:r>
            <a:r>
              <a:rPr lang="en-GB" sz="1600" dirty="0"/>
              <a:t> </a:t>
            </a:r>
            <a:r>
              <a:rPr lang="en-GB" sz="1600" dirty="0" err="1"/>
              <a:t>raggiungere</a:t>
            </a:r>
            <a:r>
              <a:rPr lang="en-GB" sz="1600" dirty="0"/>
              <a:t>: </a:t>
            </a:r>
          </a:p>
          <a:p>
            <a:r>
              <a:rPr lang="en-GB" sz="1600" dirty="0" err="1"/>
              <a:t>rendere</a:t>
            </a:r>
            <a:r>
              <a:rPr lang="en-GB" sz="1600" dirty="0"/>
              <a:t> le </a:t>
            </a:r>
            <a:r>
              <a:rPr lang="en-GB" sz="1600" dirty="0" err="1"/>
              <a:t>persone</a:t>
            </a:r>
            <a:r>
              <a:rPr lang="en-GB" sz="1600" dirty="0"/>
              <a:t> </a:t>
            </a:r>
            <a:r>
              <a:rPr lang="en-GB" sz="1600" dirty="0" err="1"/>
              <a:t>protagoniste</a:t>
            </a:r>
            <a:r>
              <a:rPr lang="en-GB" sz="1600" dirty="0"/>
              <a:t> e dare </a:t>
            </a:r>
            <a:r>
              <a:rPr lang="en-GB" sz="1600" dirty="0" err="1"/>
              <a:t>loro</a:t>
            </a:r>
            <a:r>
              <a:rPr lang="en-GB" sz="1600" dirty="0"/>
              <a:t> </a:t>
            </a:r>
            <a:r>
              <a:rPr lang="en-GB" sz="1600" dirty="0" err="1"/>
              <a:t>più</a:t>
            </a:r>
            <a:r>
              <a:rPr lang="en-GB" sz="1600" dirty="0"/>
              <a:t> </a:t>
            </a:r>
            <a:r>
              <a:rPr lang="en-GB" sz="1600" dirty="0" err="1"/>
              <a:t>controllo</a:t>
            </a:r>
            <a:r>
              <a:rPr lang="en-GB" sz="1600" dirty="0"/>
              <a:t> </a:t>
            </a:r>
            <a:r>
              <a:rPr lang="en-GB" sz="1600" dirty="0" err="1"/>
              <a:t>sull’uso</a:t>
            </a:r>
            <a:r>
              <a:rPr lang="en-GB" sz="1600" dirty="0"/>
              <a:t> </a:t>
            </a:r>
            <a:r>
              <a:rPr lang="en-GB" sz="1600" dirty="0" err="1"/>
              <a:t>che</a:t>
            </a:r>
            <a:r>
              <a:rPr lang="en-GB" sz="1600" dirty="0"/>
              <a:t> </a:t>
            </a:r>
            <a:r>
              <a:rPr lang="en-GB" sz="1600" dirty="0" err="1"/>
              <a:t>viene</a:t>
            </a:r>
            <a:r>
              <a:rPr lang="en-GB" sz="1600" dirty="0"/>
              <a:t> </a:t>
            </a:r>
            <a:r>
              <a:rPr lang="en-GB" sz="1600" dirty="0" err="1"/>
              <a:t>fatto</a:t>
            </a:r>
            <a:r>
              <a:rPr lang="en-GB" sz="1600" dirty="0"/>
              <a:t> </a:t>
            </a:r>
            <a:r>
              <a:rPr lang="en-GB" sz="1600" dirty="0" err="1"/>
              <a:t>dei</a:t>
            </a:r>
            <a:r>
              <a:rPr lang="en-GB" sz="1600" dirty="0"/>
              <a:t> </a:t>
            </a:r>
            <a:r>
              <a:rPr lang="en-GB" sz="1600" dirty="0" err="1"/>
              <a:t>propri</a:t>
            </a:r>
            <a:r>
              <a:rPr lang="en-GB" sz="1600" dirty="0"/>
              <a:t> </a:t>
            </a:r>
            <a:r>
              <a:rPr lang="en-GB" sz="1600" dirty="0" err="1"/>
              <a:t>dati</a:t>
            </a:r>
            <a:r>
              <a:rPr lang="en-GB" sz="1600" dirty="0"/>
              <a:t>.</a:t>
            </a:r>
          </a:p>
        </p:txBody>
      </p:sp>
    </p:spTree>
    <p:extLst>
      <p:ext uri="{BB962C8B-B14F-4D97-AF65-F5344CB8AC3E}">
        <p14:creationId xmlns:p14="http://schemas.microsoft.com/office/powerpoint/2010/main" val="34198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5643419" y="3429000"/>
            <a:ext cx="6103775"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4</a:t>
            </a:r>
          </a:p>
          <a:p>
            <a:pPr algn="r"/>
            <a:r>
              <a:rPr lang="en-US" altLang="ko-KR" sz="4800" b="1" dirty="0">
                <a:solidFill>
                  <a:schemeClr val="bg1"/>
                </a:solidFill>
                <a:latin typeface="+mj-lt"/>
                <a:cs typeface="Arial" pitchFamily="34" charset="0"/>
              </a:rPr>
              <a:t>Il Team</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99418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Il team</a:t>
            </a:r>
          </a:p>
        </p:txBody>
      </p:sp>
      <p:sp>
        <p:nvSpPr>
          <p:cNvPr id="48" name="Segnaposto testo 6">
            <a:extLst>
              <a:ext uri="{FF2B5EF4-FFF2-40B4-BE49-F238E27FC236}">
                <a16:creationId xmlns:a16="http://schemas.microsoft.com/office/drawing/2014/main" id="{D7F57229-4D7E-42BA-A0B7-D6C729A041F8}"/>
              </a:ext>
            </a:extLst>
          </p:cNvPr>
          <p:cNvSpPr txBox="1">
            <a:spLocks/>
          </p:cNvSpPr>
          <p:nvPr/>
        </p:nvSpPr>
        <p:spPr>
          <a:xfrm>
            <a:off x="847562" y="634837"/>
            <a:ext cx="9395476" cy="447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rgbClr val="196491"/>
                </a:solidFill>
                <a:effectLst/>
                <a:uLnTx/>
                <a:uFillTx/>
                <a:latin typeface="Arial"/>
                <a:ea typeface="Arial Unicode MS"/>
                <a:cs typeface="+mn-cs"/>
              </a:rPr>
              <a:t>Descrizione</a:t>
            </a:r>
            <a:r>
              <a:rPr kumimoji="0" lang="en-US" sz="1800" b="0" i="0" u="none" strike="noStrike" kern="1200" cap="none" spc="0" normalizeH="0" baseline="0" noProof="0" dirty="0">
                <a:ln>
                  <a:noFill/>
                </a:ln>
                <a:solidFill>
                  <a:srgbClr val="196491"/>
                </a:solidFill>
                <a:effectLst/>
                <a:uLnTx/>
                <a:uFillTx/>
                <a:latin typeface="Arial"/>
                <a:ea typeface="Arial Unicode MS"/>
                <a:cs typeface="+mn-cs"/>
              </a:rPr>
              <a:t> </a:t>
            </a:r>
            <a:r>
              <a:rPr kumimoji="0" lang="en-US" sz="1800" b="0" i="0" u="none" strike="noStrike" kern="1200" cap="none" spc="0" normalizeH="0" baseline="0" noProof="0" dirty="0" err="1">
                <a:ln>
                  <a:noFill/>
                </a:ln>
                <a:solidFill>
                  <a:srgbClr val="196491"/>
                </a:solidFill>
                <a:effectLst/>
                <a:uLnTx/>
                <a:uFillTx/>
                <a:latin typeface="Arial"/>
                <a:ea typeface="Arial Unicode MS"/>
                <a:cs typeface="+mn-cs"/>
              </a:rPr>
              <a:t>dei</a:t>
            </a:r>
            <a:r>
              <a:rPr kumimoji="0" lang="en-US" sz="1800" b="0" i="0" u="none" strike="noStrike" kern="1200" cap="none" spc="0" normalizeH="0" baseline="0" noProof="0" dirty="0">
                <a:ln>
                  <a:noFill/>
                </a:ln>
                <a:solidFill>
                  <a:srgbClr val="196491"/>
                </a:solidFill>
                <a:effectLst/>
                <a:uLnTx/>
                <a:uFillTx/>
                <a:latin typeface="Arial"/>
                <a:ea typeface="Arial Unicode MS"/>
                <a:cs typeface="+mn-cs"/>
              </a:rPr>
              <a:t> </a:t>
            </a:r>
            <a:r>
              <a:rPr kumimoji="0" lang="en-US" sz="1800" b="0" i="0" u="none" strike="noStrike" kern="1200" cap="none" spc="0" normalizeH="0" baseline="0" noProof="0" dirty="0" err="1">
                <a:ln>
                  <a:noFill/>
                </a:ln>
                <a:solidFill>
                  <a:srgbClr val="196491"/>
                </a:solidFill>
                <a:effectLst/>
                <a:uLnTx/>
                <a:uFillTx/>
                <a:latin typeface="Arial"/>
                <a:ea typeface="Arial Unicode MS"/>
                <a:cs typeface="+mn-cs"/>
              </a:rPr>
              <a:t>membri</a:t>
            </a:r>
            <a:r>
              <a:rPr kumimoji="0" lang="en-US" sz="1800" b="0" i="0" u="none" strike="noStrike" kern="1200" cap="none" spc="0" normalizeH="0" baseline="0" noProof="0" dirty="0">
                <a:ln>
                  <a:noFill/>
                </a:ln>
                <a:solidFill>
                  <a:srgbClr val="196491"/>
                </a:solidFill>
                <a:effectLst/>
                <a:uLnTx/>
                <a:uFillTx/>
                <a:latin typeface="Arial"/>
                <a:ea typeface="Arial Unicode MS"/>
                <a:cs typeface="+mn-cs"/>
              </a:rPr>
              <a:t> del team</a:t>
            </a:r>
            <a:endParaRPr kumimoji="0" lang="it-IT" sz="1800" b="0" i="0" u="none" strike="noStrike" kern="1200" cap="none" spc="0" normalizeH="0" baseline="0" noProof="0" dirty="0">
              <a:ln>
                <a:noFill/>
              </a:ln>
              <a:solidFill>
                <a:srgbClr val="196491"/>
              </a:solidFill>
              <a:effectLst/>
              <a:uLnTx/>
              <a:uFillTx/>
              <a:latin typeface="Arial"/>
              <a:ea typeface="Arial Unicode MS"/>
              <a:cs typeface="+mn-cs"/>
            </a:endParaRP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1000125" y="1514475"/>
            <a:ext cx="10558463" cy="3293209"/>
          </a:xfrm>
          <a:prstGeom prst="rect">
            <a:avLst/>
          </a:prstGeom>
          <a:noFill/>
        </p:spPr>
        <p:txBody>
          <a:bodyPr wrap="square" rtlCol="0">
            <a:spAutoFit/>
          </a:bodyPr>
          <a:lstStyle/>
          <a:p>
            <a:r>
              <a:rPr lang="it-IT" sz="1600" b="1" dirty="0"/>
              <a:t>Alessandro Locatelli </a:t>
            </a:r>
            <a:r>
              <a:rPr lang="it-IT" sz="1600" dirty="0"/>
              <a:t>è un Senior Full Stack Developer, con esperienza in svariati aspetti dello sviluppo web come flussi di dati, sistemi integrati con terze parti, IOT, data </a:t>
            </a:r>
            <a:r>
              <a:rPr lang="it-IT" sz="1600" dirty="0" err="1"/>
              <a:t>visualization</a:t>
            </a:r>
            <a:r>
              <a:rPr lang="it-IT" sz="1600" dirty="0"/>
              <a:t>.</a:t>
            </a:r>
          </a:p>
          <a:p>
            <a:r>
              <a:rPr lang="it-IT" sz="1600" dirty="0"/>
              <a:t>È insegnante e tiene regolarmente corsi di sviluppo in vari linguaggi di programmazione oltre a ricoprire il ruolo di </a:t>
            </a:r>
            <a:r>
              <a:rPr lang="it-IT" sz="1600" dirty="0" err="1"/>
              <a:t>Chief</a:t>
            </a:r>
            <a:r>
              <a:rPr lang="it-IT" sz="1600" dirty="0"/>
              <a:t> Developer per Hoda.</a:t>
            </a:r>
          </a:p>
          <a:p>
            <a:endParaRPr lang="it-IT" sz="1600" dirty="0"/>
          </a:p>
          <a:p>
            <a:r>
              <a:rPr lang="it-IT" sz="1600" dirty="0">
                <a:hlinkClick r:id="rId3"/>
              </a:rPr>
              <a:t>https://www.linkedin.com/in/locatellialessandro/</a:t>
            </a:r>
            <a:endParaRPr lang="it-IT" sz="1600" dirty="0"/>
          </a:p>
          <a:p>
            <a:endParaRPr lang="it-IT" sz="1600" dirty="0"/>
          </a:p>
          <a:p>
            <a:endParaRPr lang="it-IT" sz="1600" dirty="0"/>
          </a:p>
          <a:p>
            <a:r>
              <a:rPr lang="it-IT" sz="1600" b="1" dirty="0"/>
              <a:t>Andrea Castagnoli </a:t>
            </a:r>
            <a:r>
              <a:rPr lang="it-IT" sz="1600" dirty="0"/>
              <a:t>ha maturato ampia esperienza in marketing e comunicazione così come competenze tecniche. In Hoda supervisiona e coordina lo sviluppo di prodotto e della community di Weople.</a:t>
            </a:r>
          </a:p>
          <a:p>
            <a:endParaRPr lang="it-IT" sz="1600" dirty="0"/>
          </a:p>
          <a:p>
            <a:r>
              <a:rPr lang="it-IT" sz="1600" dirty="0">
                <a:hlinkClick r:id="rId4"/>
              </a:rPr>
              <a:t>https://www.linkedin.com/in/castagnoliandrea/</a:t>
            </a:r>
            <a:endParaRPr lang="it-IT" sz="1600" dirty="0"/>
          </a:p>
          <a:p>
            <a:endParaRPr lang="it-IT" sz="1600" dirty="0"/>
          </a:p>
        </p:txBody>
      </p:sp>
    </p:spTree>
    <p:extLst>
      <p:ext uri="{BB962C8B-B14F-4D97-AF65-F5344CB8AC3E}">
        <p14:creationId xmlns:p14="http://schemas.microsoft.com/office/powerpoint/2010/main" val="415054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DEF95CD-FE92-4F4E-8468-354B8F1D1180}"/>
              </a:ext>
            </a:extLst>
          </p:cNvPr>
          <p:cNvSpPr txBox="1"/>
          <p:nvPr/>
        </p:nvSpPr>
        <p:spPr>
          <a:xfrm>
            <a:off x="1679331" y="2119001"/>
            <a:ext cx="8686800" cy="1862048"/>
          </a:xfrm>
          <a:prstGeom prst="rect">
            <a:avLst/>
          </a:prstGeom>
          <a:noFill/>
        </p:spPr>
        <p:txBody>
          <a:bodyPr wrap="square" rtlCol="0" anchor="ctr">
            <a:spAutoFit/>
          </a:bodyPr>
          <a:lstStyle/>
          <a:p>
            <a:pPr algn="ctr"/>
            <a:r>
              <a:rPr lang="en-US" altLang="ko-KR" sz="11500" b="1" dirty="0" err="1">
                <a:solidFill>
                  <a:schemeClr val="bg1"/>
                </a:solidFill>
                <a:latin typeface="+mj-lt"/>
                <a:cs typeface="Arial" pitchFamily="34" charset="0"/>
              </a:rPr>
              <a:t>Grazie</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36144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FF923224-E826-854C-AADE-C4BFBBC96E0B}"/>
              </a:ext>
            </a:extLst>
          </p:cNvPr>
          <p:cNvSpPr>
            <a:spLocks noGrp="1"/>
          </p:cNvSpPr>
          <p:nvPr>
            <p:ph idx="15"/>
          </p:nvPr>
        </p:nvSpPr>
        <p:spPr/>
        <p:txBody>
          <a:bodyPr>
            <a:normAutofit fontScale="40000" lnSpcReduction="20000"/>
          </a:bodyPr>
          <a:lstStyle/>
          <a:p>
            <a:endParaRPr lang="it-IT"/>
          </a:p>
        </p:txBody>
      </p:sp>
      <p:pic>
        <p:nvPicPr>
          <p:cNvPr id="7" name="Immagine 6">
            <a:extLst>
              <a:ext uri="{FF2B5EF4-FFF2-40B4-BE49-F238E27FC236}">
                <a16:creationId xmlns:a16="http://schemas.microsoft.com/office/drawing/2014/main" id="{1AC87DE5-F567-FE48-B5C6-651454F5B5AF}"/>
              </a:ext>
            </a:extLst>
          </p:cNvPr>
          <p:cNvPicPr>
            <a:picLocks noChangeAspect="1"/>
          </p:cNvPicPr>
          <p:nvPr/>
        </p:nvPicPr>
        <p:blipFill>
          <a:blip r:embed="rId2"/>
          <a:stretch>
            <a:fillRect/>
          </a:stretch>
        </p:blipFill>
        <p:spPr>
          <a:xfrm>
            <a:off x="-508" y="0"/>
            <a:ext cx="571500" cy="6858000"/>
          </a:xfrm>
          <a:prstGeom prst="rect">
            <a:avLst/>
          </a:prstGeom>
        </p:spPr>
      </p:pic>
      <p:sp>
        <p:nvSpPr>
          <p:cNvPr id="8" name="TextBox 20">
            <a:extLst>
              <a:ext uri="{FF2B5EF4-FFF2-40B4-BE49-F238E27FC236}">
                <a16:creationId xmlns:a16="http://schemas.microsoft.com/office/drawing/2014/main" id="{114E7E73-9CC0-CC45-974A-CC7EEDEAFC86}"/>
              </a:ext>
            </a:extLst>
          </p:cNvPr>
          <p:cNvSpPr txBox="1"/>
          <p:nvPr/>
        </p:nvSpPr>
        <p:spPr>
          <a:xfrm rot="16200000">
            <a:off x="-2122064" y="3992865"/>
            <a:ext cx="4798146" cy="769441"/>
          </a:xfrm>
          <a:prstGeom prst="rect">
            <a:avLst/>
          </a:prstGeom>
          <a:noFill/>
        </p:spPr>
        <p:txBody>
          <a:bodyPr wrap="square" rtlCol="0" anchor="ctr">
            <a:spAutoFit/>
          </a:bodyPr>
          <a:lstStyle/>
          <a:p>
            <a:r>
              <a:rPr lang="en-US" altLang="ko-KR" sz="4400">
                <a:solidFill>
                  <a:schemeClr val="bg1"/>
                </a:solidFill>
                <a:latin typeface="+mj-lt"/>
                <a:cs typeface="Arial" pitchFamily="34" charset="0"/>
              </a:rPr>
              <a:t>Hackathon_21</a:t>
            </a:r>
            <a:endParaRPr lang="ko-KR" altLang="en-US" sz="4400">
              <a:solidFill>
                <a:schemeClr val="bg1"/>
              </a:solidFill>
              <a:latin typeface="+mj-lt"/>
              <a:cs typeface="Arial" pitchFamily="34" charset="0"/>
            </a:endParaRPr>
          </a:p>
        </p:txBody>
      </p:sp>
      <p:pic>
        <p:nvPicPr>
          <p:cNvPr id="14" name="Immagine 13">
            <a:extLst>
              <a:ext uri="{FF2B5EF4-FFF2-40B4-BE49-F238E27FC236}">
                <a16:creationId xmlns:a16="http://schemas.microsoft.com/office/drawing/2014/main" id="{18903E52-D2D9-4165-9B7B-71E6BB27F7CF}"/>
              </a:ext>
            </a:extLst>
          </p:cNvPr>
          <p:cNvPicPr>
            <a:picLocks noChangeAspect="1"/>
          </p:cNvPicPr>
          <p:nvPr/>
        </p:nvPicPr>
        <p:blipFill>
          <a:blip r:embed="rId3"/>
          <a:stretch>
            <a:fillRect/>
          </a:stretch>
        </p:blipFill>
        <p:spPr>
          <a:xfrm>
            <a:off x="1051319" y="0"/>
            <a:ext cx="11140681" cy="6858000"/>
          </a:xfrm>
          <a:prstGeom prst="rect">
            <a:avLst/>
          </a:prstGeom>
        </p:spPr>
      </p:pic>
      <p:sp>
        <p:nvSpPr>
          <p:cNvPr id="2" name="Rectangle: Rounded Corners 1">
            <a:extLst>
              <a:ext uri="{FF2B5EF4-FFF2-40B4-BE49-F238E27FC236}">
                <a16:creationId xmlns:a16="http://schemas.microsoft.com/office/drawing/2014/main" id="{6E1ABC53-8C6F-46B7-84C0-D63311C6987C}"/>
              </a:ext>
            </a:extLst>
          </p:cNvPr>
          <p:cNvSpPr/>
          <p:nvPr/>
        </p:nvSpPr>
        <p:spPr>
          <a:xfrm>
            <a:off x="1142057" y="2914022"/>
            <a:ext cx="4916244" cy="742277"/>
          </a:xfrm>
          <a:prstGeom prst="roundRect">
            <a:avLst/>
          </a:prstGeom>
          <a:noFill/>
          <a:ln w="63500">
            <a:solidFill>
              <a:srgbClr val="FFFF00"/>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885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DEF95CD-FE92-4F4E-8468-354B8F1D1180}"/>
              </a:ext>
            </a:extLst>
          </p:cNvPr>
          <p:cNvSpPr txBox="1"/>
          <p:nvPr/>
        </p:nvSpPr>
        <p:spPr>
          <a:xfrm>
            <a:off x="1679331" y="1526530"/>
            <a:ext cx="8686800" cy="3046988"/>
          </a:xfrm>
          <a:prstGeom prst="rect">
            <a:avLst/>
          </a:prstGeom>
          <a:noFill/>
        </p:spPr>
        <p:txBody>
          <a:bodyPr wrap="square" rtlCol="0" anchor="ctr">
            <a:spAutoFit/>
          </a:bodyPr>
          <a:lstStyle/>
          <a:p>
            <a:pPr algn="ctr"/>
            <a:r>
              <a:rPr lang="en-US" altLang="ko-KR" sz="7200" b="1" dirty="0">
                <a:solidFill>
                  <a:schemeClr val="bg1"/>
                </a:solidFill>
                <a:latin typeface="+mj-lt"/>
                <a:cs typeface="Arial" pitchFamily="34" charset="0"/>
              </a:rPr>
              <a:t>Marketing </a:t>
            </a:r>
            <a:r>
              <a:rPr lang="en-US" altLang="ko-KR" sz="7200" b="1" dirty="0" err="1">
                <a:solidFill>
                  <a:schemeClr val="bg1"/>
                </a:solidFill>
                <a:latin typeface="+mj-lt"/>
                <a:cs typeface="Arial" pitchFamily="34" charset="0"/>
              </a:rPr>
              <a:t>Consapevole</a:t>
            </a:r>
            <a:r>
              <a:rPr lang="en-US" altLang="ko-KR" sz="7200" b="1" dirty="0">
                <a:solidFill>
                  <a:schemeClr val="bg1"/>
                </a:solidFill>
                <a:latin typeface="+mj-lt"/>
                <a:cs typeface="Arial" pitchFamily="34" charset="0"/>
              </a:rPr>
              <a:t>, powered by Weople</a:t>
            </a:r>
          </a:p>
          <a:p>
            <a:pPr algn="ctr"/>
            <a:r>
              <a:rPr lang="en-US" altLang="ko-KR" sz="4800" dirty="0">
                <a:solidFill>
                  <a:schemeClr val="bg1"/>
                </a:solidFill>
                <a:latin typeface="+mj-lt"/>
                <a:cs typeface="Arial" pitchFamily="34" charset="0"/>
              </a:rPr>
              <a:t>16/04/2021  h </a:t>
            </a:r>
            <a:r>
              <a:rPr lang="en-US" altLang="ko-KR" sz="4800" dirty="0" err="1">
                <a:solidFill>
                  <a:schemeClr val="bg1"/>
                </a:solidFill>
                <a:latin typeface="+mj-lt"/>
                <a:cs typeface="Arial" pitchFamily="34" charset="0"/>
              </a:rPr>
              <a:t>xx.xx</a:t>
            </a:r>
            <a:endParaRPr lang="en-US" altLang="ko-KR" sz="4800" dirty="0">
              <a:solidFill>
                <a:schemeClr val="bg1"/>
              </a:solidFill>
              <a:latin typeface="+mj-lt"/>
              <a:cs typeface="Arial" pitchFamily="34" charset="0"/>
            </a:endParaRPr>
          </a:p>
        </p:txBody>
      </p:sp>
    </p:spTree>
    <p:extLst>
      <p:ext uri="{BB962C8B-B14F-4D97-AF65-F5344CB8AC3E}">
        <p14:creationId xmlns:p14="http://schemas.microsoft.com/office/powerpoint/2010/main" val="367683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503184D-4191-2240-AD7F-25434DDD2BD2}"/>
              </a:ext>
            </a:extLst>
          </p:cNvPr>
          <p:cNvSpPr>
            <a:spLocks noGrp="1"/>
          </p:cNvSpPr>
          <p:nvPr>
            <p:ph type="title"/>
          </p:nvPr>
        </p:nvSpPr>
        <p:spPr/>
        <p:txBody>
          <a:bodyPr/>
          <a:lstStyle/>
          <a:p>
            <a:r>
              <a:rPr lang="it-IT" dirty="0"/>
              <a:t>Agenda presentazione Giuria</a:t>
            </a:r>
          </a:p>
        </p:txBody>
      </p:sp>
      <p:sp>
        <p:nvSpPr>
          <p:cNvPr id="5" name="Segnaposto testo 4">
            <a:extLst>
              <a:ext uri="{FF2B5EF4-FFF2-40B4-BE49-F238E27FC236}">
                <a16:creationId xmlns:a16="http://schemas.microsoft.com/office/drawing/2014/main" id="{0754FD8D-8D2D-FC4D-B79E-9FEF057B9E76}"/>
              </a:ext>
            </a:extLst>
          </p:cNvPr>
          <p:cNvSpPr>
            <a:spLocks noGrp="1"/>
          </p:cNvSpPr>
          <p:nvPr>
            <p:ph type="body" sz="quarter" idx="14"/>
          </p:nvPr>
        </p:nvSpPr>
        <p:spPr/>
        <p:txBody>
          <a:bodyPr/>
          <a:lstStyle/>
          <a:p>
            <a:pPr marL="0" indent="0">
              <a:buNone/>
            </a:pPr>
            <a:r>
              <a:rPr lang="it-IT" dirty="0"/>
              <a:t>CONTENT</a:t>
            </a:r>
          </a:p>
        </p:txBody>
      </p:sp>
      <p:sp>
        <p:nvSpPr>
          <p:cNvPr id="6" name="Segnaposto contenuto 5">
            <a:extLst>
              <a:ext uri="{FF2B5EF4-FFF2-40B4-BE49-F238E27FC236}">
                <a16:creationId xmlns:a16="http://schemas.microsoft.com/office/drawing/2014/main" id="{FF923224-E826-854C-AADE-C4BFBBC96E0B}"/>
              </a:ext>
            </a:extLst>
          </p:cNvPr>
          <p:cNvSpPr>
            <a:spLocks noGrp="1"/>
          </p:cNvSpPr>
          <p:nvPr>
            <p:ph idx="15"/>
          </p:nvPr>
        </p:nvSpPr>
        <p:spPr/>
        <p:txBody>
          <a:bodyPr>
            <a:normAutofit fontScale="40000" lnSpcReduction="20000"/>
          </a:bodyPr>
          <a:lstStyle/>
          <a:p>
            <a:endParaRPr lang="it-IT" dirty="0"/>
          </a:p>
        </p:txBody>
      </p:sp>
      <p:sp>
        <p:nvSpPr>
          <p:cNvPr id="4" name="Segnaposto contenuto 3">
            <a:extLst>
              <a:ext uri="{FF2B5EF4-FFF2-40B4-BE49-F238E27FC236}">
                <a16:creationId xmlns:a16="http://schemas.microsoft.com/office/drawing/2014/main" id="{95EEFCCA-FB37-AD41-BFA3-C87FBB399015}"/>
              </a:ext>
            </a:extLst>
          </p:cNvPr>
          <p:cNvSpPr>
            <a:spLocks noGrp="1"/>
          </p:cNvSpPr>
          <p:nvPr>
            <p:ph idx="1"/>
          </p:nvPr>
        </p:nvSpPr>
        <p:spPr/>
        <p:txBody>
          <a:bodyPr>
            <a:normAutofit/>
          </a:bodyPr>
          <a:lstStyle/>
          <a:p>
            <a:pPr marL="342900" indent="-342900">
              <a:lnSpc>
                <a:spcPct val="150000"/>
              </a:lnSpc>
              <a:buFont typeface="+mj-lt"/>
              <a:buAutoNum type="arabicPeriod"/>
            </a:pPr>
            <a:r>
              <a:rPr lang="it-IT" sz="2800" dirty="0"/>
              <a:t>L’IDEA: Use case </a:t>
            </a:r>
            <a:r>
              <a:rPr lang="it-IT" sz="2800" dirty="0" err="1"/>
              <a:t>Description</a:t>
            </a:r>
            <a:endParaRPr lang="it-IT" sz="2800" dirty="0"/>
          </a:p>
          <a:p>
            <a:pPr marL="342900" indent="-342900">
              <a:lnSpc>
                <a:spcPct val="150000"/>
              </a:lnSpc>
              <a:buFont typeface="+mj-lt"/>
              <a:buAutoNum type="arabicPeriod"/>
            </a:pPr>
            <a:r>
              <a:rPr lang="it-IT" sz="2800" dirty="0"/>
              <a:t>LA REALIZZAZIONE: How </a:t>
            </a:r>
            <a:r>
              <a:rPr lang="it-IT" sz="2800" dirty="0" err="1"/>
              <a:t>we</a:t>
            </a:r>
            <a:r>
              <a:rPr lang="it-IT" sz="2800" dirty="0"/>
              <a:t> </a:t>
            </a:r>
            <a:r>
              <a:rPr lang="it-IT" sz="2800" dirty="0" err="1"/>
              <a:t>built</a:t>
            </a:r>
            <a:r>
              <a:rPr lang="it-IT" sz="2800" dirty="0"/>
              <a:t> </a:t>
            </a:r>
            <a:r>
              <a:rPr lang="it-IT" sz="2800" dirty="0" err="1"/>
              <a:t>it</a:t>
            </a:r>
            <a:endParaRPr lang="it-IT" sz="2800" dirty="0"/>
          </a:p>
          <a:p>
            <a:pPr marL="342900" indent="-342900">
              <a:lnSpc>
                <a:spcPct val="150000"/>
              </a:lnSpc>
              <a:buFont typeface="+mj-lt"/>
              <a:buAutoNum type="arabicPeriod"/>
            </a:pPr>
            <a:r>
              <a:rPr lang="it-IT" sz="2800" dirty="0"/>
              <a:t>COME PROPORLO: </a:t>
            </a:r>
            <a:r>
              <a:rPr lang="en-GB" sz="2800" dirty="0"/>
              <a:t>Market approach and follow up</a:t>
            </a:r>
          </a:p>
          <a:p>
            <a:pPr marL="342900" indent="-342900">
              <a:lnSpc>
                <a:spcPct val="150000"/>
              </a:lnSpc>
              <a:buFont typeface="+mj-lt"/>
              <a:buAutoNum type="arabicPeriod"/>
            </a:pPr>
            <a:r>
              <a:rPr lang="it-IT" sz="2800" dirty="0"/>
              <a:t>IL TEAM: chi lo ha realizzato</a:t>
            </a:r>
          </a:p>
          <a:p>
            <a:pPr marL="342900" indent="-342900">
              <a:buFont typeface="+mj-lt"/>
              <a:buAutoNum type="arabicPeriod"/>
            </a:pPr>
            <a:endParaRPr lang="it-IT" sz="2400" dirty="0"/>
          </a:p>
          <a:p>
            <a:endParaRPr lang="it-IT" sz="2400" dirty="0"/>
          </a:p>
          <a:p>
            <a:endParaRPr lang="it-IT" sz="2400" dirty="0"/>
          </a:p>
          <a:p>
            <a:endParaRPr lang="it-IT" sz="2400" dirty="0"/>
          </a:p>
        </p:txBody>
      </p:sp>
      <p:pic>
        <p:nvPicPr>
          <p:cNvPr id="7" name="Immagine 6">
            <a:extLst>
              <a:ext uri="{FF2B5EF4-FFF2-40B4-BE49-F238E27FC236}">
                <a16:creationId xmlns:a16="http://schemas.microsoft.com/office/drawing/2014/main" id="{1AC87DE5-F567-FE48-B5C6-651454F5B5AF}"/>
              </a:ext>
            </a:extLst>
          </p:cNvPr>
          <p:cNvPicPr>
            <a:picLocks noChangeAspect="1"/>
          </p:cNvPicPr>
          <p:nvPr/>
        </p:nvPicPr>
        <p:blipFill>
          <a:blip r:embed="rId2"/>
          <a:stretch>
            <a:fillRect/>
          </a:stretch>
        </p:blipFill>
        <p:spPr>
          <a:xfrm>
            <a:off x="-508" y="0"/>
            <a:ext cx="571500" cy="6858000"/>
          </a:xfrm>
          <a:prstGeom prst="rect">
            <a:avLst/>
          </a:prstGeom>
        </p:spPr>
      </p:pic>
      <p:sp>
        <p:nvSpPr>
          <p:cNvPr id="8" name="TextBox 20">
            <a:extLst>
              <a:ext uri="{FF2B5EF4-FFF2-40B4-BE49-F238E27FC236}">
                <a16:creationId xmlns:a16="http://schemas.microsoft.com/office/drawing/2014/main" id="{114E7E73-9CC0-CC45-974A-CC7EEDEAFC86}"/>
              </a:ext>
            </a:extLst>
          </p:cNvPr>
          <p:cNvSpPr txBox="1"/>
          <p:nvPr/>
        </p:nvSpPr>
        <p:spPr>
          <a:xfrm rot="16200000">
            <a:off x="-2122064" y="3992865"/>
            <a:ext cx="4798146" cy="769441"/>
          </a:xfrm>
          <a:prstGeom prst="rect">
            <a:avLst/>
          </a:prstGeom>
          <a:noFill/>
        </p:spPr>
        <p:txBody>
          <a:bodyPr wrap="square" rtlCol="0" anchor="ctr">
            <a:spAutoFit/>
          </a:bodyPr>
          <a:lstStyle/>
          <a:p>
            <a:r>
              <a:rPr lang="en-US" altLang="ko-KR" sz="4400">
                <a:solidFill>
                  <a:schemeClr val="bg1"/>
                </a:solidFill>
                <a:latin typeface="+mj-lt"/>
                <a:cs typeface="Arial" pitchFamily="34" charset="0"/>
              </a:rPr>
              <a:t>Hackathon_21</a:t>
            </a:r>
            <a:endParaRPr lang="ko-KR" altLang="en-US" sz="4400">
              <a:solidFill>
                <a:schemeClr val="bg1"/>
              </a:solidFill>
              <a:latin typeface="+mj-lt"/>
              <a:cs typeface="Arial" pitchFamily="34" charset="0"/>
            </a:endParaRPr>
          </a:p>
        </p:txBody>
      </p:sp>
    </p:spTree>
    <p:extLst>
      <p:ext uri="{BB962C8B-B14F-4D97-AF65-F5344CB8AC3E}">
        <p14:creationId xmlns:p14="http://schemas.microsoft.com/office/powerpoint/2010/main" val="129067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4972051" y="3429000"/>
            <a:ext cx="6775144"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1</a:t>
            </a:r>
          </a:p>
          <a:p>
            <a:pPr algn="r"/>
            <a:r>
              <a:rPr lang="en-US" altLang="ko-KR" sz="4800" b="1" dirty="0">
                <a:solidFill>
                  <a:schemeClr val="bg1"/>
                </a:solidFill>
                <a:latin typeface="+mj-lt"/>
                <a:cs typeface="Arial" pitchFamily="34" charset="0"/>
              </a:rPr>
              <a:t>Use case description</a:t>
            </a:r>
            <a:endParaRPr lang="ko-KR" altLang="en-US" sz="4800" b="1" dirty="0">
              <a:solidFill>
                <a:schemeClr val="bg1"/>
              </a:solidFill>
              <a:latin typeface="+mj-lt"/>
              <a:cs typeface="Arial" pitchFamily="34" charset="0"/>
            </a:endParaRPr>
          </a:p>
        </p:txBody>
      </p:sp>
      <p:sp>
        <p:nvSpPr>
          <p:cNvPr id="4" name="TextBox 10">
            <a:extLst>
              <a:ext uri="{FF2B5EF4-FFF2-40B4-BE49-F238E27FC236}">
                <a16:creationId xmlns:a16="http://schemas.microsoft.com/office/drawing/2014/main" id="{A3F33A10-A9E5-F943-A6F0-3CE29690BB59}"/>
              </a:ext>
            </a:extLst>
          </p:cNvPr>
          <p:cNvSpPr txBox="1"/>
          <p:nvPr/>
        </p:nvSpPr>
        <p:spPr>
          <a:xfrm>
            <a:off x="6380867" y="6029712"/>
            <a:ext cx="5366327" cy="379656"/>
          </a:xfrm>
          <a:prstGeom prst="rect">
            <a:avLst/>
          </a:prstGeom>
          <a:noFill/>
        </p:spPr>
        <p:txBody>
          <a:bodyPr wrap="square" rtlCol="0" anchor="ctr">
            <a:spAutoFit/>
          </a:bodyPr>
          <a:lstStyle/>
          <a:p>
            <a:pPr algn="r"/>
            <a:r>
              <a:rPr lang="it-IT" altLang="ko-KR" sz="1867" dirty="0">
                <a:solidFill>
                  <a:schemeClr val="bg1"/>
                </a:solidFill>
                <a:cs typeface="Arial" pitchFamily="34" charset="0"/>
              </a:rPr>
              <a:t>Scenario d’uso e motivazione</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57890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it-IT" sz="2800" dirty="0">
                <a:solidFill>
                  <a:srgbClr val="1A8EA9"/>
                </a:solidFill>
              </a:rPr>
              <a:t>Use case </a:t>
            </a:r>
            <a:r>
              <a:rPr lang="it-IT" sz="2800" dirty="0" err="1">
                <a:solidFill>
                  <a:srgbClr val="1A8EA9"/>
                </a:solidFill>
              </a:rPr>
              <a:t>description</a:t>
            </a:r>
            <a:endParaRPr kumimoji="0" lang="it-IT" sz="2800" b="0" i="0" u="none" strike="noStrike" kern="1200" cap="none" spc="0" normalizeH="0" baseline="0" noProof="0" dirty="0">
              <a:ln>
                <a:noFill/>
              </a:ln>
              <a:solidFill>
                <a:srgbClr val="1A8EA9"/>
              </a:solidFill>
              <a:effectLst/>
              <a:uLnTx/>
              <a:uFillTx/>
              <a:latin typeface="Arial"/>
              <a:ea typeface="Arial Unicode MS"/>
              <a:cs typeface="+mj-cs"/>
            </a:endParaRP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dirty="0">
                <a:ln>
                  <a:noFill/>
                </a:ln>
                <a:solidFill>
                  <a:prstClr val="white"/>
                </a:solidFill>
                <a:effectLst/>
                <a:uLnTx/>
                <a:uFillTx/>
                <a:latin typeface="Arial"/>
                <a:ea typeface="Arial Unicode MS"/>
                <a:cs typeface="Arial" pitchFamily="34" charset="0"/>
              </a:endParaRPr>
            </a:p>
          </p:txBody>
        </p:sp>
      </p:grpSp>
      <p:sp>
        <p:nvSpPr>
          <p:cNvPr id="6" name="TextBox 5">
            <a:extLst>
              <a:ext uri="{FF2B5EF4-FFF2-40B4-BE49-F238E27FC236}">
                <a16:creationId xmlns:a16="http://schemas.microsoft.com/office/drawing/2014/main" id="{41A0CC9C-B430-4B7F-83CC-B3129A9C04DF}"/>
              </a:ext>
            </a:extLst>
          </p:cNvPr>
          <p:cNvSpPr txBox="1"/>
          <p:nvPr/>
        </p:nvSpPr>
        <p:spPr>
          <a:xfrm>
            <a:off x="847562" y="661432"/>
            <a:ext cx="10942223" cy="6196568"/>
          </a:xfrm>
          <a:prstGeom prst="rect">
            <a:avLst/>
          </a:prstGeom>
          <a:noFill/>
        </p:spPr>
        <p:txBody>
          <a:bodyPr wrap="square" rtlCol="0">
            <a:spAutoFit/>
          </a:bodyPr>
          <a:lstStyle/>
          <a:p>
            <a:pPr>
              <a:lnSpc>
                <a:spcPts val="1500"/>
              </a:lnSpc>
              <a:spcAft>
                <a:spcPts val="800"/>
              </a:spcAft>
            </a:pPr>
            <a:r>
              <a:rPr lang="it-IT" sz="1300" dirty="0"/>
              <a:t>Hoda, con la sua soluzione, vuole raccontare un nuovo tipo di esperienza tra persone e aziende basato sull'uso consapevole dei dati e sul rispetto della privacy, a completo beneficio di tutte le parti coinvolte.</a:t>
            </a:r>
          </a:p>
          <a:p>
            <a:pPr>
              <a:lnSpc>
                <a:spcPts val="1500"/>
              </a:lnSpc>
              <a:spcAft>
                <a:spcPts val="800"/>
              </a:spcAft>
            </a:pPr>
            <a:r>
              <a:rPr lang="it-IT" sz="1300" b="1" dirty="0"/>
              <a:t>Premessa:</a:t>
            </a:r>
          </a:p>
          <a:p>
            <a:pPr>
              <a:lnSpc>
                <a:spcPts val="1500"/>
              </a:lnSpc>
              <a:spcAft>
                <a:spcPts val="800"/>
              </a:spcAft>
            </a:pPr>
            <a:r>
              <a:rPr lang="it-IT" sz="1300" dirty="0"/>
              <a:t>Il punto di partenza è la persona, che decide di iscriversi a Weople, un servizio gratuito già esistente, sviluppato da Hoda, che permette alle persone di attivare i diritti del GDPR, come il Diritto alla Portabilità e il Diritto di Opposizione. Inoltre, Weople agisce come banca dei dati digitali, permettendo alle persone di investire i propri dati in modo anonimo. Gli archivi dei dati che le persone possono investire in Weople spaziano dai dati delle carte fedeltà ai dati di e-commerce a quelli dei social network. La mole di dati è grandissima e Hoda, con il consenso informato dei suoi utenti, valorizza questi dati sul mercato in modo completamente anonimo, statistico e aggregato. Una volta che questo Big Data è stato valorizzato sul mercato e ha generato utili, Weople ridistribuisce ai suoi utenti il 90% dei profitti.</a:t>
            </a:r>
          </a:p>
          <a:p>
            <a:pPr>
              <a:lnSpc>
                <a:spcPts val="1500"/>
              </a:lnSpc>
              <a:spcAft>
                <a:spcPts val="800"/>
              </a:spcAft>
            </a:pPr>
            <a:r>
              <a:rPr lang="it-IT" sz="1300" dirty="0"/>
              <a:t>Il nostro use case vede partecipi Hoda, un'azienda di Food Delivery e gli utenti di Weople. L’azienda in questione è interessata a proporre il proprio prodotto, tramite un'offerta personalizzata, ad un bacino di utenti con determinate caratteristiche socio-demografiche e particolari abitudini, interessi e livelli di consumo. Tutti dati che Weople ha a disposizione, se investiti dalle persone. Hoda funge da aggregatore di persone, quindi di dati, garantendo privacy e sicurezza.</a:t>
            </a:r>
          </a:p>
          <a:p>
            <a:pPr>
              <a:lnSpc>
                <a:spcPts val="1500"/>
              </a:lnSpc>
              <a:spcAft>
                <a:spcPts val="800"/>
              </a:spcAft>
            </a:pPr>
            <a:r>
              <a:rPr lang="it-IT" sz="1300" b="1" dirty="0"/>
              <a:t>Use case:</a:t>
            </a:r>
          </a:p>
          <a:p>
            <a:pPr>
              <a:lnSpc>
                <a:spcPts val="1500"/>
              </a:lnSpc>
              <a:spcAft>
                <a:spcPts val="800"/>
              </a:spcAft>
            </a:pPr>
            <a:r>
              <a:rPr lang="it-IT" sz="1300" dirty="0"/>
              <a:t>L'azienda </a:t>
            </a:r>
            <a:r>
              <a:rPr lang="it-IT" sz="1300" dirty="0" err="1"/>
              <a:t>Fresh</a:t>
            </a:r>
            <a:r>
              <a:rPr lang="it-IT" sz="1300" dirty="0"/>
              <a:t> Delivery contatta Hoda con il fine di presentare la propria offerta ad un bacino di utenti. Hoda, attraverso l'app Weople, individua gli utenti con le caratteristiche più simili a quelle richieste dall'azienda e propone loro l'offerta personalizzata. In questo momento, a un certo numero di persone, grazie ai dati che hanno investito, viene data la possibilità di usufruire di quest'offerta personalizzata in totale anonimità, in quanto il committente non conosce l'identità delle persone alle quali è stata mostrata l’offerta. In Weople, all'interno dell'area che abbiamo chiamato "Gain &amp; Relax", queste persone avranno la possibilità di consultare l'offerta, quindi accettarla o ignorarla. Coloro che decideranno di accettare l'offerta proposta dal committente, dovranno selezionarla per poter trasferire le proprie credenziali al proprio </a:t>
            </a:r>
            <a:r>
              <a:rPr lang="it-IT" sz="1300" dirty="0" err="1"/>
              <a:t>Wallet</a:t>
            </a:r>
            <a:r>
              <a:rPr lang="it-IT" sz="1300" dirty="0"/>
              <a:t> </a:t>
            </a:r>
            <a:r>
              <a:rPr lang="it-IT" sz="1300" dirty="0" err="1"/>
              <a:t>Dizme</a:t>
            </a:r>
            <a:r>
              <a:rPr lang="it-IT" sz="1300" dirty="0"/>
              <a:t>. Trasferendo le credenziali, Weople agisce da </a:t>
            </a:r>
            <a:r>
              <a:rPr lang="it-IT" sz="1300" dirty="0" err="1"/>
              <a:t>Verifier</a:t>
            </a:r>
            <a:r>
              <a:rPr lang="it-IT" sz="1300" dirty="0"/>
              <a:t>, certificando che le credenziali siano quelle ricercate dall'azienda. In questo momento la persona sarà quindi libera di completare l'acquisto in completa autonomia, direttamente con l'azienda.</a:t>
            </a:r>
          </a:p>
          <a:p>
            <a:pPr>
              <a:lnSpc>
                <a:spcPts val="1500"/>
              </a:lnSpc>
              <a:spcAft>
                <a:spcPts val="800"/>
              </a:spcAft>
            </a:pPr>
            <a:r>
              <a:rPr lang="it-IT" sz="1300" dirty="0"/>
              <a:t>Una volta completato l'acquisto, se fosse presente anche un'intermediazione digitale, Weople si impegnerebbe a ridistribuirla alle persone nella misura del 90%, al netto dei costi di mantenimento della piattaforma.</a:t>
            </a:r>
          </a:p>
          <a:p>
            <a:pPr>
              <a:lnSpc>
                <a:spcPts val="1500"/>
              </a:lnSpc>
              <a:spcAft>
                <a:spcPts val="800"/>
              </a:spcAft>
            </a:pPr>
            <a:r>
              <a:rPr lang="it-IT" sz="1300" dirty="0"/>
              <a:t>All'interno di questo use case vediamo, in modo semplificato, come attraverso l'uso dei dati, si possa creare un nuovo rapporto tra persone e aziende del tutto protettivo della privacy e con benefici per tutti gli attori della filiera, diversamente da quello che avviene oggi, in qui i dati delle persone generano guadagni per tutti fuorché per coloro che li generano, le persone.</a:t>
            </a:r>
          </a:p>
        </p:txBody>
      </p:sp>
    </p:spTree>
    <p:extLst>
      <p:ext uri="{BB962C8B-B14F-4D97-AF65-F5344CB8AC3E}">
        <p14:creationId xmlns:p14="http://schemas.microsoft.com/office/powerpoint/2010/main" val="169498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5643419" y="3429000"/>
            <a:ext cx="6103775"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2</a:t>
            </a:r>
          </a:p>
          <a:p>
            <a:pPr algn="r"/>
            <a:r>
              <a:rPr lang="en-US" altLang="ko-KR" sz="4800" b="1" dirty="0">
                <a:solidFill>
                  <a:schemeClr val="bg1"/>
                </a:solidFill>
                <a:latin typeface="+mj-lt"/>
                <a:cs typeface="Arial" pitchFamily="34" charset="0"/>
              </a:rPr>
              <a:t>How we built it</a:t>
            </a:r>
            <a:endParaRPr lang="ko-KR" altLang="en-US" sz="4800" b="1" dirty="0">
              <a:solidFill>
                <a:schemeClr val="bg1"/>
              </a:solidFill>
              <a:latin typeface="+mj-lt"/>
              <a:cs typeface="Arial" pitchFamily="34" charset="0"/>
            </a:endParaRPr>
          </a:p>
        </p:txBody>
      </p:sp>
      <p:sp>
        <p:nvSpPr>
          <p:cNvPr id="4" name="TextBox 10">
            <a:extLst>
              <a:ext uri="{FF2B5EF4-FFF2-40B4-BE49-F238E27FC236}">
                <a16:creationId xmlns:a16="http://schemas.microsoft.com/office/drawing/2014/main" id="{A3F33A10-A9E5-F943-A6F0-3CE29690BB59}"/>
              </a:ext>
            </a:extLst>
          </p:cNvPr>
          <p:cNvSpPr txBox="1"/>
          <p:nvPr/>
        </p:nvSpPr>
        <p:spPr>
          <a:xfrm>
            <a:off x="6380867" y="6019485"/>
            <a:ext cx="5366327" cy="400110"/>
          </a:xfrm>
          <a:prstGeom prst="rect">
            <a:avLst/>
          </a:prstGeom>
          <a:noFill/>
        </p:spPr>
        <p:txBody>
          <a:bodyPr wrap="square" rtlCol="0" anchor="ctr">
            <a:spAutoFit/>
          </a:bodyPr>
          <a:lstStyle/>
          <a:p>
            <a:pPr algn="r"/>
            <a:r>
              <a:rPr lang="en-US" altLang="ko-KR" sz="2000" b="1" dirty="0" err="1">
                <a:solidFill>
                  <a:schemeClr val="bg1"/>
                </a:solidFill>
                <a:cs typeface="Arial" pitchFamily="34" charset="0"/>
              </a:rPr>
              <a:t>Descrizione</a:t>
            </a:r>
            <a:r>
              <a:rPr lang="en-US" altLang="ko-KR" sz="2000" b="1" dirty="0">
                <a:solidFill>
                  <a:schemeClr val="bg1"/>
                </a:solidFill>
                <a:cs typeface="Arial" pitchFamily="34" charset="0"/>
              </a:rPr>
              <a:t> Tecnica e Demo/Video</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67001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Componenti Tecniche</a:t>
            </a: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847562" y="1166842"/>
            <a:ext cx="10558463" cy="4524315"/>
          </a:xfrm>
          <a:prstGeom prst="rect">
            <a:avLst/>
          </a:prstGeom>
          <a:noFill/>
        </p:spPr>
        <p:txBody>
          <a:bodyPr wrap="square" rtlCol="0">
            <a:spAutoFit/>
          </a:bodyPr>
          <a:lstStyle/>
          <a:p>
            <a:r>
              <a:rPr lang="it-IT" sz="1600" b="1" dirty="0"/>
              <a:t>Tecnologie utilizzate:</a:t>
            </a:r>
          </a:p>
          <a:p>
            <a:pPr marL="285750" indent="-285750">
              <a:buFont typeface="Arial" panose="020B0604020202020204" pitchFamily="34" charset="0"/>
              <a:buChar char="•"/>
            </a:pPr>
            <a:r>
              <a:rPr lang="it-IT" sz="1600" dirty="0"/>
              <a:t>Galileo → Profilazione Data Science → software proprietario</a:t>
            </a:r>
          </a:p>
          <a:p>
            <a:pPr marL="285750" indent="-285750">
              <a:buFont typeface="Arial" panose="020B0604020202020204" pitchFamily="34" charset="0"/>
              <a:buChar char="•"/>
            </a:pPr>
            <a:r>
              <a:rPr lang="it-IT" sz="1600" dirty="0"/>
              <a:t>Python Script per integrazione</a:t>
            </a:r>
          </a:p>
          <a:p>
            <a:pPr marL="285750" indent="-285750">
              <a:buFont typeface="Arial" panose="020B0604020202020204" pitchFamily="34" charset="0"/>
              <a:buChar char="•"/>
            </a:pPr>
            <a:r>
              <a:rPr lang="it-IT" sz="1600" dirty="0"/>
              <a:t>Cheetah Digital → CRM di terze parti → Web site + API</a:t>
            </a:r>
          </a:p>
          <a:p>
            <a:pPr marL="285750" indent="-285750">
              <a:buFont typeface="Arial" panose="020B0604020202020204" pitchFamily="34" charset="0"/>
              <a:buChar char="•"/>
            </a:pPr>
            <a:r>
              <a:rPr lang="it-IT" sz="1600" dirty="0"/>
              <a:t>Weople → App sviluppata da Hoda → </a:t>
            </a:r>
            <a:r>
              <a:rPr lang="it-IT" sz="1600" dirty="0" err="1"/>
              <a:t>Ionic</a:t>
            </a:r>
            <a:r>
              <a:rPr lang="it-IT" sz="1600" dirty="0"/>
              <a:t> (</a:t>
            </a:r>
            <a:r>
              <a:rPr lang="it-IT" sz="1600" dirty="0" err="1"/>
              <a:t>Angular</a:t>
            </a:r>
            <a:r>
              <a:rPr lang="it-IT" sz="1600" dirty="0"/>
              <a:t>/Cordova) Web/Mobile App</a:t>
            </a:r>
          </a:p>
          <a:p>
            <a:endParaRPr lang="it-IT" sz="1600" dirty="0"/>
          </a:p>
          <a:p>
            <a:r>
              <a:rPr lang="it-IT" sz="1600" b="1" dirty="0"/>
              <a:t>Flusso operativo:</a:t>
            </a:r>
          </a:p>
          <a:p>
            <a:r>
              <a:rPr lang="it-IT" sz="1600" dirty="0"/>
              <a:t>Una volta confermata la richiesta dell’azienda cliente entrano in gioco i data scientists.</a:t>
            </a:r>
          </a:p>
          <a:p>
            <a:endParaRPr lang="it-IT" sz="1600" dirty="0"/>
          </a:p>
          <a:p>
            <a:r>
              <a:rPr lang="it-IT" sz="1600" dirty="0"/>
              <a:t>Il data scientist converte la richiesta del cliente in un filtro per creare il segmento richiesto, una volta affinata la ricerca viene esportata una lista di utenti con i dati richiesti per creare la credenziale in formato CSV.</a:t>
            </a:r>
          </a:p>
          <a:p>
            <a:endParaRPr lang="it-IT" sz="1600" dirty="0"/>
          </a:p>
          <a:p>
            <a:r>
              <a:rPr lang="it-IT" sz="1600" dirty="0"/>
              <a:t>Uno script </a:t>
            </a:r>
            <a:r>
              <a:rPr lang="it-IT" sz="1600" dirty="0" err="1"/>
              <a:t>python</a:t>
            </a:r>
            <a:r>
              <a:rPr lang="it-IT" sz="1600" dirty="0"/>
              <a:t> penserà poi a creare le offerte personalizzate su nostro CRM tramite le API esposte.</a:t>
            </a:r>
          </a:p>
          <a:p>
            <a:endParaRPr lang="it-IT" sz="1600" dirty="0"/>
          </a:p>
          <a:p>
            <a:r>
              <a:rPr lang="it-IT" sz="1600" dirty="0"/>
              <a:t>Una volta pubblicata l’offerta personalizzata, sarà visibile agli utenti Weople che potranno selezionarla per esportare la credenziale al proprio </a:t>
            </a:r>
            <a:r>
              <a:rPr lang="it-IT" sz="1600" dirty="0" err="1"/>
              <a:t>Wallet</a:t>
            </a:r>
            <a:r>
              <a:rPr lang="it-IT" sz="1600" dirty="0"/>
              <a:t> </a:t>
            </a:r>
            <a:r>
              <a:rPr lang="it-IT" sz="1600" dirty="0" err="1"/>
              <a:t>Dizme</a:t>
            </a:r>
            <a:r>
              <a:rPr lang="it-IT" sz="1600" dirty="0"/>
              <a:t> per poi essere spese presso le aziende interessate.</a:t>
            </a:r>
          </a:p>
          <a:p>
            <a:endParaRPr lang="it-IT" sz="1600" dirty="0"/>
          </a:p>
          <a:p>
            <a:r>
              <a:rPr lang="it-IT" sz="1600" dirty="0"/>
              <a:t>Il click sull’offerta porterà a una nuova pagina web di </a:t>
            </a:r>
            <a:r>
              <a:rPr lang="it-IT" sz="1600" dirty="0" err="1"/>
              <a:t>DizMe</a:t>
            </a:r>
            <a:r>
              <a:rPr lang="it-IT" sz="1600" dirty="0"/>
              <a:t> con QR code e link per creare la credenziale.</a:t>
            </a:r>
          </a:p>
        </p:txBody>
      </p:sp>
    </p:spTree>
    <p:extLst>
      <p:ext uri="{BB962C8B-B14F-4D97-AF65-F5344CB8AC3E}">
        <p14:creationId xmlns:p14="http://schemas.microsoft.com/office/powerpoint/2010/main" val="68565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Dimostrazione - Video</a:t>
            </a: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1000125" y="1514475"/>
            <a:ext cx="10558463" cy="923330"/>
          </a:xfrm>
          <a:prstGeom prst="rect">
            <a:avLst/>
          </a:prstGeom>
          <a:noFill/>
        </p:spPr>
        <p:txBody>
          <a:bodyPr wrap="square" rtlCol="0">
            <a:spAutoFit/>
          </a:bodyPr>
          <a:lstStyle/>
          <a:p>
            <a:r>
              <a:rPr lang="it-IT" b="0" i="0" dirty="0">
                <a:effectLst/>
                <a:latin typeface="Arial" panose="020B0604020202020204" pitchFamily="34" charset="0"/>
              </a:rPr>
              <a:t>Link al video della soluzione su GitHub:</a:t>
            </a:r>
          </a:p>
          <a:p>
            <a:endParaRPr lang="it-IT" dirty="0">
              <a:latin typeface="Arial" panose="020B0604020202020204" pitchFamily="34" charset="0"/>
            </a:endParaRPr>
          </a:p>
          <a:p>
            <a:r>
              <a:rPr lang="it-IT" b="0" i="0" dirty="0">
                <a:effectLst/>
                <a:latin typeface="Segoe UI" panose="020B0502040204020203" pitchFamily="34" charset="0"/>
                <a:hlinkClick r:id="rId3" tooltip="https://raw.githubusercontent.com/lockit/hackathon_21/main/docs/weople/hackathon_21_hoda_demo_video.mp4"/>
              </a:rPr>
              <a:t>https://raw.githubusercontent.com/lockit/Hackathon_21/main/docs/weople/demo_video.mp4</a:t>
            </a:r>
            <a:endParaRPr lang="it-IT" b="0" i="0" dirty="0">
              <a:effectLst/>
              <a:latin typeface="Segoe UI" panose="020B0502040204020203" pitchFamily="34" charset="0"/>
            </a:endParaRPr>
          </a:p>
        </p:txBody>
      </p:sp>
    </p:spTree>
    <p:extLst>
      <p:ext uri="{BB962C8B-B14F-4D97-AF65-F5344CB8AC3E}">
        <p14:creationId xmlns:p14="http://schemas.microsoft.com/office/powerpoint/2010/main" val="13367888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91AB040E806C54DBCCCE6F903D94FBA" ma:contentTypeVersion="7" ma:contentTypeDescription="Creare un nuovo documento." ma:contentTypeScope="" ma:versionID="5053c16b34424b6a8e15987b740c92af">
  <xsd:schema xmlns:xsd="http://www.w3.org/2001/XMLSchema" xmlns:xs="http://www.w3.org/2001/XMLSchema" xmlns:p="http://schemas.microsoft.com/office/2006/metadata/properties" xmlns:ns2="f708f9fa-c6c3-497b-b819-50adffed6b2b" targetNamespace="http://schemas.microsoft.com/office/2006/metadata/properties" ma:root="true" ma:fieldsID="db937a3d119db76df12270f1225d4488" ns2:_="">
    <xsd:import namespace="f708f9fa-c6c3-497b-b819-50adffed6b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8f9fa-c6c3-497b-b819-50adffed6b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D33DBE-5CD5-4048-B963-E1DDF7CD72BE}">
  <ds:schemaRefs>
    <ds:schemaRef ds:uri="http://schemas.microsoft.com/sharepoint/v3/contenttype/forms"/>
  </ds:schemaRefs>
</ds:datastoreItem>
</file>

<file path=customXml/itemProps2.xml><?xml version="1.0" encoding="utf-8"?>
<ds:datastoreItem xmlns:ds="http://schemas.openxmlformats.org/officeDocument/2006/customXml" ds:itemID="{AEBCF798-F9F3-45AA-B3F9-BB4D0150171E}">
  <ds:schemaRefs>
    <ds:schemaRef ds:uri="http://www.w3.org/XML/1998/namespace"/>
    <ds:schemaRef ds:uri="http://purl.org/dc/elements/1.1/"/>
    <ds:schemaRef ds:uri="http://purl.org/dc/terms/"/>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5a59f87f-1d96-4d14-88b1-9d5dda5431c2"/>
  </ds:schemaRefs>
</ds:datastoreItem>
</file>

<file path=customXml/itemProps3.xml><?xml version="1.0" encoding="utf-8"?>
<ds:datastoreItem xmlns:ds="http://schemas.openxmlformats.org/officeDocument/2006/customXml" ds:itemID="{EA4A5532-A2E9-44AB-90FC-52382A0C57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08f9fa-c6c3-497b-b819-50adffed6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2018</TotalTime>
  <Words>1246</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14</vt:i4>
      </vt:variant>
    </vt:vector>
  </HeadingPairs>
  <TitlesOfParts>
    <vt:vector size="22" baseType="lpstr">
      <vt:lpstr>Arial</vt:lpstr>
      <vt:lpstr>Calibri</vt:lpstr>
      <vt:lpstr>Calibri Light</vt:lpstr>
      <vt:lpstr>Mistral</vt:lpstr>
      <vt:lpstr>Segoe UI</vt:lpstr>
      <vt:lpstr>Tema di Office</vt:lpstr>
      <vt:lpstr>Cover and End Slide Master</vt:lpstr>
      <vt:lpstr>Contents Slide Master</vt:lpstr>
      <vt:lpstr>Presentazione standard di PowerPoint</vt:lpstr>
      <vt:lpstr>Presentazione standard di PowerPoint</vt:lpstr>
      <vt:lpstr>Presentazione standard di PowerPoint</vt:lpstr>
      <vt:lpstr>Agenda presentazione Giuria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Daniele Citterio</dc:creator>
  <cp:lastModifiedBy>Andrea Castagnoli</cp:lastModifiedBy>
  <cp:revision>42</cp:revision>
  <dcterms:created xsi:type="dcterms:W3CDTF">2021-03-09T09:46:06Z</dcterms:created>
  <dcterms:modified xsi:type="dcterms:W3CDTF">2021-04-13T19:20:55Z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0x010100D91AB040E806C54DBCCCE6F903D94FBA</vt:lpwstr>
  </property>
</Properties>
</file>