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23"/>
  </p:notesMasterIdLst>
  <p:handoutMasterIdLst>
    <p:handoutMasterId r:id="rId24"/>
  </p:handoutMasterIdLst>
  <p:sldIdLst>
    <p:sldId id="256" r:id="rId2"/>
    <p:sldId id="313" r:id="rId3"/>
    <p:sldId id="260" r:id="rId4"/>
    <p:sldId id="265" r:id="rId5"/>
    <p:sldId id="261" r:id="rId6"/>
    <p:sldId id="264" r:id="rId7"/>
    <p:sldId id="266" r:id="rId8"/>
    <p:sldId id="267" r:id="rId9"/>
    <p:sldId id="262" r:id="rId10"/>
    <p:sldId id="268" r:id="rId11"/>
    <p:sldId id="269" r:id="rId12"/>
    <p:sldId id="270" r:id="rId13"/>
    <p:sldId id="263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9144000" cy="5143500" type="screen16x9"/>
  <p:notesSz cx="6858000" cy="9144000"/>
  <p:embeddedFontLst>
    <p:embeddedFont>
      <p:font typeface="標楷體" panose="03000509000000000000" pitchFamily="65" charset="-120"/>
      <p:regular r:id="rId25"/>
    </p:embeddedFont>
    <p:embeddedFont>
      <p:font typeface="Lato" panose="020F0502020204030203" pitchFamily="34" charset="0"/>
      <p:regular r:id="rId26"/>
      <p:bold r:id="rId27"/>
    </p:embeddedFont>
    <p:embeddedFont>
      <p:font typeface="Libre Franklin" pitchFamily="2" charset="0"/>
      <p:regular r:id="rId28"/>
      <p:bold r:id="rId29"/>
      <p:italic r:id="rId30"/>
      <p:boldItalic r:id="rId31"/>
    </p:embeddedFont>
    <p:embeddedFont>
      <p:font typeface="Libre Franklin Medium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AC5259-EA23-480B-83AE-94B861254EB9}">
  <a:tblStyle styleId="{54AC5259-EA23-480B-83AE-94B861254E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B85CA300-57C9-00C5-BD18-D10A412B41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C2473E-B369-008B-1A7E-0DD18C7768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F4D0C-76C4-47C6-B8CF-050299A24053}" type="datetimeFigureOut">
              <a:rPr lang="zh-TW" altLang="en-US" smtClean="0"/>
              <a:t>2023/12/20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20E08D9-1FFB-1BC9-85EC-42A30E6B2F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TW"/>
              <a:t>3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D6EB312-77E1-DD56-47F3-43D6229F67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3843F-6160-4963-83F5-C4C0A8C062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24918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a0f900027_1_8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a0f900027_1_8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93969108f1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93969108f1_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9887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0" y="-75"/>
            <a:ext cx="6420300" cy="3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6420400" y="0"/>
            <a:ext cx="2732700" cy="15642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16200" y="3913200"/>
            <a:ext cx="2122200" cy="6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90600" y="491400"/>
            <a:ext cx="3666900" cy="30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333886-361E-510F-7CB8-486851D2D0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000"/>
            </a:lvl1pPr>
          </a:lstStyle>
          <a:p>
            <a:fld id="{339F772F-A433-4E6B-B951-3459255E11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rot="10800000">
            <a:off x="2334300" y="-8250"/>
            <a:ext cx="6809700" cy="3897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 flipH="1">
            <a:off x="6953400" y="3889650"/>
            <a:ext cx="2190600" cy="1254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622000" y="1357200"/>
            <a:ext cx="7784700" cy="3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1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A68CA36-A894-7D82-513A-17E3DF69E7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F772F-A433-4E6B-B951-3459255E110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B5C7A50-475F-FABA-C154-98894DEBEE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F772F-A433-4E6B-B951-3459255E110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6050-9A01-452E-A6D9-CD3DD28A5CE4}" type="datetimeFigureOut">
              <a:rPr lang="zh-TW" altLang="en-US" smtClean="0"/>
              <a:t>2023/12/20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906B-F522-45DC-8849-6818A5FA24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013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540000" y="1544250"/>
            <a:ext cx="8100000" cy="28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endParaRPr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882DE7C-EFFE-FCE5-1D18-6BC2E3E7B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339F772F-A433-4E6B-B951-3459255E110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86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C98EF3D-7FB8-7E31-8FEF-6808C3765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926" y="1397696"/>
            <a:ext cx="3509683" cy="850002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3A1A30-B4D0-0BDD-599A-82F46A7BC2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F772F-A433-4E6B-B951-3459255E110B}" type="slidenum">
              <a:rPr lang="zh-TW" altLang="en-US" sz="2000" smtClean="0"/>
              <a:t>1</a:t>
            </a:fld>
            <a:endParaRPr lang="zh-TW" altLang="en-US" sz="2000"/>
          </a:p>
        </p:txBody>
      </p:sp>
      <p:sp>
        <p:nvSpPr>
          <p:cNvPr id="11" name="Google Shape;516;p42">
            <a:extLst>
              <a:ext uri="{FF2B5EF4-FFF2-40B4-BE49-F238E27FC236}">
                <a16:creationId xmlns:a16="http://schemas.microsoft.com/office/drawing/2014/main" id="{E1724733-85D6-420E-B641-BE3C4EDD260B}"/>
              </a:ext>
            </a:extLst>
          </p:cNvPr>
          <p:cNvSpPr txBox="1">
            <a:spLocks/>
          </p:cNvSpPr>
          <p:nvPr/>
        </p:nvSpPr>
        <p:spPr>
          <a:xfrm>
            <a:off x="1847462" y="2571750"/>
            <a:ext cx="319854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Be Vietnam"/>
              <a:buNone/>
              <a:defRPr sz="60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Be Vietnam"/>
              <a:buNone/>
              <a:defRPr sz="52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Be Vietnam"/>
              <a:buNone/>
              <a:defRPr sz="52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Be Vietnam"/>
              <a:buNone/>
              <a:defRPr sz="52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Be Vietnam"/>
              <a:buNone/>
              <a:defRPr sz="52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Be Vietnam"/>
              <a:buNone/>
              <a:defRPr sz="52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Be Vietnam"/>
              <a:buNone/>
              <a:defRPr sz="52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Be Vietnam"/>
              <a:buNone/>
              <a:defRPr sz="52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Be Vietnam"/>
              <a:buNone/>
              <a:defRPr sz="52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r>
              <a:rPr lang="en-US" altLang="zh-TW" sz="4800" dirty="0"/>
              <a:t>CTF</a:t>
            </a:r>
            <a:endParaRPr lang="zh-TW" alt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1468A7-5C1F-40DB-8E79-C3E13F014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930" y="201685"/>
            <a:ext cx="7263151" cy="727349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logon</a:t>
            </a:r>
            <a:br>
              <a:rPr lang="en-US" altLang="zh-TW" sz="3600" dirty="0"/>
            </a:br>
            <a:endParaRPr lang="zh-TW" altLang="en-US" sz="3600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772C4108-A1AA-4964-921D-E0FE6F805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44EB194-A8B0-4177-8B45-AF8BC89CA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642" y="1428750"/>
            <a:ext cx="5457038" cy="314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46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3894C3-A8FD-4D6B-94B7-9CF9C92CB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74579D-4533-4753-8DA6-BA63F0AB2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4158F16-26F0-40DE-8215-94EE58FAC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136" y="393113"/>
            <a:ext cx="4009937" cy="370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40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BB7F9F-A243-4E45-A16B-EEDE183CF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89E876-88D0-4392-84A3-297228A6E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8698C05-BE0B-4F84-9D77-D8B9ADC44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20" y="853185"/>
            <a:ext cx="3349971" cy="409907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52FFCD5-D8E3-4BE4-ADBC-10D4C25EE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206" y="0"/>
            <a:ext cx="34875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85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A996C-42AC-487D-9B1C-45D8EDD74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64DCC36-2D89-427F-86B3-FD8865034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6292622-5B45-4CF6-9DF4-721057B0F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796" y="874374"/>
            <a:ext cx="5651901" cy="339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30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365685-BCA2-4997-B6AA-EB1A6617E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118" y="316197"/>
            <a:ext cx="6683765" cy="557472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are the robots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5B4459-9834-4413-B066-A1FE8581D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5F7DA60-F152-4772-B260-E5ACCC185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220" y="950210"/>
            <a:ext cx="4903365" cy="275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42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11E71B-9CAA-4904-925B-5722E708F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C2D13B6A-5016-4334-8B44-F9F3C65E5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7701" y="1628277"/>
            <a:ext cx="2147963" cy="943474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Robots.txt</a:t>
            </a:r>
          </a:p>
          <a:p>
            <a:pPr marL="0" indent="0">
              <a:buNone/>
            </a:pPr>
            <a:r>
              <a:rPr lang="zh-TW" altLang="en-US" dirty="0">
                <a:solidFill>
                  <a:schemeClr val="tx1"/>
                </a:solidFill>
              </a:rPr>
              <a:t>網路根目錄</a:t>
            </a:r>
            <a:br>
              <a:rPr lang="en-US" altLang="zh-TW" dirty="0">
                <a:solidFill>
                  <a:schemeClr val="tx1"/>
                </a:solidFill>
              </a:rPr>
            </a:br>
            <a:endParaRPr lang="en-US" altLang="zh-TW" dirty="0">
              <a:solidFill>
                <a:schemeClr val="tx1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7D3CE4E-FF86-40D4-9C87-3B188B2CD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03" y="128089"/>
            <a:ext cx="5209277" cy="295486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4274FB1B-A710-452D-ADF0-094D1D148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08" y="2857182"/>
            <a:ext cx="8044985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73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7D3188-B100-42EC-9D3A-EE025E696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7E7139-BA08-4B31-B11F-AC0081D52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0284" y="1824605"/>
            <a:ext cx="2368175" cy="2608811"/>
          </a:xfrm>
        </p:spPr>
        <p:txBody>
          <a:bodyPr/>
          <a:lstStyle/>
          <a:p>
            <a:endParaRPr lang="en-US" altLang="zh-TW" dirty="0"/>
          </a:p>
          <a:p>
            <a:r>
              <a:rPr lang="zh-TW" altLang="en-US" dirty="0"/>
              <a:t>禁止訪問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FE2D3E9-1709-48E9-8596-1660D554E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09" y="456937"/>
            <a:ext cx="5104701" cy="240861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9953593-4CC1-41FC-ABD3-1AC74F679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401" y="2951274"/>
            <a:ext cx="5430008" cy="203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10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1AA8A5-10A8-4F20-BBA4-297154A13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58A2D2-7B0F-40E0-9B75-F15053DB4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706C3DF-A56B-4A25-A257-C5028FBAD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983" y="1322099"/>
            <a:ext cx="5052108" cy="249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58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18F5A7-D601-4D69-AA01-A709A640F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020" y="304498"/>
            <a:ext cx="2975450" cy="576347"/>
          </a:xfrm>
        </p:spPr>
        <p:txBody>
          <a:bodyPr>
            <a:normAutofit fontScale="90000"/>
          </a:bodyPr>
          <a:lstStyle/>
          <a:p>
            <a:r>
              <a:rPr lang="en-US" altLang="zh-TW" b="1" i="0" dirty="0" err="1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dont</a:t>
            </a:r>
            <a:r>
              <a:rPr lang="en-US" altLang="zh-TW" b="1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-use-client-side</a:t>
            </a:r>
            <a:br>
              <a:rPr lang="en-US" altLang="zh-TW" b="1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</a:b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1A63636-5D64-435B-8FD1-A0A20E914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388" y="951736"/>
            <a:ext cx="5135050" cy="2833688"/>
          </a:xfrm>
        </p:spPr>
      </p:pic>
    </p:spTree>
    <p:extLst>
      <p:ext uri="{BB962C8B-B14F-4D97-AF65-F5344CB8AC3E}">
        <p14:creationId xmlns:p14="http://schemas.microsoft.com/office/powerpoint/2010/main" val="2442465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C404AB-08DA-45CE-AD10-EC514BF5D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049F4C7-865C-4D31-AACF-CB292F3F1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1378" y="890243"/>
            <a:ext cx="4701244" cy="2743583"/>
          </a:xfrm>
        </p:spPr>
      </p:pic>
    </p:spTree>
    <p:extLst>
      <p:ext uri="{BB962C8B-B14F-4D97-AF65-F5344CB8AC3E}">
        <p14:creationId xmlns:p14="http://schemas.microsoft.com/office/powerpoint/2010/main" val="243279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投影片編號版面配置區 18">
            <a:extLst>
              <a:ext uri="{FF2B5EF4-FFF2-40B4-BE49-F238E27FC236}">
                <a16:creationId xmlns:a16="http://schemas.microsoft.com/office/drawing/2014/main" id="{D7CA482B-EE06-3B23-0B38-D844D0AAD6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F772F-A433-4E6B-B951-3459255E110B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18" name="Google Shape;516;p42">
            <a:extLst>
              <a:ext uri="{FF2B5EF4-FFF2-40B4-BE49-F238E27FC236}">
                <a16:creationId xmlns:a16="http://schemas.microsoft.com/office/drawing/2014/main" id="{8BAC040D-8FAF-444B-A7CE-9E96FE0D3707}"/>
              </a:ext>
            </a:extLst>
          </p:cNvPr>
          <p:cNvSpPr txBox="1">
            <a:spLocks/>
          </p:cNvSpPr>
          <p:nvPr/>
        </p:nvSpPr>
        <p:spPr>
          <a:xfrm>
            <a:off x="364243" y="1441285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algn="l"/>
            <a:r>
              <a:rPr lang="zh-TW" altLang="en-US" sz="3200" dirty="0"/>
              <a:t>政廷</a:t>
            </a:r>
            <a:endParaRPr lang="en-US" altLang="zh-TW" sz="3200" dirty="0"/>
          </a:p>
          <a:p>
            <a:pPr algn="l"/>
            <a:r>
              <a:rPr lang="zh-TW" altLang="en-US" sz="3200" dirty="0"/>
              <a:t>子恩</a:t>
            </a:r>
            <a:endParaRPr lang="en-US" altLang="zh-TW" sz="3200" dirty="0"/>
          </a:p>
          <a:p>
            <a:pPr algn="l"/>
            <a:r>
              <a:rPr lang="zh-TW" altLang="en-US" sz="3200" dirty="0"/>
              <a:t>啟恩</a:t>
            </a:r>
            <a:endParaRPr lang="en-US" altLang="zh-TW" sz="3200" dirty="0"/>
          </a:p>
          <a:p>
            <a:pPr algn="l"/>
            <a:r>
              <a:rPr lang="zh-TW" altLang="en-US" sz="3200" dirty="0"/>
              <a:t>熊仔</a:t>
            </a:r>
            <a:endParaRPr lang="en-US" altLang="zh-TW" sz="3200" dirty="0"/>
          </a:p>
          <a:p>
            <a:pPr algn="l"/>
            <a:r>
              <a:rPr lang="zh-TW" altLang="en-US" sz="3200" dirty="0"/>
              <a:t>冠豪</a:t>
            </a:r>
            <a:endParaRPr lang="en-US" altLang="zh-TW" sz="3200" dirty="0"/>
          </a:p>
          <a:p>
            <a:pPr algn="l"/>
            <a:r>
              <a:rPr lang="zh-TW" altLang="en-US" sz="3200" dirty="0"/>
              <a:t>阿昀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49E277D6-901E-488C-A4CE-738454F1ED41}"/>
              </a:ext>
            </a:extLst>
          </p:cNvPr>
          <p:cNvGrpSpPr/>
          <p:nvPr/>
        </p:nvGrpSpPr>
        <p:grpSpPr>
          <a:xfrm>
            <a:off x="1370707" y="2162754"/>
            <a:ext cx="6024288" cy="173610"/>
            <a:chOff x="1350539" y="1625758"/>
            <a:chExt cx="6024288" cy="173610"/>
          </a:xfrm>
        </p:grpSpPr>
        <p:sp>
          <p:nvSpPr>
            <p:cNvPr id="20" name="Google Shape;72;p17">
              <a:extLst>
                <a:ext uri="{FF2B5EF4-FFF2-40B4-BE49-F238E27FC236}">
                  <a16:creationId xmlns:a16="http://schemas.microsoft.com/office/drawing/2014/main" id="{767421B0-5A64-403F-855F-39150E448032}"/>
                </a:ext>
              </a:extLst>
            </p:cNvPr>
            <p:cNvSpPr/>
            <p:nvPr/>
          </p:nvSpPr>
          <p:spPr>
            <a:xfrm rot="5400000">
              <a:off x="4276016" y="-1299443"/>
              <a:ext cx="173336" cy="6024286"/>
            </a:xfrm>
            <a:prstGeom prst="roundRect">
              <a:avLst>
                <a:gd name="adj" fmla="val 27705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Helvetica Neue"/>
                <a:buNone/>
              </a:pPr>
              <a:endParaRPr sz="11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" name="Google Shape;73;p17">
              <a:extLst>
                <a:ext uri="{FF2B5EF4-FFF2-40B4-BE49-F238E27FC236}">
                  <a16:creationId xmlns:a16="http://schemas.microsoft.com/office/drawing/2014/main" id="{08461FCC-D6F2-4FF0-BDE3-474644AD2032}"/>
                </a:ext>
              </a:extLst>
            </p:cNvPr>
            <p:cNvSpPr/>
            <p:nvPr/>
          </p:nvSpPr>
          <p:spPr>
            <a:xfrm rot="5400000">
              <a:off x="1512643" y="1463654"/>
              <a:ext cx="173336" cy="497543"/>
            </a:xfrm>
            <a:prstGeom prst="roundRect">
              <a:avLst>
                <a:gd name="adj" fmla="val 2770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Helvetica Neue"/>
                <a:buNone/>
              </a:pPr>
              <a:endParaRPr sz="11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22" name="Google Shape;516;p42">
            <a:extLst>
              <a:ext uri="{FF2B5EF4-FFF2-40B4-BE49-F238E27FC236}">
                <a16:creationId xmlns:a16="http://schemas.microsoft.com/office/drawing/2014/main" id="{5553AD8D-6596-46BC-813B-92EA921C71F9}"/>
              </a:ext>
            </a:extLst>
          </p:cNvPr>
          <p:cNvSpPr txBox="1">
            <a:spLocks/>
          </p:cNvSpPr>
          <p:nvPr/>
        </p:nvSpPr>
        <p:spPr>
          <a:xfrm>
            <a:off x="7394995" y="1658492"/>
            <a:ext cx="1540634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algn="l">
              <a:lnSpc>
                <a:spcPts val="1000"/>
              </a:lnSpc>
            </a:pPr>
            <a:r>
              <a:rPr lang="en-US" altLang="zh-TW" sz="2000" dirty="0"/>
              <a:t>42/100</a:t>
            </a:r>
            <a:endParaRPr lang="zh-TW" altLang="en-US" sz="3200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DF4BD0B-2F92-4616-BE96-BB1813E3AE17}"/>
              </a:ext>
            </a:extLst>
          </p:cNvPr>
          <p:cNvGrpSpPr/>
          <p:nvPr/>
        </p:nvGrpSpPr>
        <p:grpSpPr>
          <a:xfrm>
            <a:off x="1370707" y="2662304"/>
            <a:ext cx="6024288" cy="173610"/>
            <a:chOff x="1350538" y="2248901"/>
            <a:chExt cx="6024288" cy="173610"/>
          </a:xfrm>
        </p:grpSpPr>
        <p:sp>
          <p:nvSpPr>
            <p:cNvPr id="23" name="Google Shape;72;p17">
              <a:extLst>
                <a:ext uri="{FF2B5EF4-FFF2-40B4-BE49-F238E27FC236}">
                  <a16:creationId xmlns:a16="http://schemas.microsoft.com/office/drawing/2014/main" id="{827753CF-707C-4E05-ABA7-CF0BEB492FE5}"/>
                </a:ext>
              </a:extLst>
            </p:cNvPr>
            <p:cNvSpPr/>
            <p:nvPr/>
          </p:nvSpPr>
          <p:spPr>
            <a:xfrm rot="5400000">
              <a:off x="4276015" y="-676300"/>
              <a:ext cx="173336" cy="6024286"/>
            </a:xfrm>
            <a:prstGeom prst="roundRect">
              <a:avLst>
                <a:gd name="adj" fmla="val 27705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Helvetica Neue"/>
                <a:buNone/>
              </a:pPr>
              <a:endParaRPr sz="11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" name="Google Shape;73;p17">
              <a:extLst>
                <a:ext uri="{FF2B5EF4-FFF2-40B4-BE49-F238E27FC236}">
                  <a16:creationId xmlns:a16="http://schemas.microsoft.com/office/drawing/2014/main" id="{540FC6F1-C72D-4B5C-BBF3-D47E7DA9ED04}"/>
                </a:ext>
              </a:extLst>
            </p:cNvPr>
            <p:cNvSpPr/>
            <p:nvPr/>
          </p:nvSpPr>
          <p:spPr>
            <a:xfrm rot="5400000">
              <a:off x="1453019" y="2146420"/>
              <a:ext cx="173336" cy="378297"/>
            </a:xfrm>
            <a:prstGeom prst="roundRect">
              <a:avLst>
                <a:gd name="adj" fmla="val 2770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Helvetica Neue"/>
                <a:buNone/>
              </a:pPr>
              <a:endParaRPr sz="11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25" name="Google Shape;516;p42">
            <a:extLst>
              <a:ext uri="{FF2B5EF4-FFF2-40B4-BE49-F238E27FC236}">
                <a16:creationId xmlns:a16="http://schemas.microsoft.com/office/drawing/2014/main" id="{3F9541A4-DD67-4B4F-A1AB-AA0F1FD533AB}"/>
              </a:ext>
            </a:extLst>
          </p:cNvPr>
          <p:cNvSpPr txBox="1">
            <a:spLocks/>
          </p:cNvSpPr>
          <p:nvPr/>
        </p:nvSpPr>
        <p:spPr>
          <a:xfrm>
            <a:off x="7394995" y="2603260"/>
            <a:ext cx="1238146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algn="l">
              <a:lnSpc>
                <a:spcPts val="1000"/>
              </a:lnSpc>
            </a:pPr>
            <a:r>
              <a:rPr lang="en-US" altLang="zh-TW" sz="2000" dirty="0"/>
              <a:t>8/100</a:t>
            </a:r>
            <a:r>
              <a:rPr lang="zh-TW" altLang="en-US" sz="3200" dirty="0"/>
              <a:t>  </a:t>
            </a:r>
          </a:p>
        </p:txBody>
      </p:sp>
      <p:sp>
        <p:nvSpPr>
          <p:cNvPr id="26" name="Google Shape;72;p17">
            <a:extLst>
              <a:ext uri="{FF2B5EF4-FFF2-40B4-BE49-F238E27FC236}">
                <a16:creationId xmlns:a16="http://schemas.microsoft.com/office/drawing/2014/main" id="{1494901F-F312-4E2D-8CAA-3A36B46C375E}"/>
              </a:ext>
            </a:extLst>
          </p:cNvPr>
          <p:cNvSpPr/>
          <p:nvPr/>
        </p:nvSpPr>
        <p:spPr>
          <a:xfrm rot="5400000">
            <a:off x="4296184" y="231864"/>
            <a:ext cx="173336" cy="6024286"/>
          </a:xfrm>
          <a:prstGeom prst="roundRect">
            <a:avLst>
              <a:gd name="adj" fmla="val 27705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Google Shape;516;p42">
            <a:extLst>
              <a:ext uri="{FF2B5EF4-FFF2-40B4-BE49-F238E27FC236}">
                <a16:creationId xmlns:a16="http://schemas.microsoft.com/office/drawing/2014/main" id="{8B7F2A7E-9506-4ED2-A384-50E14C335977}"/>
              </a:ext>
            </a:extLst>
          </p:cNvPr>
          <p:cNvSpPr txBox="1">
            <a:spLocks/>
          </p:cNvSpPr>
          <p:nvPr/>
        </p:nvSpPr>
        <p:spPr>
          <a:xfrm>
            <a:off x="7394995" y="3109173"/>
            <a:ext cx="1238146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algn="l">
              <a:lnSpc>
                <a:spcPts val="1000"/>
              </a:lnSpc>
            </a:pPr>
            <a:r>
              <a:rPr lang="en-US" altLang="zh-TW" sz="2000" dirty="0"/>
              <a:t>2/100</a:t>
            </a:r>
            <a:r>
              <a:rPr lang="zh-TW" altLang="en-US" sz="3200" dirty="0"/>
              <a:t>  </a:t>
            </a:r>
          </a:p>
        </p:txBody>
      </p:sp>
      <p:sp>
        <p:nvSpPr>
          <p:cNvPr id="29" name="Google Shape;72;p17">
            <a:extLst>
              <a:ext uri="{FF2B5EF4-FFF2-40B4-BE49-F238E27FC236}">
                <a16:creationId xmlns:a16="http://schemas.microsoft.com/office/drawing/2014/main" id="{33EF3737-4D29-42E4-933C-3D86A707F1AA}"/>
              </a:ext>
            </a:extLst>
          </p:cNvPr>
          <p:cNvSpPr/>
          <p:nvPr/>
        </p:nvSpPr>
        <p:spPr>
          <a:xfrm rot="5400000">
            <a:off x="4296184" y="733198"/>
            <a:ext cx="173336" cy="6024286"/>
          </a:xfrm>
          <a:prstGeom prst="roundRect">
            <a:avLst>
              <a:gd name="adj" fmla="val 27705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" name="Google Shape;516;p42">
            <a:extLst>
              <a:ext uri="{FF2B5EF4-FFF2-40B4-BE49-F238E27FC236}">
                <a16:creationId xmlns:a16="http://schemas.microsoft.com/office/drawing/2014/main" id="{4958B722-9BFE-4DCB-A836-C57AFA524CD6}"/>
              </a:ext>
            </a:extLst>
          </p:cNvPr>
          <p:cNvSpPr txBox="1">
            <a:spLocks/>
          </p:cNvSpPr>
          <p:nvPr/>
        </p:nvSpPr>
        <p:spPr>
          <a:xfrm>
            <a:off x="7394995" y="3618455"/>
            <a:ext cx="1238146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algn="l">
              <a:lnSpc>
                <a:spcPts val="1000"/>
              </a:lnSpc>
            </a:pPr>
            <a:r>
              <a:rPr lang="en-US" altLang="zh-TW" sz="2000" dirty="0"/>
              <a:t>5/100</a:t>
            </a:r>
            <a:r>
              <a:rPr lang="zh-TW" altLang="en-US" sz="3200" dirty="0"/>
              <a:t>  </a:t>
            </a:r>
          </a:p>
        </p:txBody>
      </p:sp>
      <p:sp>
        <p:nvSpPr>
          <p:cNvPr id="33" name="Google Shape;72;p17">
            <a:extLst>
              <a:ext uri="{FF2B5EF4-FFF2-40B4-BE49-F238E27FC236}">
                <a16:creationId xmlns:a16="http://schemas.microsoft.com/office/drawing/2014/main" id="{0A24BD87-6A69-4068-B774-D3C6FB06E698}"/>
              </a:ext>
            </a:extLst>
          </p:cNvPr>
          <p:cNvSpPr/>
          <p:nvPr/>
        </p:nvSpPr>
        <p:spPr>
          <a:xfrm rot="5400000">
            <a:off x="4296184" y="1174166"/>
            <a:ext cx="173336" cy="6024286"/>
          </a:xfrm>
          <a:prstGeom prst="roundRect">
            <a:avLst>
              <a:gd name="adj" fmla="val 27705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" name="Google Shape;516;p42">
            <a:extLst>
              <a:ext uri="{FF2B5EF4-FFF2-40B4-BE49-F238E27FC236}">
                <a16:creationId xmlns:a16="http://schemas.microsoft.com/office/drawing/2014/main" id="{3F1E414B-80EC-4418-973F-6630780ABC8A}"/>
              </a:ext>
            </a:extLst>
          </p:cNvPr>
          <p:cNvSpPr txBox="1">
            <a:spLocks/>
          </p:cNvSpPr>
          <p:nvPr/>
        </p:nvSpPr>
        <p:spPr>
          <a:xfrm>
            <a:off x="7394995" y="4068390"/>
            <a:ext cx="1238146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algn="l">
              <a:lnSpc>
                <a:spcPts val="1000"/>
              </a:lnSpc>
            </a:pPr>
            <a:r>
              <a:rPr lang="en-US" altLang="zh-TW" sz="2000" dirty="0"/>
              <a:t>2/100</a:t>
            </a:r>
            <a:r>
              <a:rPr lang="zh-TW" altLang="en-US" sz="3200" dirty="0"/>
              <a:t>  </a:t>
            </a:r>
          </a:p>
        </p:txBody>
      </p:sp>
      <p:sp>
        <p:nvSpPr>
          <p:cNvPr id="39" name="Google Shape;516;p42">
            <a:extLst>
              <a:ext uri="{FF2B5EF4-FFF2-40B4-BE49-F238E27FC236}">
                <a16:creationId xmlns:a16="http://schemas.microsoft.com/office/drawing/2014/main" id="{0940427C-0D37-4A37-82DC-BB628F3AD0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350" y="563409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進度表</a:t>
            </a:r>
            <a:endParaRPr dirty="0"/>
          </a:p>
        </p:txBody>
      </p:sp>
      <p:sp>
        <p:nvSpPr>
          <p:cNvPr id="37" name="Google Shape;516;p42">
            <a:extLst>
              <a:ext uri="{FF2B5EF4-FFF2-40B4-BE49-F238E27FC236}">
                <a16:creationId xmlns:a16="http://schemas.microsoft.com/office/drawing/2014/main" id="{ED48AD0B-6FF5-4B21-939D-14BA8D21FC91}"/>
              </a:ext>
            </a:extLst>
          </p:cNvPr>
          <p:cNvSpPr txBox="1">
            <a:spLocks/>
          </p:cNvSpPr>
          <p:nvPr/>
        </p:nvSpPr>
        <p:spPr>
          <a:xfrm>
            <a:off x="7394995" y="2123809"/>
            <a:ext cx="1540634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algn="l">
              <a:lnSpc>
                <a:spcPts val="1000"/>
              </a:lnSpc>
            </a:pPr>
            <a:r>
              <a:rPr lang="en-US" altLang="zh-TW" sz="2000" dirty="0"/>
              <a:t>10/100</a:t>
            </a:r>
            <a:endParaRPr lang="zh-TW" altLang="en-US" sz="3200" dirty="0"/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A206426E-7897-49D1-8460-E4517E015D87}"/>
              </a:ext>
            </a:extLst>
          </p:cNvPr>
          <p:cNvGrpSpPr/>
          <p:nvPr/>
        </p:nvGrpSpPr>
        <p:grpSpPr>
          <a:xfrm>
            <a:off x="1402099" y="1690222"/>
            <a:ext cx="6024287" cy="173610"/>
            <a:chOff x="1350540" y="1625758"/>
            <a:chExt cx="6024287" cy="173610"/>
          </a:xfrm>
        </p:grpSpPr>
        <p:sp>
          <p:nvSpPr>
            <p:cNvPr id="40" name="Google Shape;72;p17">
              <a:extLst>
                <a:ext uri="{FF2B5EF4-FFF2-40B4-BE49-F238E27FC236}">
                  <a16:creationId xmlns:a16="http://schemas.microsoft.com/office/drawing/2014/main" id="{FA1ED181-DC27-4616-B0B8-8742BD915BF0}"/>
                </a:ext>
              </a:extLst>
            </p:cNvPr>
            <p:cNvSpPr/>
            <p:nvPr/>
          </p:nvSpPr>
          <p:spPr>
            <a:xfrm rot="5400000">
              <a:off x="4276016" y="-1299443"/>
              <a:ext cx="173336" cy="6024286"/>
            </a:xfrm>
            <a:prstGeom prst="roundRect">
              <a:avLst>
                <a:gd name="adj" fmla="val 27705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Helvetica Neue"/>
                <a:buNone/>
              </a:pPr>
              <a:endParaRPr sz="11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" name="Google Shape;73;p17">
              <a:extLst>
                <a:ext uri="{FF2B5EF4-FFF2-40B4-BE49-F238E27FC236}">
                  <a16:creationId xmlns:a16="http://schemas.microsoft.com/office/drawing/2014/main" id="{1CE465A9-9127-4F06-BD62-EF18AC8DC21E}"/>
                </a:ext>
              </a:extLst>
            </p:cNvPr>
            <p:cNvSpPr/>
            <p:nvPr/>
          </p:nvSpPr>
          <p:spPr>
            <a:xfrm rot="5400000">
              <a:off x="2189917" y="786381"/>
              <a:ext cx="173336" cy="1852089"/>
            </a:xfrm>
            <a:prstGeom prst="roundRect">
              <a:avLst>
                <a:gd name="adj" fmla="val 2770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Helvetica Neue"/>
                <a:buNone/>
              </a:pPr>
              <a:endParaRPr sz="11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27" name="Google Shape;516;p42">
            <a:extLst>
              <a:ext uri="{FF2B5EF4-FFF2-40B4-BE49-F238E27FC236}">
                <a16:creationId xmlns:a16="http://schemas.microsoft.com/office/drawing/2014/main" id="{E9EDFD8F-CEA4-4458-913F-2B6815BCA81F}"/>
              </a:ext>
            </a:extLst>
          </p:cNvPr>
          <p:cNvSpPr txBox="1">
            <a:spLocks/>
          </p:cNvSpPr>
          <p:nvPr/>
        </p:nvSpPr>
        <p:spPr>
          <a:xfrm>
            <a:off x="8259207" y="2123809"/>
            <a:ext cx="498487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algn="l">
              <a:lnSpc>
                <a:spcPts val="1000"/>
              </a:lnSpc>
            </a:pPr>
            <a:r>
              <a:rPr lang="en-US" altLang="zh-TW" sz="2000" dirty="0">
                <a:solidFill>
                  <a:srgbClr val="FF0000"/>
                </a:solidFill>
              </a:rPr>
              <a:t>+3</a:t>
            </a:r>
            <a:endParaRPr lang="zh-TW" altLang="en-US" sz="3200" dirty="0"/>
          </a:p>
        </p:txBody>
      </p:sp>
      <p:sp>
        <p:nvSpPr>
          <p:cNvPr id="30" name="Google Shape;516;p42">
            <a:extLst>
              <a:ext uri="{FF2B5EF4-FFF2-40B4-BE49-F238E27FC236}">
                <a16:creationId xmlns:a16="http://schemas.microsoft.com/office/drawing/2014/main" id="{AB873771-EC83-4DD3-AEA0-5B91D5174CBE}"/>
              </a:ext>
            </a:extLst>
          </p:cNvPr>
          <p:cNvSpPr txBox="1">
            <a:spLocks/>
          </p:cNvSpPr>
          <p:nvPr/>
        </p:nvSpPr>
        <p:spPr>
          <a:xfrm>
            <a:off x="8259207" y="2618095"/>
            <a:ext cx="498487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algn="l">
              <a:lnSpc>
                <a:spcPts val="1000"/>
              </a:lnSpc>
            </a:pPr>
            <a:r>
              <a:rPr lang="en-US" altLang="zh-TW" sz="2000" dirty="0">
                <a:solidFill>
                  <a:srgbClr val="FF0000"/>
                </a:solidFill>
              </a:rPr>
              <a:t>+2</a:t>
            </a:r>
            <a:endParaRPr lang="zh-TW" altLang="en-US" sz="3200" dirty="0"/>
          </a:p>
        </p:txBody>
      </p:sp>
      <p:sp>
        <p:nvSpPr>
          <p:cNvPr id="32" name="Google Shape;516;p42">
            <a:extLst>
              <a:ext uri="{FF2B5EF4-FFF2-40B4-BE49-F238E27FC236}">
                <a16:creationId xmlns:a16="http://schemas.microsoft.com/office/drawing/2014/main" id="{A5E545A4-E43D-4667-958E-94D51852163D}"/>
              </a:ext>
            </a:extLst>
          </p:cNvPr>
          <p:cNvSpPr txBox="1">
            <a:spLocks/>
          </p:cNvSpPr>
          <p:nvPr/>
        </p:nvSpPr>
        <p:spPr>
          <a:xfrm>
            <a:off x="8276962" y="3640136"/>
            <a:ext cx="498487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algn="l">
              <a:lnSpc>
                <a:spcPts val="1000"/>
              </a:lnSpc>
            </a:pPr>
            <a:r>
              <a:rPr lang="en-US" altLang="zh-TW" sz="2000" dirty="0">
                <a:solidFill>
                  <a:srgbClr val="FF0000"/>
                </a:solidFill>
              </a:rPr>
              <a:t>+3</a:t>
            </a:r>
            <a:endParaRPr lang="zh-TW" altLang="en-US" sz="3200" dirty="0"/>
          </a:p>
        </p:txBody>
      </p:sp>
      <p:sp>
        <p:nvSpPr>
          <p:cNvPr id="34" name="Google Shape;516;p42">
            <a:extLst>
              <a:ext uri="{FF2B5EF4-FFF2-40B4-BE49-F238E27FC236}">
                <a16:creationId xmlns:a16="http://schemas.microsoft.com/office/drawing/2014/main" id="{BF9E916B-4A01-4115-BBC6-BAF787BCDA00}"/>
              </a:ext>
            </a:extLst>
          </p:cNvPr>
          <p:cNvSpPr txBox="1">
            <a:spLocks/>
          </p:cNvSpPr>
          <p:nvPr/>
        </p:nvSpPr>
        <p:spPr>
          <a:xfrm>
            <a:off x="8281270" y="1658492"/>
            <a:ext cx="498487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algn="l">
              <a:lnSpc>
                <a:spcPts val="1000"/>
              </a:lnSpc>
            </a:pPr>
            <a:r>
              <a:rPr lang="en-US" altLang="zh-TW" sz="2000" dirty="0">
                <a:solidFill>
                  <a:srgbClr val="FF0000"/>
                </a:solidFill>
              </a:rPr>
              <a:t>+2</a:t>
            </a:r>
            <a:endParaRPr lang="zh-TW" altLang="en-US" sz="3200" dirty="0"/>
          </a:p>
        </p:txBody>
      </p:sp>
      <p:sp>
        <p:nvSpPr>
          <p:cNvPr id="43" name="Google Shape;73;p17">
            <a:extLst>
              <a:ext uri="{FF2B5EF4-FFF2-40B4-BE49-F238E27FC236}">
                <a16:creationId xmlns:a16="http://schemas.microsoft.com/office/drawing/2014/main" id="{A6E38A58-5538-4682-9E65-1B3F5BFFCC0D}"/>
              </a:ext>
            </a:extLst>
          </p:cNvPr>
          <p:cNvSpPr/>
          <p:nvPr/>
        </p:nvSpPr>
        <p:spPr>
          <a:xfrm rot="5400000">
            <a:off x="1400803" y="3632763"/>
            <a:ext cx="173336" cy="225457"/>
          </a:xfrm>
          <a:prstGeom prst="roundRect">
            <a:avLst>
              <a:gd name="adj" fmla="val 2770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" name="Google Shape;73;p17">
            <a:extLst>
              <a:ext uri="{FF2B5EF4-FFF2-40B4-BE49-F238E27FC236}">
                <a16:creationId xmlns:a16="http://schemas.microsoft.com/office/drawing/2014/main" id="{7EE06CC4-8771-4603-AA9C-CC34DEDB946B}"/>
              </a:ext>
            </a:extLst>
          </p:cNvPr>
          <p:cNvSpPr/>
          <p:nvPr/>
        </p:nvSpPr>
        <p:spPr>
          <a:xfrm rot="5400000">
            <a:off x="1311379" y="2721633"/>
            <a:ext cx="173336" cy="54678"/>
          </a:xfrm>
          <a:prstGeom prst="roundRect">
            <a:avLst>
              <a:gd name="adj" fmla="val 2770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" name="Google Shape;73;p17">
            <a:extLst>
              <a:ext uri="{FF2B5EF4-FFF2-40B4-BE49-F238E27FC236}">
                <a16:creationId xmlns:a16="http://schemas.microsoft.com/office/drawing/2014/main" id="{824CF42E-B758-4EE7-98AA-E2DD370EB949}"/>
              </a:ext>
            </a:extLst>
          </p:cNvPr>
          <p:cNvSpPr/>
          <p:nvPr/>
        </p:nvSpPr>
        <p:spPr>
          <a:xfrm rot="5400000">
            <a:off x="1305988" y="3212612"/>
            <a:ext cx="173336" cy="54679"/>
          </a:xfrm>
          <a:prstGeom prst="roundRect">
            <a:avLst>
              <a:gd name="adj" fmla="val 2770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" name="Google Shape;73;p17">
            <a:extLst>
              <a:ext uri="{FF2B5EF4-FFF2-40B4-BE49-F238E27FC236}">
                <a16:creationId xmlns:a16="http://schemas.microsoft.com/office/drawing/2014/main" id="{CE2DBC16-FF5E-4855-B087-B8D24C5006FA}"/>
              </a:ext>
            </a:extLst>
          </p:cNvPr>
          <p:cNvSpPr/>
          <p:nvPr/>
        </p:nvSpPr>
        <p:spPr>
          <a:xfrm rot="5400000">
            <a:off x="1305988" y="4159476"/>
            <a:ext cx="173336" cy="54679"/>
          </a:xfrm>
          <a:prstGeom prst="roundRect">
            <a:avLst>
              <a:gd name="adj" fmla="val 2770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9019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F16EC4-F9AF-42F1-B19A-ECB09C488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BEFECC-0FB0-4944-A3BC-4A2743B25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7B37D7F-39D9-4029-BED9-156B42D31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675" y="610835"/>
            <a:ext cx="4969934" cy="382258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1FB68B6-C3F5-4DFB-B1E6-62277B458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12" y="610835"/>
            <a:ext cx="3962464" cy="406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659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50A2BE-56D0-46E4-8AAF-D0E9A9E77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CF1556-2C6F-4013-BAC3-76A0D680E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69DA04C-C57E-495A-9360-6253EF9C7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480" y="790630"/>
            <a:ext cx="6801800" cy="375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729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A996C-42AC-487D-9B1C-45D8EDD74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341" y="941877"/>
            <a:ext cx="8100000" cy="572700"/>
          </a:xfrm>
        </p:spPr>
        <p:txBody>
          <a:bodyPr/>
          <a:lstStyle/>
          <a:p>
            <a:pPr algn="l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CTF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解題</a:t>
            </a:r>
          </a:p>
        </p:txBody>
      </p:sp>
      <p:sp>
        <p:nvSpPr>
          <p:cNvPr id="4" name="Google Shape;73;p17">
            <a:extLst>
              <a:ext uri="{FF2B5EF4-FFF2-40B4-BE49-F238E27FC236}">
                <a16:creationId xmlns:a16="http://schemas.microsoft.com/office/drawing/2014/main" id="{8BEDF38D-24FC-4E12-B7A0-6FDE7F9B14C6}"/>
              </a:ext>
            </a:extLst>
          </p:cNvPr>
          <p:cNvSpPr/>
          <p:nvPr/>
        </p:nvSpPr>
        <p:spPr>
          <a:xfrm rot="5400000">
            <a:off x="979491" y="2409460"/>
            <a:ext cx="130002" cy="41009"/>
          </a:xfrm>
          <a:prstGeom prst="roundRect">
            <a:avLst>
              <a:gd name="adj" fmla="val 2770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FFFFFF"/>
              </a:buClr>
              <a:buSzPts val="1100"/>
            </a:pPr>
            <a:endParaRPr sz="825"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Google Shape;73;p17">
            <a:extLst>
              <a:ext uri="{FF2B5EF4-FFF2-40B4-BE49-F238E27FC236}">
                <a16:creationId xmlns:a16="http://schemas.microsoft.com/office/drawing/2014/main" id="{EF798616-AFCD-4034-BE52-D98851B2603B}"/>
              </a:ext>
            </a:extLst>
          </p:cNvPr>
          <p:cNvSpPr/>
          <p:nvPr/>
        </p:nvSpPr>
        <p:spPr>
          <a:xfrm rot="5400000">
            <a:off x="1093791" y="2523760"/>
            <a:ext cx="130002" cy="41009"/>
          </a:xfrm>
          <a:prstGeom prst="roundRect">
            <a:avLst>
              <a:gd name="adj" fmla="val 27705"/>
            </a:avLst>
          </a:prstGeom>
          <a:solidFill>
            <a:srgbClr val="FFC1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85800">
              <a:buClr>
                <a:srgbClr val="FFFFFF"/>
              </a:buClr>
              <a:buSzPts val="1100"/>
            </a:pPr>
            <a:endParaRPr sz="825"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6312EA9-601C-43F0-BC1C-33A612696EDE}"/>
              </a:ext>
            </a:extLst>
          </p:cNvPr>
          <p:cNvSpPr txBox="1">
            <a:spLocks/>
          </p:cNvSpPr>
          <p:nvPr/>
        </p:nvSpPr>
        <p:spPr>
          <a:xfrm>
            <a:off x="1179297" y="1760154"/>
            <a:ext cx="6686550" cy="283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AutoNum type="arabicPeriod"/>
              <a:defRPr sz="11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AutoNum type="alphaLcPeriod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AutoNum type="romanLcPeriod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AutoNum type="arabicPeriod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AutoNum type="alphaLcPeriod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AutoNum type="romanLcPeriod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AutoNum type="arabicPeriod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AutoNum type="alphaLcPeriod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Libre Franklin"/>
              <a:buAutoNum type="romanLcPeriod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r>
              <a:rPr lang="en-US" altLang="zh-TW" dirty="0">
                <a:solidFill>
                  <a:srgbClr val="303233"/>
                </a:solidFill>
                <a:latin typeface="Lato" panose="020B0604020202020204" pitchFamily="34" charset="0"/>
              </a:rPr>
              <a:t>CTF </a:t>
            </a:r>
            <a:r>
              <a:rPr lang="zh-TW" altLang="en-US" dirty="0">
                <a:solidFill>
                  <a:srgbClr val="303233"/>
                </a:solidFill>
                <a:latin typeface="Lato" panose="020B0604020202020204" pitchFamily="34" charset="0"/>
              </a:rPr>
              <a:t>題型種類</a:t>
            </a:r>
            <a:r>
              <a:rPr lang="en-US" altLang="zh-TW" dirty="0">
                <a:solidFill>
                  <a:srgbClr val="303233"/>
                </a:solidFill>
                <a:latin typeface="Lato" panose="020B0604020202020204" pitchFamily="34" charset="0"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en-US" altLang="zh-TW" dirty="0">
                <a:solidFill>
                  <a:srgbClr val="303233"/>
                </a:solidFill>
                <a:latin typeface="Lato" panose="020B0604020202020204" pitchFamily="34" charset="0"/>
              </a:rPr>
              <a:t>Web:</a:t>
            </a:r>
            <a:r>
              <a:rPr lang="zh-TW" altLang="en-US" dirty="0">
                <a:solidFill>
                  <a:srgbClr val="303233"/>
                </a:solidFill>
                <a:latin typeface="Lato" panose="020B0604020202020204" pitchFamily="34" charset="0"/>
              </a:rPr>
              <a:t>最好入門的一類。想辦法找到網站中 </a:t>
            </a:r>
            <a:r>
              <a:rPr lang="en-US" altLang="zh-TW" dirty="0">
                <a:solidFill>
                  <a:srgbClr val="303233"/>
                </a:solidFill>
                <a:latin typeface="Lato" panose="020B0604020202020204" pitchFamily="34" charset="0"/>
              </a:rPr>
              <a:t>XSS</a:t>
            </a:r>
            <a:r>
              <a:rPr lang="zh-TW" altLang="en-US" dirty="0">
                <a:solidFill>
                  <a:srgbClr val="303233"/>
                </a:solidFill>
                <a:latin typeface="Lato" panose="020B0604020202020204" pitchFamily="34" charset="0"/>
              </a:rPr>
              <a:t>、</a:t>
            </a:r>
            <a:r>
              <a:rPr lang="en-US" altLang="zh-TW" dirty="0">
                <a:solidFill>
                  <a:srgbClr val="303233"/>
                </a:solidFill>
                <a:latin typeface="Lato" panose="020B0604020202020204" pitchFamily="34" charset="0"/>
              </a:rPr>
              <a:t>SQL Injection </a:t>
            </a:r>
            <a:r>
              <a:rPr lang="zh-TW" altLang="en-US" dirty="0">
                <a:solidFill>
                  <a:srgbClr val="303233"/>
                </a:solidFill>
                <a:latin typeface="Lato" panose="020B0604020202020204" pitchFamily="34" charset="0"/>
              </a:rPr>
              <a:t>或是舊版本已知漏洞及新版本未修漏洞，進行攻擊後取得 </a:t>
            </a:r>
            <a:r>
              <a:rPr lang="en-US" altLang="zh-TW" dirty="0">
                <a:solidFill>
                  <a:srgbClr val="303233"/>
                </a:solidFill>
                <a:latin typeface="Lato" panose="020B0604020202020204" pitchFamily="34" charset="0"/>
              </a:rPr>
              <a:t>flag</a:t>
            </a:r>
            <a:r>
              <a:rPr lang="zh-TW" altLang="en-US" dirty="0">
                <a:solidFill>
                  <a:srgbClr val="303233"/>
                </a:solidFill>
                <a:latin typeface="Lato" panose="020B0604020202020204" pitchFamily="34" charset="0"/>
              </a:rPr>
              <a:t>。</a:t>
            </a:r>
          </a:p>
          <a:p>
            <a:pPr>
              <a:buFont typeface="+mj-lt"/>
              <a:buAutoNum type="arabicPeriod"/>
            </a:pPr>
            <a:r>
              <a:rPr lang="en-US" altLang="zh-TW" dirty="0">
                <a:solidFill>
                  <a:srgbClr val="303233"/>
                </a:solidFill>
                <a:latin typeface="Lato" panose="020B0604020202020204" pitchFamily="34" charset="0"/>
              </a:rPr>
              <a:t>Reverse:</a:t>
            </a:r>
            <a:br>
              <a:rPr lang="en-US" altLang="zh-TW" dirty="0">
                <a:solidFill>
                  <a:srgbClr val="303233"/>
                </a:solidFill>
                <a:latin typeface="Lato" panose="020B0604020202020204" pitchFamily="34" charset="0"/>
              </a:rPr>
            </a:br>
            <a:r>
              <a:rPr lang="zh-TW" altLang="en-US" dirty="0">
                <a:solidFill>
                  <a:srgbClr val="303233"/>
                </a:solidFill>
                <a:latin typeface="Lato" panose="020B0604020202020204" pitchFamily="34" charset="0"/>
              </a:rPr>
              <a:t>一言以蔽之就是逆向工程</a:t>
            </a:r>
            <a:r>
              <a:rPr lang="en-US" altLang="zh-TW" dirty="0">
                <a:solidFill>
                  <a:srgbClr val="303233"/>
                </a:solidFill>
                <a:latin typeface="Lato" panose="020B0604020202020204" pitchFamily="34" charset="0"/>
              </a:rPr>
              <a:t>,</a:t>
            </a:r>
            <a:r>
              <a:rPr lang="zh-TW" altLang="en-US" dirty="0">
                <a:solidFill>
                  <a:srgbClr val="303233"/>
                </a:solidFill>
                <a:latin typeface="Lato" panose="020B0604020202020204" pitchFamily="34" charset="0"/>
              </a:rPr>
              <a:t>從執行檔的組語來繞過或破解得到 </a:t>
            </a:r>
            <a:r>
              <a:rPr lang="en-US" altLang="zh-TW" dirty="0">
                <a:solidFill>
                  <a:srgbClr val="303233"/>
                </a:solidFill>
                <a:latin typeface="Lato" panose="020B0604020202020204" pitchFamily="34" charset="0"/>
              </a:rPr>
              <a:t>flag ,</a:t>
            </a:r>
            <a:r>
              <a:rPr lang="zh-TW" altLang="en-US" dirty="0">
                <a:solidFill>
                  <a:srgbClr val="303233"/>
                </a:solidFill>
                <a:latin typeface="Lato" panose="020B0604020202020204" pitchFamily="34" charset="0"/>
              </a:rPr>
              <a:t>有靜態及動態分析</a:t>
            </a:r>
            <a:br>
              <a:rPr lang="zh-TW" altLang="en-US" dirty="0">
                <a:solidFill>
                  <a:srgbClr val="303233"/>
                </a:solidFill>
                <a:latin typeface="Lato" panose="020B0604020202020204" pitchFamily="34" charset="0"/>
              </a:rPr>
            </a:br>
            <a:r>
              <a:rPr lang="zh-TW" altLang="en-US" dirty="0">
                <a:solidFill>
                  <a:srgbClr val="303233"/>
                </a:solidFill>
                <a:latin typeface="Lato" panose="020B0604020202020204" pitchFamily="34" charset="0"/>
              </a:rPr>
              <a:t>這種題型需要看組合語言</a:t>
            </a:r>
            <a:r>
              <a:rPr lang="en-US" altLang="zh-TW" dirty="0">
                <a:solidFill>
                  <a:srgbClr val="303233"/>
                </a:solidFill>
                <a:latin typeface="Lato" panose="020B0604020202020204" pitchFamily="34" charset="0"/>
              </a:rPr>
              <a:t>(</a:t>
            </a:r>
            <a:r>
              <a:rPr lang="zh-TW" altLang="en-US" dirty="0">
                <a:solidFill>
                  <a:srgbClr val="303233"/>
                </a:solidFill>
                <a:latin typeface="Lato" panose="020B0604020202020204" pitchFamily="34" charset="0"/>
              </a:rPr>
              <a:t>組語推薦 </a:t>
            </a:r>
            <a:r>
              <a:rPr lang="en-US" altLang="zh-TW" dirty="0" err="1">
                <a:solidFill>
                  <a:srgbClr val="303233"/>
                </a:solidFill>
                <a:latin typeface="Lato" panose="020B0604020202020204" pitchFamily="34" charset="0"/>
              </a:rPr>
              <a:t>Adr</a:t>
            </a:r>
            <a:r>
              <a:rPr lang="en-US" altLang="zh-TW" dirty="0">
                <a:solidFill>
                  <a:srgbClr val="303233"/>
                </a:solidFill>
                <a:latin typeface="Lato" panose="020B0604020202020204" pitchFamily="34" charset="0"/>
              </a:rPr>
              <a:t>, </a:t>
            </a:r>
            <a:r>
              <a:rPr lang="en-US" altLang="zh-TW" dirty="0" err="1">
                <a:solidFill>
                  <a:srgbClr val="303233"/>
                </a:solidFill>
                <a:latin typeface="Lato" panose="020B0604020202020204" pitchFamily="34" charset="0"/>
              </a:rPr>
              <a:t>Terrynini</a:t>
            </a:r>
            <a:r>
              <a:rPr lang="en-US" altLang="zh-TW" dirty="0">
                <a:solidFill>
                  <a:srgbClr val="303233"/>
                </a:solidFill>
                <a:latin typeface="Lato" panose="020B0604020202020204" pitchFamily="34" charset="0"/>
              </a:rPr>
              <a:t> )</a:t>
            </a:r>
          </a:p>
          <a:p>
            <a:pPr>
              <a:buFont typeface="+mj-lt"/>
              <a:buAutoNum type="arabicPeriod"/>
            </a:pPr>
            <a:r>
              <a:rPr lang="en-US" altLang="zh-TW" dirty="0" err="1">
                <a:solidFill>
                  <a:srgbClr val="303233"/>
                </a:solidFill>
                <a:latin typeface="Lato" panose="020B0604020202020204" pitchFamily="34" charset="0"/>
              </a:rPr>
              <a:t>Pwn</a:t>
            </a:r>
            <a:r>
              <a:rPr lang="en-US" altLang="zh-TW" dirty="0">
                <a:solidFill>
                  <a:srgbClr val="303233"/>
                </a:solidFill>
                <a:latin typeface="Lato" panose="020B0604020202020204" pitchFamily="34" charset="0"/>
              </a:rPr>
              <a:t>:</a:t>
            </a:r>
            <a:r>
              <a:rPr lang="zh-TW" altLang="en-US" dirty="0">
                <a:solidFill>
                  <a:srgbClr val="303233"/>
                </a:solidFill>
                <a:latin typeface="Lato" panose="020B0604020202020204" pitchFamily="34" charset="0"/>
              </a:rPr>
              <a:t>利用對方程式漏洞，可以拿到對方 </a:t>
            </a:r>
            <a:r>
              <a:rPr lang="en-US" altLang="zh-TW" dirty="0">
                <a:solidFill>
                  <a:srgbClr val="303233"/>
                </a:solidFill>
                <a:latin typeface="Lato" panose="020B0604020202020204" pitchFamily="34" charset="0"/>
              </a:rPr>
              <a:t>server </a:t>
            </a:r>
            <a:r>
              <a:rPr lang="zh-TW" altLang="en-US" dirty="0">
                <a:solidFill>
                  <a:srgbClr val="303233"/>
                </a:solidFill>
                <a:latin typeface="Lato" panose="020B0604020202020204" pitchFamily="34" charset="0"/>
              </a:rPr>
              <a:t>的控制權，在 </a:t>
            </a:r>
            <a:r>
              <a:rPr lang="en-US" altLang="zh-TW" dirty="0">
                <a:solidFill>
                  <a:srgbClr val="303233"/>
                </a:solidFill>
                <a:latin typeface="Lato" panose="020B0604020202020204" pitchFamily="34" charset="0"/>
              </a:rPr>
              <a:t>server </a:t>
            </a:r>
            <a:r>
              <a:rPr lang="zh-TW" altLang="en-US" dirty="0">
                <a:solidFill>
                  <a:srgbClr val="303233"/>
                </a:solidFill>
                <a:latin typeface="Lato" panose="020B0604020202020204" pitchFamily="34" charset="0"/>
              </a:rPr>
              <a:t>裡面找 </a:t>
            </a:r>
            <a:r>
              <a:rPr lang="en-US" altLang="zh-TW" dirty="0">
                <a:solidFill>
                  <a:srgbClr val="303233"/>
                </a:solidFill>
                <a:latin typeface="Lato" panose="020B0604020202020204" pitchFamily="34" charset="0"/>
              </a:rPr>
              <a:t>flag</a:t>
            </a:r>
            <a:r>
              <a:rPr lang="zh-TW" altLang="en-US" dirty="0">
                <a:solidFill>
                  <a:srgbClr val="303233"/>
                </a:solidFill>
                <a:latin typeface="Lato" panose="020B0604020202020204" pitchFamily="34" charset="0"/>
              </a:rPr>
              <a:t>。</a:t>
            </a:r>
            <a:br>
              <a:rPr lang="zh-TW" altLang="en-US" dirty="0">
                <a:solidFill>
                  <a:srgbClr val="303233"/>
                </a:solidFill>
                <a:latin typeface="Lato" panose="020B0604020202020204" pitchFamily="34" charset="0"/>
              </a:rPr>
            </a:br>
            <a:r>
              <a:rPr lang="en-US" altLang="zh-TW" dirty="0">
                <a:solidFill>
                  <a:srgbClr val="303233"/>
                </a:solidFill>
                <a:latin typeface="Lato" panose="020B0604020202020204" pitchFamily="34" charset="0"/>
              </a:rPr>
              <a:t>(</a:t>
            </a:r>
            <a:r>
              <a:rPr lang="en-US" altLang="zh-TW" dirty="0" err="1">
                <a:solidFill>
                  <a:srgbClr val="303233"/>
                </a:solidFill>
                <a:latin typeface="Lato" panose="020B0604020202020204" pitchFamily="34" charset="0"/>
              </a:rPr>
              <a:t>pwn</a:t>
            </a:r>
            <a:r>
              <a:rPr lang="zh-TW" altLang="en-US" dirty="0">
                <a:solidFill>
                  <a:srgbClr val="303233"/>
                </a:solidFill>
                <a:latin typeface="Lato" panose="020B0604020202020204" pitchFamily="34" charset="0"/>
              </a:rPr>
              <a:t>推薦</a:t>
            </a:r>
            <a:r>
              <a:rPr lang="en-US" altLang="zh-TW" dirty="0">
                <a:solidFill>
                  <a:srgbClr val="303233"/>
                </a:solidFill>
                <a:latin typeface="Lato" panose="020B0604020202020204" pitchFamily="34" charset="0"/>
              </a:rPr>
              <a:t> </a:t>
            </a:r>
            <a:r>
              <a:rPr lang="en-US" altLang="zh-TW" dirty="0" err="1">
                <a:solidFill>
                  <a:srgbClr val="303233"/>
                </a:solidFill>
                <a:latin typeface="Lato" panose="020B0604020202020204" pitchFamily="34" charset="0"/>
              </a:rPr>
              <a:t>yuawn</a:t>
            </a:r>
            <a:r>
              <a:rPr lang="en-US" altLang="zh-TW" dirty="0">
                <a:solidFill>
                  <a:srgbClr val="303233"/>
                </a:solidFill>
                <a:latin typeface="Lato" panose="020B0604020202020204" pitchFamily="34" charset="0"/>
              </a:rPr>
              <a:t> )</a:t>
            </a:r>
            <a:br>
              <a:rPr lang="en-US" altLang="zh-TW" dirty="0">
                <a:solidFill>
                  <a:srgbClr val="303233"/>
                </a:solidFill>
                <a:latin typeface="Lato" panose="020B0604020202020204" pitchFamily="34" charset="0"/>
              </a:rPr>
            </a:br>
            <a:endParaRPr lang="en-US" altLang="zh-TW" dirty="0">
              <a:solidFill>
                <a:srgbClr val="303233"/>
              </a:solidFill>
              <a:latin typeface="Lato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altLang="zh-TW" dirty="0">
                <a:solidFill>
                  <a:srgbClr val="303233"/>
                </a:solidFill>
                <a:latin typeface="Lato" panose="020B0604020202020204" pitchFamily="34" charset="0"/>
              </a:rPr>
              <a:t>Crypto:</a:t>
            </a:r>
            <a:r>
              <a:rPr lang="zh-TW" altLang="en-US" dirty="0">
                <a:solidFill>
                  <a:srgbClr val="303233"/>
                </a:solidFill>
                <a:latin typeface="Lato" panose="020B0604020202020204" pitchFamily="34" charset="0"/>
              </a:rPr>
              <a:t>會得到密文</a:t>
            </a:r>
            <a:r>
              <a:rPr lang="en-US" altLang="zh-TW" dirty="0">
                <a:solidFill>
                  <a:srgbClr val="303233"/>
                </a:solidFill>
                <a:latin typeface="Lato" panose="020B0604020202020204" pitchFamily="34" charset="0"/>
              </a:rPr>
              <a:t>,</a:t>
            </a:r>
            <a:r>
              <a:rPr lang="zh-TW" altLang="en-US" dirty="0">
                <a:solidFill>
                  <a:srgbClr val="303233"/>
                </a:solidFill>
                <a:latin typeface="Lato" panose="020B0604020202020204" pitchFamily="34" charset="0"/>
              </a:rPr>
              <a:t>需要分析他的加密方法解出明文得到 </a:t>
            </a:r>
            <a:r>
              <a:rPr lang="en-US" altLang="zh-TW" dirty="0">
                <a:solidFill>
                  <a:srgbClr val="303233"/>
                </a:solidFill>
                <a:latin typeface="Lato" panose="020B0604020202020204" pitchFamily="34" charset="0"/>
              </a:rPr>
              <a:t>flag</a:t>
            </a:r>
            <a:r>
              <a:rPr lang="zh-TW" altLang="en-US" dirty="0">
                <a:solidFill>
                  <a:srgbClr val="303233"/>
                </a:solidFill>
                <a:latin typeface="Lato" panose="020B0604020202020204" pitchFamily="34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22771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96B759-34B6-4D98-B1AF-87BFAFEE2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</a:t>
            </a:r>
            <a:r>
              <a:rPr lang="zh-TW" altLang="en-US" dirty="0"/>
              <a:t>題目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E4ECAE-D724-4BEB-8423-B7A6063A7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1.Insp3ct0r</a:t>
            </a:r>
          </a:p>
          <a:p>
            <a:r>
              <a:rPr lang="en-US" altLang="zh-TW" dirty="0"/>
              <a:t>2.logon</a:t>
            </a:r>
          </a:p>
          <a:p>
            <a:r>
              <a:rPr lang="en-US" altLang="zh-TW" dirty="0"/>
              <a:t>3.where are the robots</a:t>
            </a:r>
          </a:p>
          <a:p>
            <a:r>
              <a:rPr lang="en-US" altLang="zh-TW" dirty="0"/>
              <a:t>4.</a:t>
            </a:r>
            <a:r>
              <a:rPr lang="en-US" altLang="zh-TW" b="1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altLang="zh-TW" i="0" dirty="0" err="1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dont</a:t>
            </a:r>
            <a:r>
              <a:rPr lang="en-US" altLang="zh-TW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-use-client-side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5435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A996C-42AC-487D-9B1C-45D8EDD74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64DCC36-2D89-427F-86B3-FD8865034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94A4935-6C62-4331-B8AC-AC1793DDA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41" y="1166253"/>
            <a:ext cx="5633208" cy="304737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E728880-E8FB-4F44-B223-7805D7B81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030" y="1796848"/>
            <a:ext cx="2822175" cy="1786187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35B792A8-00C4-4F86-9E24-E7883AA9D9A0}"/>
              </a:ext>
            </a:extLst>
          </p:cNvPr>
          <p:cNvSpPr txBox="1"/>
          <p:nvPr/>
        </p:nvSpPr>
        <p:spPr>
          <a:xfrm>
            <a:off x="864590" y="173826"/>
            <a:ext cx="4570952" cy="69249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>
              <a:spcBef>
                <a:spcPct val="0"/>
              </a:spcBef>
              <a:buNone/>
              <a:defRPr sz="54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dirty="0"/>
              <a:t>Insp3ct0r</a:t>
            </a:r>
          </a:p>
        </p:txBody>
      </p:sp>
    </p:spTree>
    <p:extLst>
      <p:ext uri="{BB962C8B-B14F-4D97-AF65-F5344CB8AC3E}">
        <p14:creationId xmlns:p14="http://schemas.microsoft.com/office/powerpoint/2010/main" val="33714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E23590-2A6F-4BCD-AB63-80567A535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0D846D4-FCCF-495B-9405-BDFEE801B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541" y="0"/>
            <a:ext cx="5858523" cy="283368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5E4CE89-F0F7-43EE-90D2-9AF595124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41" y="2118744"/>
            <a:ext cx="5794419" cy="273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25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5E7371-C388-4CAB-944C-CD7C39970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261CE1-D4A5-475E-A198-99E9AD801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21A6E36-D9A8-4A8A-A8E9-783E0D6A5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00" y="34604"/>
            <a:ext cx="5672180" cy="335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432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6D03AC-EB04-4EBC-8A83-7694A9B5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EC669CB-C936-46C3-BA97-D3C5C9929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924" y="244892"/>
            <a:ext cx="3762705" cy="4190402"/>
          </a:xfr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95833D5-CA95-49A9-9895-302A4DCC2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047" y="775394"/>
            <a:ext cx="5258534" cy="312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135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A996C-42AC-487D-9B1C-45D8EDD74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64DCC36-2D89-427F-86B3-FD8865034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42F2375-3EF5-4BAF-8BF4-E6E418747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08" y="354634"/>
            <a:ext cx="6744641" cy="372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21761"/>
      </p:ext>
    </p:extLst>
  </p:cSld>
  <p:clrMapOvr>
    <a:masterClrMapping/>
  </p:clrMapOvr>
</p:sld>
</file>

<file path=ppt/theme/theme1.xml><?xml version="1.0" encoding="utf-8"?>
<a:theme xmlns:a="http://schemas.openxmlformats.org/drawingml/2006/main" name="Isometric SEO Strategy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FFC100"/>
      </a:accent1>
      <a:accent2>
        <a:srgbClr val="000000"/>
      </a:accent2>
      <a:accent3>
        <a:srgbClr val="434343"/>
      </a:accent3>
      <a:accent4>
        <a:srgbClr val="F3F3F3"/>
      </a:accent4>
      <a:accent5>
        <a:srgbClr val="FFC100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198</Words>
  <Application>Microsoft Office PowerPoint</Application>
  <PresentationFormat>如螢幕大小 (16:9)</PresentationFormat>
  <Paragraphs>39</Paragraphs>
  <Slides>21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0" baseType="lpstr">
      <vt:lpstr>Libre Franklin</vt:lpstr>
      <vt:lpstr>Arial</vt:lpstr>
      <vt:lpstr>Libre Franklin Medium</vt:lpstr>
      <vt:lpstr>Be Vietnam</vt:lpstr>
      <vt:lpstr>Times New Roman</vt:lpstr>
      <vt:lpstr>標楷體</vt:lpstr>
      <vt:lpstr>Lato</vt:lpstr>
      <vt:lpstr>Helvetica Neue</vt:lpstr>
      <vt:lpstr>Isometric SEO Strategy by Slidesgo</vt:lpstr>
      <vt:lpstr>PowerPoint 簡報</vt:lpstr>
      <vt:lpstr>進度表</vt:lpstr>
      <vt:lpstr>CTF解題</vt:lpstr>
      <vt:lpstr>WEB題目</vt:lpstr>
      <vt:lpstr>PowerPoint 簡報</vt:lpstr>
      <vt:lpstr>PowerPoint 簡報</vt:lpstr>
      <vt:lpstr>PowerPoint 簡報</vt:lpstr>
      <vt:lpstr>PowerPoint 簡報</vt:lpstr>
      <vt:lpstr>PowerPoint 簡報</vt:lpstr>
      <vt:lpstr>logon </vt:lpstr>
      <vt:lpstr>PowerPoint 簡報</vt:lpstr>
      <vt:lpstr>PowerPoint 簡報</vt:lpstr>
      <vt:lpstr>PowerPoint 簡報</vt:lpstr>
      <vt:lpstr>where are the robots</vt:lpstr>
      <vt:lpstr>PowerPoint 簡報</vt:lpstr>
      <vt:lpstr>PowerPoint 簡報</vt:lpstr>
      <vt:lpstr>PowerPoint 簡報</vt:lpstr>
      <vt:lpstr>dont-use-client-side 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從0到100的 LeetCode 大挑戰！</dc:title>
  <dc:creator>政廷陳</dc:creator>
  <cp:lastModifiedBy>政廷 陳</cp:lastModifiedBy>
  <cp:revision>32</cp:revision>
  <dcterms:modified xsi:type="dcterms:W3CDTF">2023-12-20T09:00:13Z</dcterms:modified>
</cp:coreProperties>
</file>