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11" r:id="rId4"/>
    <p:sldId id="257" r:id="rId5"/>
    <p:sldId id="312" r:id="rId6"/>
    <p:sldId id="258" r:id="rId7"/>
    <p:sldId id="315" r:id="rId8"/>
    <p:sldId id="316" r:id="rId9"/>
    <p:sldId id="321" r:id="rId10"/>
    <p:sldId id="317" r:id="rId11"/>
    <p:sldId id="318" r:id="rId12"/>
    <p:sldId id="319" r:id="rId13"/>
    <p:sldId id="323" r:id="rId14"/>
    <p:sldId id="324" r:id="rId15"/>
    <p:sldId id="326" r:id="rId16"/>
    <p:sldId id="327" r:id="rId17"/>
    <p:sldId id="314" r:id="rId18"/>
  </p:sldIdLst>
  <p:sldSz cx="9144000" cy="5143500" type="screen16x9"/>
  <p:notesSz cx="6858000" cy="9144000"/>
  <p:embeddedFontLst>
    <p:embeddedFont>
      <p:font typeface="Libre Franklin" charset="0"/>
      <p:regular r:id="rId21"/>
      <p:bold r:id="rId22"/>
      <p:italic r:id="rId23"/>
      <p:boldItalic r:id="rId24"/>
    </p:embeddedFont>
    <p:embeddedFont>
      <p:font typeface="Libre Franklin Medium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C5259-EA23-480B-83AE-94B861254EB9}">
  <a:tblStyle styleId="{54AC5259-EA23-480B-83AE-94B861254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5CA300-57C9-00C5-BD18-D10A412B4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C2473E-B369-008B-1A7E-0DD18C776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F4D0C-76C4-47C6-B8CF-050299A24053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0E08D9-1FFB-1BC9-85EC-42A30E6B2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6EB312-77E1-DD56-47F3-43D6229F6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843F-6160-4963-83F5-C4C0A8C06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9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398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651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439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7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54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459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3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8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3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14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91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40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333886-361E-510F-7CB8-486851D2D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68CA36-A894-7D82-513A-17E3DF69E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5C7A50-475F-FABA-C154-98894DEBE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FB44F2-9A4E-9CBD-572A-BF42B2460D0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2DE7C-EFFE-FCE5-1D18-6BC2E3E7B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-list/top-100-liked-questions/?page=1" TargetMode="External"/><Relationship Id="rId7" Type="http://schemas.openxmlformats.org/officeDocument/2006/relationships/hyperlink" Target="https://fagao-programing.coderbridge.io/2022/02/26/how-to-start-leetcod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xi.mytechroad.com/blog/leetcode-problem-categories/" TargetMode="External"/><Relationship Id="rId5" Type="http://schemas.openxmlformats.org/officeDocument/2006/relationships/hyperlink" Target="https://chiglife.medium.com/&#22914;&#20309;&#20811;&#26381;&#21021;&#26399;&#29942;&#38968;-LeetCode&#21021;&#23416;&#32773;&#30340;&#21047;&#38988;&#32147;&#39511;&#20998;&#20139;-e596174262c5" TargetMode="External"/><Relationship Id="rId4" Type="http://schemas.openxmlformats.org/officeDocument/2006/relationships/hyperlink" Target="https://haren.medium.com/leetcode&#21047;&#38988;&#26032;&#25163;&#20808;&#20633;&#33287;&#30456;&#38364;&#30693;&#35672;&#20998;&#20139;-681328997c8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590599" y="491399"/>
            <a:ext cx="8269865" cy="1883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100</a:t>
            </a:r>
            <a:r>
              <a:rPr lang="zh-TW" altLang="en-US" dirty="0"/>
              <a:t>的</a:t>
            </a:r>
            <a:br>
              <a:rPr lang="en-US" dirty="0"/>
            </a:br>
            <a:r>
              <a:rPr lang="en-US" dirty="0" err="1"/>
              <a:t>LeetCode</a:t>
            </a:r>
            <a:r>
              <a:rPr lang="zh-TW" altLang="en-US" dirty="0"/>
              <a:t>大挑戰！</a:t>
            </a:r>
            <a:endParaRPr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7690395" y="4443971"/>
            <a:ext cx="971596" cy="344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陳政廷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98EF3D-7FB8-7E31-8FEF-6808C376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21" y="2863424"/>
            <a:ext cx="5219661" cy="126413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3A1A30-B4D0-0BDD-599A-82F46A7BC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z="2000" smtClean="0"/>
              <a:t>1</a:t>
            </a:fld>
            <a:endParaRPr lang="zh-TW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206846" y="22859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題目範例二</a:t>
            </a:r>
            <a:br>
              <a:rPr lang="en-US" altLang="zh-TW" sz="2800" dirty="0"/>
            </a:br>
            <a:r>
              <a:rPr lang="en-US" altLang="zh-TW" sz="2800" dirty="0" err="1"/>
              <a:t>LeetCode</a:t>
            </a:r>
            <a:r>
              <a:rPr lang="en-US" altLang="zh-TW" sz="2800" dirty="0"/>
              <a:t> 75 LinkedList  Problem 2095. </a:t>
            </a:r>
            <a:br>
              <a:rPr lang="en-US" altLang="zh-TW" sz="2800" dirty="0"/>
            </a:br>
            <a:r>
              <a:rPr lang="en-US" altLang="zh-TW" sz="2800" dirty="0"/>
              <a:t>Delete the Middle Node of a Linked List </a:t>
            </a:r>
            <a:r>
              <a:rPr lang="en-US" altLang="zh-TW" sz="2800" dirty="0">
                <a:solidFill>
                  <a:srgbClr val="FFC000"/>
                </a:solidFill>
              </a:rPr>
              <a:t>Medium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01310E-6D37-9EA5-06AC-5748A3550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616718"/>
            <a:ext cx="887454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You are given the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head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of a linked list. 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Delete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the 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middle node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, and return 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the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head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of the modified linked list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The 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middle node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of a linked list of size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is the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⌊n / 2⌋</a:t>
            </a:r>
            <a:r>
              <a:rPr kumimoji="0" lang="zh-TW" altLang="zh-TW" sz="1200" b="0" i="0" u="none" strike="noStrike" cap="none" normalizeH="0" baseline="3000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th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node from the 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start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using 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0-based indexing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,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where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⌊x⌋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denotes the largest integer less than or equal to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x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zh-TW" altLang="zh-TW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For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=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2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3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4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 and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5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 the middle nodes are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0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2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 and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2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 respectively.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44CDE-8EFC-4605-FFCD-E95E064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BFA290-4D5A-975A-D560-06427BD5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5" y="2570825"/>
            <a:ext cx="7461379" cy="2437877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204B90-9D55-1CCE-CE23-0E1B977D00D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0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206846" y="22859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題目範例二</a:t>
            </a:r>
            <a:br>
              <a:rPr lang="en-US" altLang="zh-TW" sz="2800" dirty="0"/>
            </a:br>
            <a:r>
              <a:rPr lang="en-US" altLang="zh-TW" sz="2800" dirty="0" err="1"/>
              <a:t>LeetCode</a:t>
            </a:r>
            <a:r>
              <a:rPr lang="en-US" altLang="zh-TW" sz="2800" dirty="0"/>
              <a:t> 75 LinkedList Problem 2095. </a:t>
            </a:r>
            <a:br>
              <a:rPr lang="en-US" altLang="zh-TW" sz="2800" dirty="0"/>
            </a:br>
            <a:r>
              <a:rPr lang="en-US" altLang="zh-TW" sz="2800" dirty="0"/>
              <a:t>Delete the Middle Node of a Linked List </a:t>
            </a:r>
            <a:r>
              <a:rPr lang="en-US" altLang="zh-TW" sz="2800" dirty="0">
                <a:solidFill>
                  <a:srgbClr val="FFC000"/>
                </a:solidFill>
              </a:rPr>
              <a:t>Medium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44CDE-8EFC-4605-FFCD-E95E064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FEE17C-455A-5F77-0C5F-84F49C05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95" y="1653389"/>
            <a:ext cx="6801799" cy="28007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8F1DD0-CD62-6E04-1129-70C1D5A6AC5E}"/>
              </a:ext>
            </a:extLst>
          </p:cNvPr>
          <p:cNvSpPr/>
          <p:nvPr/>
        </p:nvSpPr>
        <p:spPr>
          <a:xfrm>
            <a:off x="4075814" y="3657600"/>
            <a:ext cx="1155405" cy="19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AFCA1D9-38E0-D573-9944-D5A3780A025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206846" y="22859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題目範例二</a:t>
            </a:r>
            <a:br>
              <a:rPr lang="en-US" altLang="zh-TW" sz="2800" dirty="0"/>
            </a:br>
            <a:r>
              <a:rPr lang="en-US" altLang="zh-TW" sz="2800" dirty="0" err="1"/>
              <a:t>LeetCode</a:t>
            </a:r>
            <a:r>
              <a:rPr lang="en-US" altLang="zh-TW" sz="2800" dirty="0"/>
              <a:t> 75 LinkedList Problem 2095. </a:t>
            </a:r>
            <a:br>
              <a:rPr lang="en-US" altLang="zh-TW" sz="2800" dirty="0"/>
            </a:br>
            <a:r>
              <a:rPr lang="en-US" altLang="zh-TW" sz="2800" dirty="0"/>
              <a:t>Delete the Middle Node of a Linked List </a:t>
            </a:r>
            <a:r>
              <a:rPr lang="en-US" altLang="zh-TW" sz="2800" dirty="0">
                <a:solidFill>
                  <a:srgbClr val="FFC000"/>
                </a:solidFill>
              </a:rPr>
              <a:t>Medium</a:t>
            </a:r>
            <a:endParaRPr sz="2800" dirty="0">
              <a:solidFill>
                <a:srgbClr val="FFC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44CDE-8EFC-4605-FFCD-E95E064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5F8314-545B-E19B-E554-4B3BE7BE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10" y="1514852"/>
            <a:ext cx="5726016" cy="348953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D9C37-3514-B814-BFEB-058B5E4F1DC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66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206846" y="22859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題目範例三</a:t>
            </a:r>
            <a:br>
              <a:rPr lang="en-US" altLang="zh-TW" sz="2800" dirty="0"/>
            </a:br>
            <a:r>
              <a:rPr lang="en-US" altLang="zh-TW" sz="2800" dirty="0" err="1"/>
              <a:t>LeetCode</a:t>
            </a:r>
            <a:r>
              <a:rPr lang="en-US" altLang="zh-TW" sz="2800" dirty="0"/>
              <a:t> 75 Queue</a:t>
            </a:r>
            <a:br>
              <a:rPr lang="en-US" altLang="zh-TW" sz="2800" dirty="0"/>
            </a:br>
            <a:r>
              <a:rPr lang="en-US" altLang="zh-TW" sz="2800" dirty="0"/>
              <a:t>Problem 933. Number of Recent Calls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Easy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44CDE-8EFC-4605-FFCD-E95E064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8FB89F-3EB7-5CCD-E595-E455A2DF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1621469"/>
            <a:ext cx="8703024" cy="188379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You have a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RecentCounter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class which counts the number of recent requests within a certain time frame.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Implement the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RecentCounter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class: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RecentCounter()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Initializes the counter with zero recent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int ping(int t)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Adds a new request at time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, where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represents some time in milliseconds,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and returns the number of requests that has happened in the past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3000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milliseconds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(including the new request). Specifically,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return the number of requests that have happened in the inclusive range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[t - 3000, t]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It is 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guaranteed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that every call to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ping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uses a strictly larger value of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than the previous call.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EDEF73A-BEF5-CDF5-E7C2-5AE382C9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1" y="1621469"/>
            <a:ext cx="8383170" cy="3105583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1A01082-CB6A-FD65-F205-FBAAA535A5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7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206846" y="22859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題目範例三</a:t>
            </a:r>
            <a:br>
              <a:rPr lang="en-US" altLang="zh-TW" sz="2800" dirty="0"/>
            </a:br>
            <a:r>
              <a:rPr lang="en-US" altLang="zh-TW" sz="2800" dirty="0"/>
              <a:t>Problem 933. Number of Recent Calls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00B050"/>
                </a:solidFill>
              </a:rPr>
              <a:t>Easy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44CDE-8EFC-4605-FFCD-E95E064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CC271D-9C00-0288-62CF-74DCE07E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76" y="1099566"/>
            <a:ext cx="6258798" cy="18385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85A254-CB8A-CB82-F6CB-018E9D1B1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093" y="1905005"/>
            <a:ext cx="4258269" cy="310558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4CDE8-2872-199B-F12D-5BC927B22A6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4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184731" y="22859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err="1"/>
              <a:t>LeetCode</a:t>
            </a:r>
            <a:r>
              <a:rPr lang="en-US" altLang="zh-TW" sz="2800" dirty="0"/>
              <a:t> </a:t>
            </a:r>
            <a:r>
              <a:rPr lang="zh-TW" altLang="en-US" sz="2800" dirty="0"/>
              <a:t>迷思</a:t>
            </a:r>
            <a:br>
              <a:rPr lang="en-US" altLang="zh-TW" sz="2800" dirty="0"/>
            </a:br>
            <a:r>
              <a:rPr lang="zh-TW" altLang="en-US" sz="2800" dirty="0"/>
              <a:t>想破頭寫不出</a:t>
            </a:r>
            <a:r>
              <a:rPr lang="en-US" altLang="zh-TW" sz="2800" dirty="0"/>
              <a:t>code?</a:t>
            </a:r>
            <a:r>
              <a:rPr lang="zh-TW" altLang="en-US" sz="2800" dirty="0"/>
              <a:t> </a:t>
            </a:r>
            <a:br>
              <a:rPr lang="en-US" altLang="zh-TW" sz="2800" dirty="0"/>
            </a:br>
            <a:r>
              <a:rPr lang="zh-TW" altLang="en-US" sz="2800" dirty="0"/>
              <a:t>題目越難越好嗎</a:t>
            </a:r>
            <a:r>
              <a:rPr lang="en-US" altLang="zh-TW" sz="2800" dirty="0"/>
              <a:t>?</a:t>
            </a:r>
            <a:r>
              <a:rPr lang="zh-TW" altLang="en-US" sz="2800" dirty="0"/>
              <a:t> </a:t>
            </a:r>
            <a:br>
              <a:rPr lang="en-US" altLang="zh-TW" sz="2800" dirty="0"/>
            </a:br>
            <a:r>
              <a:rPr lang="zh-TW" altLang="en-US" sz="2800" dirty="0"/>
              <a:t>刷題的重點是？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44CDE-8EFC-4605-FFCD-E95E064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F7E34A-5792-DE9D-0313-5D5C201A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544" y="2091538"/>
            <a:ext cx="6243350" cy="2883141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B0A617-2F4D-D09C-830C-B6F10BEFC8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8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184731" y="14227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討論項目 </a:t>
            </a:r>
            <a:r>
              <a:rPr lang="en-US" altLang="zh-TW" sz="2800" dirty="0"/>
              <a:t>–</a:t>
            </a:r>
            <a:br>
              <a:rPr lang="en-US" altLang="zh-TW" sz="2800" dirty="0"/>
            </a:br>
            <a:r>
              <a:rPr lang="en-US" altLang="zh-TW" sz="2800" dirty="0"/>
              <a:t>    </a:t>
            </a:r>
            <a:r>
              <a:rPr lang="zh-TW" altLang="en-US" sz="2800" dirty="0"/>
              <a:t>如何開始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744CDE-8EFC-4605-FFCD-E95E0644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7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25;p43">
            <a:extLst>
              <a:ext uri="{FF2B5EF4-FFF2-40B4-BE49-F238E27FC236}">
                <a16:creationId xmlns:a16="http://schemas.microsoft.com/office/drawing/2014/main" id="{C05FB71E-7308-5526-B11A-3D0F5396F769}"/>
              </a:ext>
            </a:extLst>
          </p:cNvPr>
          <p:cNvSpPr txBox="1">
            <a:spLocks/>
          </p:cNvSpPr>
          <p:nvPr/>
        </p:nvSpPr>
        <p:spPr>
          <a:xfrm>
            <a:off x="923497" y="1087368"/>
            <a:ext cx="8100000" cy="99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</a:rPr>
              <a:t>方案一 </a:t>
            </a:r>
            <a:r>
              <a:rPr lang="en-US" altLang="zh-TW" sz="2800" dirty="0" err="1">
                <a:solidFill>
                  <a:schemeClr val="accent1">
                    <a:lumMod val="50000"/>
                  </a:schemeClr>
                </a:solidFill>
              </a:rPr>
              <a:t>LeetCode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 75 + </a:t>
            </a: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</a:rPr>
              <a:t>自我加強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25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</a:rPr>
              <a:t>方案二 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Top 100 Liked Questions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1C1C5-2C0A-A850-BE2E-EA19CAAE963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Google Shape;525;p43">
            <a:extLst>
              <a:ext uri="{FF2B5EF4-FFF2-40B4-BE49-F238E27FC236}">
                <a16:creationId xmlns:a16="http://schemas.microsoft.com/office/drawing/2014/main" id="{9012F84A-6BC1-F3BC-2DC8-BBA61A14BFD3}"/>
              </a:ext>
            </a:extLst>
          </p:cNvPr>
          <p:cNvSpPr txBox="1">
            <a:spLocks/>
          </p:cNvSpPr>
          <p:nvPr/>
        </p:nvSpPr>
        <p:spPr>
          <a:xfrm>
            <a:off x="301689" y="200768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800" dirty="0"/>
              <a:t>   如何監督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7" name="Google Shape;525;p43">
            <a:extLst>
              <a:ext uri="{FF2B5EF4-FFF2-40B4-BE49-F238E27FC236}">
                <a16:creationId xmlns:a16="http://schemas.microsoft.com/office/drawing/2014/main" id="{9263F79B-3462-96FE-A062-523508D71095}"/>
              </a:ext>
            </a:extLst>
          </p:cNvPr>
          <p:cNvSpPr txBox="1">
            <a:spLocks/>
          </p:cNvSpPr>
          <p:nvPr/>
        </p:nvSpPr>
        <p:spPr>
          <a:xfrm>
            <a:off x="923497" y="2505357"/>
            <a:ext cx="8100000" cy="99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</a:rPr>
              <a:t>每周題數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</a:rPr>
              <a:t>簡報報告梳理邏輯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zh-TW" altLang="en-US" sz="2800" dirty="0">
                <a:solidFill>
                  <a:schemeClr val="accent1">
                    <a:lumMod val="50000"/>
                  </a:schemeClr>
                </a:solidFill>
              </a:rPr>
              <a:t> 共同討論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Google Shape;525;p43">
            <a:extLst>
              <a:ext uri="{FF2B5EF4-FFF2-40B4-BE49-F238E27FC236}">
                <a16:creationId xmlns:a16="http://schemas.microsoft.com/office/drawing/2014/main" id="{90BB5BDA-89B7-6716-961D-6A49BC418689}"/>
              </a:ext>
            </a:extLst>
          </p:cNvPr>
          <p:cNvSpPr txBox="1">
            <a:spLocks/>
          </p:cNvSpPr>
          <p:nvPr/>
        </p:nvSpPr>
        <p:spPr>
          <a:xfrm>
            <a:off x="301689" y="341329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800" dirty="0"/>
              <a:t>   如何測驗</a:t>
            </a:r>
            <a:endParaRPr lang="en-US" altLang="zh-TW" sz="2800" dirty="0"/>
          </a:p>
          <a:p>
            <a:pPr algn="l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54914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連結</a:t>
            </a: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4FEC73-07E7-05DE-B99B-B6B687BD7654}"/>
              </a:ext>
            </a:extLst>
          </p:cNvPr>
          <p:cNvSpPr txBox="1"/>
          <p:nvPr/>
        </p:nvSpPr>
        <p:spPr>
          <a:xfrm>
            <a:off x="691117" y="1829460"/>
            <a:ext cx="81622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https://leetcode.com/problem-list/top-100-liked-questions/?page=1</a:t>
            </a:r>
            <a:endParaRPr lang="en-US" altLang="zh-TW" dirty="0"/>
          </a:p>
          <a:p>
            <a:r>
              <a:rPr lang="en-US" altLang="zh-TW" dirty="0"/>
              <a:t>Top 100 liked questions </a:t>
            </a:r>
          </a:p>
          <a:p>
            <a:r>
              <a:rPr lang="en-US" altLang="zh-TW" dirty="0">
                <a:hlinkClick r:id="rId4"/>
              </a:rPr>
              <a:t>https://haren.medium.com/leetcode</a:t>
            </a:r>
            <a:r>
              <a:rPr lang="zh-TW" altLang="en-US" i="0" dirty="0">
                <a:solidFill>
                  <a:srgbClr val="242424"/>
                </a:solidFill>
                <a:effectLst/>
                <a:latin typeface="sohne"/>
                <a:hlinkClick r:id="rId4"/>
              </a:rPr>
              <a:t>刷題新手先備與相關知識分享</a:t>
            </a:r>
            <a:r>
              <a:rPr lang="en-US" altLang="zh-TW" i="0" dirty="0">
                <a:solidFill>
                  <a:srgbClr val="242424"/>
                </a:solidFill>
                <a:effectLst/>
                <a:latin typeface="sohne"/>
                <a:hlinkClick r:id="rId4"/>
              </a:rPr>
              <a:t>-681328997c86</a:t>
            </a:r>
            <a:endParaRPr lang="en-US" altLang="zh-TW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[</a:t>
            </a:r>
            <a:r>
              <a:rPr lang="en-US" altLang="zh-TW" b="1" i="0" dirty="0" err="1">
                <a:solidFill>
                  <a:srgbClr val="242424"/>
                </a:solidFill>
                <a:effectLst/>
                <a:latin typeface="sohne"/>
              </a:rPr>
              <a:t>Leetcode</a:t>
            </a:r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] </a:t>
            </a:r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刷題新手先備與相關知識分享</a:t>
            </a:r>
          </a:p>
          <a:p>
            <a:r>
              <a:rPr lang="en-US" altLang="zh-TW" i="0" dirty="0">
                <a:solidFill>
                  <a:srgbClr val="242424"/>
                </a:solidFill>
                <a:effectLst/>
                <a:latin typeface="sohne"/>
                <a:hlinkClick r:id="rId5"/>
              </a:rPr>
              <a:t>https://chiglife.medium.com/</a:t>
            </a:r>
            <a:r>
              <a:rPr lang="zh-TW" altLang="en-US" i="0" dirty="0">
                <a:solidFill>
                  <a:srgbClr val="242424"/>
                </a:solidFill>
                <a:effectLst/>
                <a:latin typeface="sohne"/>
                <a:hlinkClick r:id="rId5"/>
              </a:rPr>
              <a:t>如何克服初期瓶頸</a:t>
            </a:r>
            <a:r>
              <a:rPr lang="en-US" altLang="zh-TW" i="0" dirty="0">
                <a:solidFill>
                  <a:srgbClr val="242424"/>
                </a:solidFill>
                <a:effectLst/>
                <a:latin typeface="sohne"/>
                <a:hlinkClick r:id="rId5"/>
              </a:rPr>
              <a:t>-</a:t>
            </a:r>
            <a:r>
              <a:rPr lang="en-US" altLang="zh-TW" i="0" dirty="0" err="1">
                <a:solidFill>
                  <a:srgbClr val="242424"/>
                </a:solidFill>
                <a:effectLst/>
                <a:latin typeface="sohne"/>
                <a:hlinkClick r:id="rId5"/>
              </a:rPr>
              <a:t>LeetCode</a:t>
            </a:r>
            <a:r>
              <a:rPr lang="zh-TW" altLang="en-US" i="0" dirty="0">
                <a:solidFill>
                  <a:srgbClr val="242424"/>
                </a:solidFill>
                <a:effectLst/>
                <a:latin typeface="sohne"/>
                <a:hlinkClick r:id="rId5"/>
              </a:rPr>
              <a:t>初學者的刷題經驗分享</a:t>
            </a:r>
            <a:r>
              <a:rPr lang="en-US" altLang="zh-TW" i="0" dirty="0">
                <a:solidFill>
                  <a:srgbClr val="242424"/>
                </a:solidFill>
                <a:effectLst/>
                <a:latin typeface="sohne"/>
                <a:hlinkClick r:id="rId5"/>
              </a:rPr>
              <a:t>-e596174262c5</a:t>
            </a:r>
            <a:endParaRPr lang="en-US" altLang="zh-TW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如何克服初期瓶頸？</a:t>
            </a:r>
            <a:r>
              <a:rPr lang="en-US" altLang="zh-TW" b="1" i="0" dirty="0" err="1">
                <a:solidFill>
                  <a:srgbClr val="242424"/>
                </a:solidFill>
                <a:effectLst/>
                <a:latin typeface="sohne"/>
              </a:rPr>
              <a:t>LeetCode</a:t>
            </a:r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初學者的刷題經驗分享</a:t>
            </a:r>
            <a:endParaRPr lang="en-US" altLang="zh-TW" b="1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  <a:hlinkClick r:id="rId6"/>
              </a:rPr>
              <a:t>https://zxi.mytechroad.com/blog/leetcode-problem-categories/</a:t>
            </a:r>
            <a:endParaRPr lang="en-US" altLang="zh-TW" b="1" dirty="0">
              <a:solidFill>
                <a:srgbClr val="242424"/>
              </a:solidFill>
              <a:latin typeface="sohne"/>
            </a:endParaRPr>
          </a:p>
          <a:p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花花醬的題庫分享</a:t>
            </a:r>
            <a:endParaRPr lang="en-US" altLang="zh-TW" b="1" i="0" dirty="0">
              <a:solidFill>
                <a:srgbClr val="242424"/>
              </a:solidFill>
              <a:effectLst/>
              <a:latin typeface="sohne"/>
            </a:endParaRPr>
          </a:p>
          <a:p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  <a:hlinkClick r:id="rId7"/>
              </a:rPr>
              <a:t>https://fagao-programing.coderbridge.io/2022/02/26/how-to-start-leetcode/</a:t>
            </a:r>
            <a:endParaRPr lang="en-US" altLang="zh-TW" b="1" dirty="0">
              <a:solidFill>
                <a:srgbClr val="242424"/>
              </a:solidFill>
              <a:latin typeface="sohne"/>
            </a:endParaRPr>
          </a:p>
          <a:p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如何開始使用</a:t>
            </a:r>
            <a:r>
              <a:rPr lang="en-US" altLang="zh-TW" b="1" i="0" dirty="0" err="1">
                <a:solidFill>
                  <a:srgbClr val="242424"/>
                </a:solidFill>
                <a:effectLst/>
                <a:latin typeface="sohne"/>
              </a:rPr>
              <a:t>LeetCode</a:t>
            </a:r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刷題？ </a:t>
            </a:r>
            <a:r>
              <a:rPr lang="en-US" altLang="zh-TW" b="1" i="0" dirty="0">
                <a:solidFill>
                  <a:srgbClr val="242424"/>
                </a:solidFill>
                <a:effectLst/>
                <a:latin typeface="sohne"/>
              </a:rPr>
              <a:t>-</a:t>
            </a:r>
            <a:r>
              <a:rPr lang="zh-TW" altLang="en-US" b="1" i="0" dirty="0">
                <a:solidFill>
                  <a:srgbClr val="242424"/>
                </a:solidFill>
                <a:effectLst/>
                <a:latin typeface="sohne"/>
              </a:rPr>
              <a:t>要努力讓自己閃閃發亮</a:t>
            </a:r>
          </a:p>
          <a:p>
            <a:endParaRPr lang="en-US" altLang="zh-TW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zh-TW" altLang="en-US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3CA242-0497-E9DF-D427-D2C479D093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360530" y="276178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LeetCode</a:t>
            </a:r>
            <a:r>
              <a:rPr lang="en-US" dirty="0"/>
              <a:t> </a:t>
            </a:r>
            <a:r>
              <a:rPr lang="zh-TW" altLang="en-US" dirty="0"/>
              <a:t>功能</a:t>
            </a:r>
            <a:endParaRPr dirty="0"/>
          </a:p>
        </p:txBody>
      </p:sp>
      <p:sp>
        <p:nvSpPr>
          <p:cNvPr id="9" name="Google Shape;516;p42">
            <a:extLst>
              <a:ext uri="{FF2B5EF4-FFF2-40B4-BE49-F238E27FC236}">
                <a16:creationId xmlns:a16="http://schemas.microsoft.com/office/drawing/2014/main" id="{B8F9EF19-471D-232B-AB4A-A6F86A31BDC6}"/>
              </a:ext>
            </a:extLst>
          </p:cNvPr>
          <p:cNvSpPr txBox="1">
            <a:spLocks/>
          </p:cNvSpPr>
          <p:nvPr/>
        </p:nvSpPr>
        <p:spPr>
          <a:xfrm>
            <a:off x="1027117" y="873635"/>
            <a:ext cx="2646222" cy="50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Explore</a:t>
            </a:r>
          </a:p>
        </p:txBody>
      </p:sp>
      <p:sp>
        <p:nvSpPr>
          <p:cNvPr id="2" name="Google Shape;516;p42">
            <a:extLst>
              <a:ext uri="{FF2B5EF4-FFF2-40B4-BE49-F238E27FC236}">
                <a16:creationId xmlns:a16="http://schemas.microsoft.com/office/drawing/2014/main" id="{6A1E5A9A-FD1C-6AEE-18DF-8EBDDD08A253}"/>
              </a:ext>
            </a:extLst>
          </p:cNvPr>
          <p:cNvSpPr txBox="1">
            <a:spLocks/>
          </p:cNvSpPr>
          <p:nvPr/>
        </p:nvSpPr>
        <p:spPr>
          <a:xfrm>
            <a:off x="2039189" y="4631772"/>
            <a:ext cx="7083544" cy="9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1800" dirty="0"/>
              <a:t>按主題標籤解題</a:t>
            </a:r>
          </a:p>
        </p:txBody>
      </p:sp>
      <p:sp>
        <p:nvSpPr>
          <p:cNvPr id="5" name="Google Shape;516;p42">
            <a:extLst>
              <a:ext uri="{FF2B5EF4-FFF2-40B4-BE49-F238E27FC236}">
                <a16:creationId xmlns:a16="http://schemas.microsoft.com/office/drawing/2014/main" id="{04D7D60A-327A-AE90-CF6A-576F329A1D12}"/>
              </a:ext>
            </a:extLst>
          </p:cNvPr>
          <p:cNvSpPr txBox="1">
            <a:spLocks/>
          </p:cNvSpPr>
          <p:nvPr/>
        </p:nvSpPr>
        <p:spPr>
          <a:xfrm>
            <a:off x="1817038" y="2414363"/>
            <a:ext cx="6277158" cy="3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altLang="zh-TW" sz="1800" dirty="0" err="1"/>
              <a:t>Leetcode</a:t>
            </a:r>
            <a:r>
              <a:rPr lang="en-US" altLang="zh-TW" sz="1800" dirty="0"/>
              <a:t> </a:t>
            </a:r>
            <a:r>
              <a:rPr lang="zh-TW" altLang="en-US" sz="1800" dirty="0"/>
              <a:t>將部分題目組合成主題，提供使用者主題式解題</a:t>
            </a:r>
          </a:p>
        </p:txBody>
      </p:sp>
      <p:sp>
        <p:nvSpPr>
          <p:cNvPr id="10" name="Google Shape;516;p42">
            <a:extLst>
              <a:ext uri="{FF2B5EF4-FFF2-40B4-BE49-F238E27FC236}">
                <a16:creationId xmlns:a16="http://schemas.microsoft.com/office/drawing/2014/main" id="{D80E3DF4-D312-B3D4-520D-C33AB24D571E}"/>
              </a:ext>
            </a:extLst>
          </p:cNvPr>
          <p:cNvSpPr txBox="1">
            <a:spLocks/>
          </p:cNvSpPr>
          <p:nvPr/>
        </p:nvSpPr>
        <p:spPr>
          <a:xfrm>
            <a:off x="2039189" y="3191546"/>
            <a:ext cx="1245292" cy="3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1800" dirty="0"/>
              <a:t>每天一題</a:t>
            </a:r>
          </a:p>
        </p:txBody>
      </p:sp>
      <p:sp>
        <p:nvSpPr>
          <p:cNvPr id="3" name="Google Shape;516;p42">
            <a:extLst>
              <a:ext uri="{FF2B5EF4-FFF2-40B4-BE49-F238E27FC236}">
                <a16:creationId xmlns:a16="http://schemas.microsoft.com/office/drawing/2014/main" id="{8350B7D6-AC75-B2AE-42AE-4456247C5361}"/>
              </a:ext>
            </a:extLst>
          </p:cNvPr>
          <p:cNvSpPr txBox="1">
            <a:spLocks/>
          </p:cNvSpPr>
          <p:nvPr/>
        </p:nvSpPr>
        <p:spPr>
          <a:xfrm>
            <a:off x="1027116" y="1903591"/>
            <a:ext cx="3383413" cy="3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altLang="zh-TW" sz="3600" dirty="0">
                <a:solidFill>
                  <a:schemeClr val="tx1"/>
                </a:solidFill>
              </a:rPr>
              <a:t>Study Plan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Google Shape;516;p42">
            <a:extLst>
              <a:ext uri="{FF2B5EF4-FFF2-40B4-BE49-F238E27FC236}">
                <a16:creationId xmlns:a16="http://schemas.microsoft.com/office/drawing/2014/main" id="{D7E681EC-939E-2D4C-9CFF-DAD4C4B56533}"/>
              </a:ext>
            </a:extLst>
          </p:cNvPr>
          <p:cNvSpPr txBox="1">
            <a:spLocks/>
          </p:cNvSpPr>
          <p:nvPr/>
        </p:nvSpPr>
        <p:spPr>
          <a:xfrm>
            <a:off x="1068082" y="2661638"/>
            <a:ext cx="3383413" cy="3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3600" dirty="0" err="1">
                <a:solidFill>
                  <a:schemeClr val="tx1"/>
                </a:solidFill>
              </a:rPr>
              <a:t>Deaily</a:t>
            </a:r>
            <a:r>
              <a:rPr lang="en-US" sz="3600" dirty="0">
                <a:solidFill>
                  <a:schemeClr val="tx1"/>
                </a:solidFill>
              </a:rPr>
              <a:t> Problem</a:t>
            </a:r>
          </a:p>
        </p:txBody>
      </p:sp>
      <p:sp>
        <p:nvSpPr>
          <p:cNvPr id="8" name="Google Shape;516;p42">
            <a:extLst>
              <a:ext uri="{FF2B5EF4-FFF2-40B4-BE49-F238E27FC236}">
                <a16:creationId xmlns:a16="http://schemas.microsoft.com/office/drawing/2014/main" id="{7A883A52-18FF-5C4F-285C-7C046EF74483}"/>
              </a:ext>
            </a:extLst>
          </p:cNvPr>
          <p:cNvSpPr txBox="1">
            <a:spLocks/>
          </p:cNvSpPr>
          <p:nvPr/>
        </p:nvSpPr>
        <p:spPr>
          <a:xfrm>
            <a:off x="1091762" y="3419686"/>
            <a:ext cx="3383413" cy="3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Week Contest</a:t>
            </a:r>
          </a:p>
        </p:txBody>
      </p:sp>
      <p:sp>
        <p:nvSpPr>
          <p:cNvPr id="13" name="Google Shape;516;p42">
            <a:extLst>
              <a:ext uri="{FF2B5EF4-FFF2-40B4-BE49-F238E27FC236}">
                <a16:creationId xmlns:a16="http://schemas.microsoft.com/office/drawing/2014/main" id="{88D3F30F-1ADF-4938-1969-AD884A52DA3D}"/>
              </a:ext>
            </a:extLst>
          </p:cNvPr>
          <p:cNvSpPr txBox="1">
            <a:spLocks/>
          </p:cNvSpPr>
          <p:nvPr/>
        </p:nvSpPr>
        <p:spPr>
          <a:xfrm>
            <a:off x="2096177" y="3962901"/>
            <a:ext cx="1245292" cy="3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1800" dirty="0"/>
              <a:t>周競賽</a:t>
            </a:r>
          </a:p>
        </p:txBody>
      </p:sp>
      <p:sp>
        <p:nvSpPr>
          <p:cNvPr id="15" name="Google Shape;516;p42">
            <a:extLst>
              <a:ext uri="{FF2B5EF4-FFF2-40B4-BE49-F238E27FC236}">
                <a16:creationId xmlns:a16="http://schemas.microsoft.com/office/drawing/2014/main" id="{2D30872A-9057-BED8-5C74-C58CADB662A7}"/>
              </a:ext>
            </a:extLst>
          </p:cNvPr>
          <p:cNvSpPr txBox="1">
            <a:spLocks/>
          </p:cNvSpPr>
          <p:nvPr/>
        </p:nvSpPr>
        <p:spPr>
          <a:xfrm>
            <a:off x="1091762" y="4107957"/>
            <a:ext cx="3383413" cy="39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16" name="Google Shape;516;p42">
            <a:extLst>
              <a:ext uri="{FF2B5EF4-FFF2-40B4-BE49-F238E27FC236}">
                <a16:creationId xmlns:a16="http://schemas.microsoft.com/office/drawing/2014/main" id="{4D1711C8-54EE-C92F-F665-6BA490767B9C}"/>
              </a:ext>
            </a:extLst>
          </p:cNvPr>
          <p:cNvSpPr txBox="1">
            <a:spLocks/>
          </p:cNvSpPr>
          <p:nvPr/>
        </p:nvSpPr>
        <p:spPr>
          <a:xfrm>
            <a:off x="1817038" y="1420442"/>
            <a:ext cx="7083544" cy="9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1800" dirty="0"/>
              <a:t>教學配題目，通常會給一篇文章講解概念，</a:t>
            </a:r>
            <a:endParaRPr lang="en-US" altLang="zh-TW" sz="1800" dirty="0"/>
          </a:p>
          <a:p>
            <a:pPr algn="l"/>
            <a:r>
              <a:rPr lang="zh-TW" altLang="en-US" sz="1800" dirty="0"/>
              <a:t>然後提供</a:t>
            </a:r>
            <a:r>
              <a:rPr lang="en-US" altLang="zh-TW" sz="1800" dirty="0" err="1"/>
              <a:t>leetcode</a:t>
            </a:r>
            <a:r>
              <a:rPr lang="zh-TW" altLang="en-US" sz="1800" dirty="0"/>
              <a:t>題目解題，未完成上一章學習無法解鎖下一章題目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60FEE35-AF24-BA6E-8213-E4BB1FDB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69" y="2107108"/>
            <a:ext cx="415313" cy="415313"/>
          </a:xfrm>
          <a:prstGeom prst="rect">
            <a:avLst/>
          </a:prstGeom>
        </p:spPr>
      </p:pic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447852" y="307184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LeetCode</a:t>
            </a:r>
            <a:r>
              <a:rPr lang="zh-TW" altLang="en-US" dirty="0"/>
              <a:t>難度</a:t>
            </a:r>
            <a:endParaRPr dirty="0"/>
          </a:p>
        </p:txBody>
      </p:sp>
      <p:sp>
        <p:nvSpPr>
          <p:cNvPr id="9" name="Google Shape;516;p42">
            <a:extLst>
              <a:ext uri="{FF2B5EF4-FFF2-40B4-BE49-F238E27FC236}">
                <a16:creationId xmlns:a16="http://schemas.microsoft.com/office/drawing/2014/main" id="{B8F9EF19-471D-232B-AB4A-A6F86A31BDC6}"/>
              </a:ext>
            </a:extLst>
          </p:cNvPr>
          <p:cNvSpPr txBox="1">
            <a:spLocks/>
          </p:cNvSpPr>
          <p:nvPr/>
        </p:nvSpPr>
        <p:spPr>
          <a:xfrm>
            <a:off x="1188587" y="1074219"/>
            <a:ext cx="1469553" cy="506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3600" dirty="0">
                <a:solidFill>
                  <a:srgbClr val="00B050"/>
                </a:solidFill>
              </a:rPr>
              <a:t>Easy</a:t>
            </a:r>
          </a:p>
        </p:txBody>
      </p:sp>
      <p:sp>
        <p:nvSpPr>
          <p:cNvPr id="2" name="Google Shape;516;p42">
            <a:extLst>
              <a:ext uri="{FF2B5EF4-FFF2-40B4-BE49-F238E27FC236}">
                <a16:creationId xmlns:a16="http://schemas.microsoft.com/office/drawing/2014/main" id="{6A1E5A9A-FD1C-6AEE-18DF-8EBDDD08A253}"/>
              </a:ext>
            </a:extLst>
          </p:cNvPr>
          <p:cNvSpPr txBox="1">
            <a:spLocks/>
          </p:cNvSpPr>
          <p:nvPr/>
        </p:nvSpPr>
        <p:spPr>
          <a:xfrm>
            <a:off x="2249428" y="1200353"/>
            <a:ext cx="7083544" cy="9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1800" dirty="0"/>
              <a:t>主要以基礎概念、小試身手為主</a:t>
            </a:r>
            <a:endParaRPr lang="en-US" altLang="zh-TW" sz="1800" dirty="0"/>
          </a:p>
          <a:p>
            <a:pPr algn="l"/>
            <a:r>
              <a:rPr lang="zh-TW" altLang="en-US" sz="1800" dirty="0"/>
              <a:t>可以用暴力解解決的問題</a:t>
            </a:r>
            <a:endParaRPr lang="en-US" altLang="zh-TW" sz="1800" dirty="0"/>
          </a:p>
          <a:p>
            <a:pPr algn="l"/>
            <a:r>
              <a:rPr lang="zh-TW" altLang="en-US" sz="1800" dirty="0"/>
              <a:t>相當於</a:t>
            </a:r>
            <a:r>
              <a:rPr lang="en-US" altLang="zh-TW" sz="1800" dirty="0"/>
              <a:t>CPE</a:t>
            </a:r>
            <a:r>
              <a:rPr lang="zh-TW" altLang="en-US" sz="1800" dirty="0"/>
              <a:t>一星題</a:t>
            </a:r>
          </a:p>
        </p:txBody>
      </p:sp>
      <p:sp>
        <p:nvSpPr>
          <p:cNvPr id="4" name="Google Shape;516;p42">
            <a:extLst>
              <a:ext uri="{FF2B5EF4-FFF2-40B4-BE49-F238E27FC236}">
                <a16:creationId xmlns:a16="http://schemas.microsoft.com/office/drawing/2014/main" id="{D19D208F-37DD-56AC-E83B-AEF8216AAFFF}"/>
              </a:ext>
            </a:extLst>
          </p:cNvPr>
          <p:cNvSpPr txBox="1">
            <a:spLocks/>
          </p:cNvSpPr>
          <p:nvPr/>
        </p:nvSpPr>
        <p:spPr>
          <a:xfrm>
            <a:off x="1188587" y="2126732"/>
            <a:ext cx="1894855" cy="67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3600" dirty="0">
                <a:solidFill>
                  <a:srgbClr val="FFC000"/>
                </a:solidFill>
              </a:rPr>
              <a:t>Medium</a:t>
            </a:r>
          </a:p>
        </p:txBody>
      </p:sp>
      <p:sp>
        <p:nvSpPr>
          <p:cNvPr id="5" name="Google Shape;516;p42">
            <a:extLst>
              <a:ext uri="{FF2B5EF4-FFF2-40B4-BE49-F238E27FC236}">
                <a16:creationId xmlns:a16="http://schemas.microsoft.com/office/drawing/2014/main" id="{04D7D60A-327A-AE90-CF6A-576F329A1D12}"/>
              </a:ext>
            </a:extLst>
          </p:cNvPr>
          <p:cNvSpPr txBox="1">
            <a:spLocks/>
          </p:cNvSpPr>
          <p:nvPr/>
        </p:nvSpPr>
        <p:spPr>
          <a:xfrm>
            <a:off x="2882631" y="2402140"/>
            <a:ext cx="4645143" cy="9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1800" dirty="0"/>
              <a:t>問題明確但有鑑別度</a:t>
            </a:r>
            <a:endParaRPr lang="en-US" altLang="zh-TW" sz="1800" dirty="0"/>
          </a:p>
          <a:p>
            <a:pPr algn="l"/>
            <a:r>
              <a:rPr lang="zh-TW" altLang="en-US" sz="1800" dirty="0"/>
              <a:t>部分題目會要求在有限時間、空間內解決</a:t>
            </a:r>
            <a:endParaRPr lang="en-US" altLang="zh-TW" sz="1800" dirty="0"/>
          </a:p>
          <a:p>
            <a:pPr algn="l"/>
            <a:r>
              <a:rPr lang="zh-TW" altLang="en-US" sz="1800" dirty="0"/>
              <a:t>相當於</a:t>
            </a:r>
            <a:r>
              <a:rPr lang="en-US" altLang="zh-TW" sz="1800" dirty="0"/>
              <a:t>CPE</a:t>
            </a:r>
            <a:r>
              <a:rPr lang="zh-TW" altLang="en-US" sz="1800" dirty="0"/>
              <a:t>二星</a:t>
            </a:r>
            <a:r>
              <a:rPr lang="en-US" altLang="zh-TW" sz="1800" dirty="0"/>
              <a:t>-</a:t>
            </a:r>
            <a:r>
              <a:rPr lang="zh-TW" altLang="en-US" sz="1800" dirty="0"/>
              <a:t>三題</a:t>
            </a:r>
          </a:p>
        </p:txBody>
      </p:sp>
      <p:sp>
        <p:nvSpPr>
          <p:cNvPr id="6" name="Google Shape;516;p42">
            <a:extLst>
              <a:ext uri="{FF2B5EF4-FFF2-40B4-BE49-F238E27FC236}">
                <a16:creationId xmlns:a16="http://schemas.microsoft.com/office/drawing/2014/main" id="{171B9094-1F86-399F-6CE9-D1898355D122}"/>
              </a:ext>
            </a:extLst>
          </p:cNvPr>
          <p:cNvSpPr txBox="1">
            <a:spLocks/>
          </p:cNvSpPr>
          <p:nvPr/>
        </p:nvSpPr>
        <p:spPr>
          <a:xfrm>
            <a:off x="1188587" y="3525809"/>
            <a:ext cx="1894855" cy="67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3600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10" name="Google Shape;516;p42">
            <a:extLst>
              <a:ext uri="{FF2B5EF4-FFF2-40B4-BE49-F238E27FC236}">
                <a16:creationId xmlns:a16="http://schemas.microsoft.com/office/drawing/2014/main" id="{D80E3DF4-D312-B3D4-520D-C33AB24D571E}"/>
              </a:ext>
            </a:extLst>
          </p:cNvPr>
          <p:cNvSpPr txBox="1">
            <a:spLocks/>
          </p:cNvSpPr>
          <p:nvPr/>
        </p:nvSpPr>
        <p:spPr>
          <a:xfrm>
            <a:off x="2658140" y="3718159"/>
            <a:ext cx="5004390" cy="9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1800" dirty="0"/>
              <a:t>看完題目了可能還不知道要怎麼解</a:t>
            </a:r>
            <a:r>
              <a:rPr lang="en-US" altLang="zh-TW" sz="1800" dirty="0"/>
              <a:t>(</a:t>
            </a:r>
            <a:r>
              <a:rPr lang="zh-TW" altLang="en-US" sz="1800" dirty="0"/>
              <a:t>洗咧供三小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r>
              <a:rPr lang="zh-TW" altLang="en-US" sz="1800" dirty="0"/>
              <a:t>通常會要求使用演算法</a:t>
            </a:r>
            <a:endParaRPr lang="en-US" altLang="zh-TW" sz="1800" dirty="0"/>
          </a:p>
          <a:p>
            <a:pPr algn="l"/>
            <a:r>
              <a:rPr lang="zh-TW" altLang="en-US" sz="1800" dirty="0"/>
              <a:t>動態程式規劃解決問題</a:t>
            </a:r>
            <a:endParaRPr lang="en-US" altLang="zh-TW" sz="1800" dirty="0"/>
          </a:p>
          <a:p>
            <a:pPr algn="l"/>
            <a:r>
              <a:rPr lang="zh-TW" altLang="en-US" sz="1800" dirty="0"/>
              <a:t>相當於</a:t>
            </a:r>
            <a:r>
              <a:rPr lang="en-US" altLang="zh-TW" sz="1800" dirty="0"/>
              <a:t>CPE</a:t>
            </a:r>
            <a:r>
              <a:rPr lang="zh-TW" altLang="en-US" sz="1800" dirty="0"/>
              <a:t>四星以上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CE4B1264-71A9-91A2-4419-2AB47FF12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391145" y="29401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LeetCode</a:t>
            </a:r>
            <a:r>
              <a:rPr lang="en-US" dirty="0"/>
              <a:t> Problems</a:t>
            </a:r>
            <a:r>
              <a:rPr lang="zh-TW" altLang="en-US" dirty="0"/>
              <a:t> </a:t>
            </a:r>
            <a:r>
              <a:rPr lang="en-US" altLang="zh-TW" dirty="0"/>
              <a:t>Topic</a:t>
            </a:r>
            <a:endParaRPr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519FA1-279F-1EDB-FAEB-76D34CC3479B}"/>
              </a:ext>
            </a:extLst>
          </p:cNvPr>
          <p:cNvGrpSpPr/>
          <p:nvPr/>
        </p:nvGrpSpPr>
        <p:grpSpPr>
          <a:xfrm>
            <a:off x="465573" y="1617740"/>
            <a:ext cx="2263451" cy="2008499"/>
            <a:chOff x="1124791" y="1475973"/>
            <a:chExt cx="2263451" cy="20084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22AC4DA-5769-B6A6-D84B-86D73092BF0C}"/>
                </a:ext>
              </a:extLst>
            </p:cNvPr>
            <p:cNvGrpSpPr/>
            <p:nvPr/>
          </p:nvGrpSpPr>
          <p:grpSpPr>
            <a:xfrm>
              <a:off x="1124791" y="1475973"/>
              <a:ext cx="2263451" cy="2008499"/>
              <a:chOff x="1124791" y="1475973"/>
              <a:chExt cx="2263451" cy="200849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E8A67364-B09B-DCFC-55A1-90B172C60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832" y="1475973"/>
                <a:ext cx="1270065" cy="1270065"/>
              </a:xfrm>
              <a:prstGeom prst="rect">
                <a:avLst/>
              </a:prstGeom>
            </p:spPr>
          </p:pic>
          <p:sp>
            <p:nvSpPr>
              <p:cNvPr id="9" name="Google Shape;516;p42">
                <a:extLst>
                  <a:ext uri="{FF2B5EF4-FFF2-40B4-BE49-F238E27FC236}">
                    <a16:creationId xmlns:a16="http://schemas.microsoft.com/office/drawing/2014/main" id="{B8F9EF19-471D-232B-AB4A-A6F86A31B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4791" y="2746038"/>
                <a:ext cx="2263451" cy="738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100"/>
                  <a:buFont typeface="Be Vietnam"/>
                  <a:buNone/>
                  <a:defRPr sz="4100" b="0" i="0" u="none" strike="noStrike" cap="none">
                    <a:solidFill>
                      <a:srgbClr val="000000"/>
                    </a:solidFill>
                    <a:latin typeface="Be Vietnam"/>
                    <a:ea typeface="Be Vietnam"/>
                    <a:cs typeface="Be Vietnam"/>
                    <a:sym typeface="Be Vietnam"/>
                  </a:defRPr>
                </a:lvl9pPr>
              </a:lstStyle>
              <a:p>
                <a:pPr algn="l"/>
                <a:r>
                  <a:rPr lang="en-US" sz="2000" dirty="0"/>
                  <a:t>Top interview 150</a:t>
                </a:r>
              </a:p>
            </p:txBody>
          </p:sp>
        </p:grpSp>
        <p:sp>
          <p:nvSpPr>
            <p:cNvPr id="10" name="Google Shape;516;p42">
              <a:extLst>
                <a:ext uri="{FF2B5EF4-FFF2-40B4-BE49-F238E27FC236}">
                  <a16:creationId xmlns:a16="http://schemas.microsoft.com/office/drawing/2014/main" id="{95774208-3A9D-74AA-B30A-A712A61B617E}"/>
                </a:ext>
              </a:extLst>
            </p:cNvPr>
            <p:cNvSpPr txBox="1">
              <a:spLocks/>
            </p:cNvSpPr>
            <p:nvPr/>
          </p:nvSpPr>
          <p:spPr>
            <a:xfrm>
              <a:off x="1212188" y="3061588"/>
              <a:ext cx="2088656" cy="422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altLang="zh-TW" sz="1800" dirty="0">
                  <a:solidFill>
                    <a:srgbClr val="FF0000"/>
                  </a:solidFill>
                </a:rPr>
                <a:t>150</a:t>
              </a:r>
              <a:r>
                <a:rPr lang="zh-TW" altLang="en-US" sz="1800" dirty="0">
                  <a:solidFill>
                    <a:srgbClr val="FF0000"/>
                  </a:solidFill>
                </a:rPr>
                <a:t>題常見面試題</a:t>
              </a:r>
            </a:p>
          </p:txBody>
        </p:sp>
      </p:grpSp>
      <p:sp>
        <p:nvSpPr>
          <p:cNvPr id="13" name="Google Shape;516;p42">
            <a:extLst>
              <a:ext uri="{FF2B5EF4-FFF2-40B4-BE49-F238E27FC236}">
                <a16:creationId xmlns:a16="http://schemas.microsoft.com/office/drawing/2014/main" id="{B2DD9E40-ACFF-EE59-A262-34B23084B046}"/>
              </a:ext>
            </a:extLst>
          </p:cNvPr>
          <p:cNvSpPr txBox="1">
            <a:spLocks/>
          </p:cNvSpPr>
          <p:nvPr/>
        </p:nvSpPr>
        <p:spPr>
          <a:xfrm>
            <a:off x="656628" y="3584592"/>
            <a:ext cx="1777273" cy="114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1800" dirty="0">
                <a:solidFill>
                  <a:srgbClr val="00B050"/>
                </a:solidFill>
              </a:rPr>
              <a:t>Easy  </a:t>
            </a:r>
            <a:r>
              <a:rPr lang="zh-TW" altLang="en-US" sz="1800" dirty="0">
                <a:solidFill>
                  <a:srgbClr val="00B050"/>
                </a:solidFill>
              </a:rPr>
              <a:t>        </a:t>
            </a:r>
            <a:r>
              <a:rPr lang="en-US" sz="1800" dirty="0">
                <a:solidFill>
                  <a:schemeClr val="tx1"/>
                </a:solidFill>
              </a:rPr>
              <a:t>40 </a:t>
            </a:r>
            <a:r>
              <a:rPr lang="zh-TW" altLang="en-US" sz="1800" dirty="0">
                <a:solidFill>
                  <a:schemeClr val="tx1"/>
                </a:solidFill>
              </a:rPr>
              <a:t>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</a:rPr>
              <a:t>Medium </a:t>
            </a:r>
            <a:r>
              <a:rPr lang="zh-TW" altLang="en-US" sz="1800" dirty="0">
                <a:solidFill>
                  <a:srgbClr val="FFC000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90</a:t>
            </a:r>
            <a:r>
              <a:rPr lang="zh-TW" altLang="en-US" sz="1800" dirty="0">
                <a:solidFill>
                  <a:schemeClr val="tx1"/>
                </a:solidFill>
              </a:rPr>
              <a:t> 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Hard </a:t>
            </a:r>
            <a:r>
              <a:rPr lang="zh-TW" alt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>
                <a:solidFill>
                  <a:schemeClr val="tx1"/>
                </a:solidFill>
              </a:rPr>
              <a:t>20</a:t>
            </a:r>
            <a:r>
              <a:rPr lang="zh-TW" altLang="en-US" sz="1800" dirty="0">
                <a:solidFill>
                  <a:schemeClr val="tx1"/>
                </a:solidFill>
              </a:rPr>
              <a:t> 題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1E2B829-6C3F-FC6D-761B-E3C9A56C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390" y="1374107"/>
            <a:ext cx="1743151" cy="1743151"/>
          </a:xfrm>
          <a:prstGeom prst="rect">
            <a:avLst/>
          </a:prstGeom>
        </p:spPr>
      </p:pic>
      <p:sp>
        <p:nvSpPr>
          <p:cNvPr id="16" name="Google Shape;516;p42">
            <a:extLst>
              <a:ext uri="{FF2B5EF4-FFF2-40B4-BE49-F238E27FC236}">
                <a16:creationId xmlns:a16="http://schemas.microsoft.com/office/drawing/2014/main" id="{A5925077-E769-A705-AE23-B4234DF7D569}"/>
              </a:ext>
            </a:extLst>
          </p:cNvPr>
          <p:cNvSpPr txBox="1">
            <a:spLocks/>
          </p:cNvSpPr>
          <p:nvPr/>
        </p:nvSpPr>
        <p:spPr>
          <a:xfrm>
            <a:off x="3393046" y="2882146"/>
            <a:ext cx="1580495" cy="73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2000" dirty="0" err="1"/>
              <a:t>LeetCode</a:t>
            </a:r>
            <a:r>
              <a:rPr lang="en-US" sz="2000" dirty="0"/>
              <a:t> 75</a:t>
            </a:r>
          </a:p>
        </p:txBody>
      </p:sp>
      <p:sp>
        <p:nvSpPr>
          <p:cNvPr id="17" name="Google Shape;516;p42">
            <a:extLst>
              <a:ext uri="{FF2B5EF4-FFF2-40B4-BE49-F238E27FC236}">
                <a16:creationId xmlns:a16="http://schemas.microsoft.com/office/drawing/2014/main" id="{DA631015-1B1C-176B-65CA-D50C0003B083}"/>
              </a:ext>
            </a:extLst>
          </p:cNvPr>
          <p:cNvSpPr txBox="1">
            <a:spLocks/>
          </p:cNvSpPr>
          <p:nvPr/>
        </p:nvSpPr>
        <p:spPr>
          <a:xfrm>
            <a:off x="3234672" y="3194674"/>
            <a:ext cx="1894933" cy="42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altLang="zh-TW" sz="1800" dirty="0">
                <a:solidFill>
                  <a:srgbClr val="FF0000"/>
                </a:solidFill>
              </a:rPr>
              <a:t>75</a:t>
            </a:r>
            <a:r>
              <a:rPr lang="zh-TW" altLang="en-US" sz="1800" dirty="0">
                <a:solidFill>
                  <a:srgbClr val="FF0000"/>
                </a:solidFill>
              </a:rPr>
              <a:t>題基礎常見題</a:t>
            </a:r>
          </a:p>
        </p:txBody>
      </p:sp>
      <p:sp>
        <p:nvSpPr>
          <p:cNvPr id="18" name="Google Shape;516;p42">
            <a:extLst>
              <a:ext uri="{FF2B5EF4-FFF2-40B4-BE49-F238E27FC236}">
                <a16:creationId xmlns:a16="http://schemas.microsoft.com/office/drawing/2014/main" id="{D3DAD1DE-1A12-BE15-7067-36C4B5BA09F0}"/>
              </a:ext>
            </a:extLst>
          </p:cNvPr>
          <p:cNvSpPr txBox="1">
            <a:spLocks/>
          </p:cNvSpPr>
          <p:nvPr/>
        </p:nvSpPr>
        <p:spPr>
          <a:xfrm>
            <a:off x="3230390" y="3531429"/>
            <a:ext cx="1777273" cy="114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1800" dirty="0">
                <a:solidFill>
                  <a:srgbClr val="00B050"/>
                </a:solidFill>
              </a:rPr>
              <a:t>Easy  </a:t>
            </a:r>
            <a:r>
              <a:rPr lang="zh-TW" altLang="en-US" sz="1800" dirty="0">
                <a:solidFill>
                  <a:srgbClr val="00B050"/>
                </a:solidFill>
              </a:rPr>
              <a:t>        </a:t>
            </a:r>
            <a:r>
              <a:rPr lang="en-US" altLang="zh-TW" sz="1800" dirty="0">
                <a:solidFill>
                  <a:schemeClr val="tx1"/>
                </a:solidFill>
              </a:rPr>
              <a:t>22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zh-TW" altLang="en-US" sz="1800" dirty="0">
                <a:solidFill>
                  <a:schemeClr val="tx1"/>
                </a:solidFill>
              </a:rPr>
              <a:t>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</a:rPr>
              <a:t>Medium </a:t>
            </a:r>
            <a:r>
              <a:rPr lang="zh-TW" altLang="en-US" sz="1800" dirty="0">
                <a:solidFill>
                  <a:srgbClr val="FFC000"/>
                </a:solidFill>
              </a:rPr>
              <a:t>  </a:t>
            </a:r>
            <a:r>
              <a:rPr lang="en-US" altLang="zh-TW" sz="1800" dirty="0">
                <a:solidFill>
                  <a:schemeClr val="tx1"/>
                </a:solidFill>
              </a:rPr>
              <a:t>53</a:t>
            </a:r>
            <a:r>
              <a:rPr lang="zh-TW" altLang="en-US" sz="1800" dirty="0">
                <a:solidFill>
                  <a:schemeClr val="tx1"/>
                </a:solidFill>
              </a:rPr>
              <a:t> 題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B8FD4BC1-4166-71CB-F57E-AC0C4D9A0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145" y="1331390"/>
            <a:ext cx="572700" cy="57270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1997E75D-585A-0D8D-CDFA-BE83FAD54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19" y="1558211"/>
            <a:ext cx="1323935" cy="1323935"/>
          </a:xfrm>
          <a:prstGeom prst="rect">
            <a:avLst/>
          </a:prstGeom>
        </p:spPr>
      </p:pic>
      <p:sp>
        <p:nvSpPr>
          <p:cNvPr id="32" name="Google Shape;516;p42">
            <a:extLst>
              <a:ext uri="{FF2B5EF4-FFF2-40B4-BE49-F238E27FC236}">
                <a16:creationId xmlns:a16="http://schemas.microsoft.com/office/drawing/2014/main" id="{B5F97815-9DBC-4564-4228-2EAAE4851E11}"/>
              </a:ext>
            </a:extLst>
          </p:cNvPr>
          <p:cNvSpPr txBox="1">
            <a:spLocks/>
          </p:cNvSpPr>
          <p:nvPr/>
        </p:nvSpPr>
        <p:spPr>
          <a:xfrm>
            <a:off x="5635253" y="2902003"/>
            <a:ext cx="2957334" cy="34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2000" dirty="0"/>
              <a:t>Top 100 Liked Questions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369451C-C1FF-9003-A719-97B326B37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484" y="1247956"/>
            <a:ext cx="572700" cy="5727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9F99325-6723-8C14-B190-D1311EF1C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753" y="1331390"/>
            <a:ext cx="572700" cy="572700"/>
          </a:xfrm>
          <a:prstGeom prst="rect">
            <a:avLst/>
          </a:prstGeom>
        </p:spPr>
      </p:pic>
      <p:sp>
        <p:nvSpPr>
          <p:cNvPr id="35" name="Google Shape;516;p42">
            <a:extLst>
              <a:ext uri="{FF2B5EF4-FFF2-40B4-BE49-F238E27FC236}">
                <a16:creationId xmlns:a16="http://schemas.microsoft.com/office/drawing/2014/main" id="{7591AFF5-FBE5-D383-6E55-717FCDEA7D35}"/>
              </a:ext>
            </a:extLst>
          </p:cNvPr>
          <p:cNvSpPr txBox="1">
            <a:spLocks/>
          </p:cNvSpPr>
          <p:nvPr/>
        </p:nvSpPr>
        <p:spPr>
          <a:xfrm>
            <a:off x="6096953" y="3525760"/>
            <a:ext cx="1777273" cy="114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1800" dirty="0">
                <a:solidFill>
                  <a:srgbClr val="00B050"/>
                </a:solidFill>
              </a:rPr>
              <a:t>Easy  </a:t>
            </a:r>
            <a:r>
              <a:rPr lang="zh-TW" altLang="en-US" sz="1800" dirty="0">
                <a:solidFill>
                  <a:srgbClr val="00B050"/>
                </a:solidFill>
              </a:rPr>
              <a:t>        </a:t>
            </a:r>
            <a:r>
              <a:rPr lang="en-US" altLang="zh-TW" sz="1800" dirty="0">
                <a:solidFill>
                  <a:schemeClr val="tx1"/>
                </a:solidFill>
              </a:rPr>
              <a:t>22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zh-TW" altLang="en-US" sz="1800" dirty="0">
                <a:solidFill>
                  <a:schemeClr val="tx1"/>
                </a:solidFill>
              </a:rPr>
              <a:t>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</a:rPr>
              <a:t>Medium </a:t>
            </a:r>
            <a:r>
              <a:rPr lang="zh-TW" altLang="en-US" sz="1800" dirty="0">
                <a:solidFill>
                  <a:srgbClr val="FFC000"/>
                </a:solidFill>
              </a:rPr>
              <a:t>  </a:t>
            </a:r>
            <a:r>
              <a:rPr lang="en-US" altLang="zh-TW" sz="1800" dirty="0">
                <a:solidFill>
                  <a:schemeClr val="tx1"/>
                </a:solidFill>
              </a:rPr>
              <a:t>66</a:t>
            </a:r>
            <a:r>
              <a:rPr lang="zh-TW" altLang="en-US" sz="1800" dirty="0">
                <a:solidFill>
                  <a:schemeClr val="tx1"/>
                </a:solidFill>
              </a:rPr>
              <a:t> 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Hard </a:t>
            </a:r>
            <a:r>
              <a:rPr lang="zh-TW" altLang="en-US" sz="1800" dirty="0">
                <a:solidFill>
                  <a:srgbClr val="FF0000"/>
                </a:solidFill>
              </a:rPr>
              <a:t>        </a:t>
            </a:r>
            <a:r>
              <a:rPr lang="en-US" altLang="zh-TW" sz="1800" dirty="0">
                <a:solidFill>
                  <a:schemeClr val="tx1"/>
                </a:solidFill>
              </a:rPr>
              <a:t>12</a:t>
            </a:r>
            <a:r>
              <a:rPr lang="zh-TW" altLang="en-US" sz="1800" dirty="0">
                <a:solidFill>
                  <a:schemeClr val="tx1"/>
                </a:solidFill>
              </a:rPr>
              <a:t> 題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63236486-861A-09CC-64CA-426AA6D0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4</a:t>
            </a:fld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391145" y="29401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LeetCode</a:t>
            </a:r>
            <a:r>
              <a:rPr lang="en-US" dirty="0"/>
              <a:t> Problems</a:t>
            </a:r>
            <a:r>
              <a:rPr lang="zh-TW" altLang="en-US" dirty="0"/>
              <a:t> </a:t>
            </a:r>
            <a:r>
              <a:rPr lang="en-US" altLang="zh-TW" dirty="0"/>
              <a:t>Topic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其他</a:t>
            </a:r>
            <a:endParaRPr dirty="0"/>
          </a:p>
        </p:txBody>
      </p:sp>
      <p:sp>
        <p:nvSpPr>
          <p:cNvPr id="13" name="Google Shape;516;p42">
            <a:extLst>
              <a:ext uri="{FF2B5EF4-FFF2-40B4-BE49-F238E27FC236}">
                <a16:creationId xmlns:a16="http://schemas.microsoft.com/office/drawing/2014/main" id="{B2DD9E40-ACFF-EE59-A262-34B23084B046}"/>
              </a:ext>
            </a:extLst>
          </p:cNvPr>
          <p:cNvSpPr txBox="1">
            <a:spLocks/>
          </p:cNvSpPr>
          <p:nvPr/>
        </p:nvSpPr>
        <p:spPr>
          <a:xfrm>
            <a:off x="656626" y="3412610"/>
            <a:ext cx="1777273" cy="114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1800" dirty="0">
                <a:solidFill>
                  <a:srgbClr val="00B050"/>
                </a:solidFill>
              </a:rPr>
              <a:t>Easy  </a:t>
            </a:r>
            <a:r>
              <a:rPr lang="zh-TW" altLang="en-US" sz="1800" dirty="0">
                <a:solidFill>
                  <a:srgbClr val="00B050"/>
                </a:solidFill>
              </a:rPr>
              <a:t>          </a:t>
            </a:r>
            <a:r>
              <a:rPr lang="en-US" sz="1800" dirty="0">
                <a:solidFill>
                  <a:schemeClr val="tx1"/>
                </a:solidFill>
              </a:rPr>
              <a:t>4  </a:t>
            </a:r>
            <a:r>
              <a:rPr lang="zh-TW" altLang="en-US" sz="1800" dirty="0">
                <a:solidFill>
                  <a:schemeClr val="tx1"/>
                </a:solidFill>
              </a:rPr>
              <a:t>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</a:rPr>
              <a:t>Medium </a:t>
            </a:r>
            <a:r>
              <a:rPr lang="zh-TW" altLang="en-US" sz="1800" dirty="0">
                <a:solidFill>
                  <a:srgbClr val="FFC000"/>
                </a:solidFill>
              </a:rPr>
              <a:t>  </a:t>
            </a:r>
            <a:r>
              <a:rPr lang="en-US" altLang="zh-TW" sz="1800" dirty="0">
                <a:solidFill>
                  <a:schemeClr val="tx1"/>
                </a:solidFill>
              </a:rPr>
              <a:t>35</a:t>
            </a:r>
            <a:r>
              <a:rPr lang="zh-TW" altLang="en-US" sz="1800" dirty="0">
                <a:solidFill>
                  <a:schemeClr val="tx1"/>
                </a:solidFill>
              </a:rPr>
              <a:t>  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Hard </a:t>
            </a:r>
            <a:r>
              <a:rPr lang="zh-TW" altLang="en-US" sz="1800" dirty="0">
                <a:solidFill>
                  <a:srgbClr val="FF0000"/>
                </a:solidFill>
              </a:rPr>
              <a:t>          </a:t>
            </a:r>
            <a:r>
              <a:rPr lang="en-US" altLang="zh-TW" sz="1800" dirty="0">
                <a:solidFill>
                  <a:schemeClr val="tx1"/>
                </a:solidFill>
              </a:rPr>
              <a:t>7</a:t>
            </a:r>
            <a:r>
              <a:rPr lang="zh-TW" altLang="en-US" sz="1800" dirty="0">
                <a:solidFill>
                  <a:schemeClr val="tx1"/>
                </a:solidFill>
              </a:rPr>
              <a:t>   題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Google Shape;516;p42">
            <a:extLst>
              <a:ext uri="{FF2B5EF4-FFF2-40B4-BE49-F238E27FC236}">
                <a16:creationId xmlns:a16="http://schemas.microsoft.com/office/drawing/2014/main" id="{671049E8-6CEE-E011-2860-B9800FE8C256}"/>
              </a:ext>
            </a:extLst>
          </p:cNvPr>
          <p:cNvSpPr txBox="1">
            <a:spLocks/>
          </p:cNvSpPr>
          <p:nvPr/>
        </p:nvSpPr>
        <p:spPr>
          <a:xfrm>
            <a:off x="391145" y="2975179"/>
            <a:ext cx="2767056" cy="34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2000" dirty="0"/>
              <a:t>Dynamic Programming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4AE84B-7291-D2ED-1441-BD62B6DC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4" y="1651244"/>
            <a:ext cx="1323935" cy="132393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D187D8B-B70E-4739-49FA-3FA8D232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350" y="1651244"/>
            <a:ext cx="1270065" cy="1270065"/>
          </a:xfrm>
          <a:prstGeom prst="rect">
            <a:avLst/>
          </a:prstGeom>
        </p:spPr>
      </p:pic>
      <p:sp>
        <p:nvSpPr>
          <p:cNvPr id="19" name="Google Shape;516;p42">
            <a:extLst>
              <a:ext uri="{FF2B5EF4-FFF2-40B4-BE49-F238E27FC236}">
                <a16:creationId xmlns:a16="http://schemas.microsoft.com/office/drawing/2014/main" id="{EB0ABC37-FCA9-A7E9-98EB-574495CC2745}"/>
              </a:ext>
            </a:extLst>
          </p:cNvPr>
          <p:cNvSpPr txBox="1">
            <a:spLocks/>
          </p:cNvSpPr>
          <p:nvPr/>
        </p:nvSpPr>
        <p:spPr>
          <a:xfrm>
            <a:off x="3433648" y="2961902"/>
            <a:ext cx="1703468" cy="34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2000" dirty="0"/>
              <a:t>Graph </a:t>
            </a:r>
            <a:r>
              <a:rPr lang="en-US" sz="2000" dirty="0" err="1"/>
              <a:t>Theorty</a:t>
            </a:r>
            <a:endParaRPr lang="en-US" sz="2000" dirty="0"/>
          </a:p>
        </p:txBody>
      </p:sp>
      <p:sp>
        <p:nvSpPr>
          <p:cNvPr id="23" name="Google Shape;516;p42">
            <a:extLst>
              <a:ext uri="{FF2B5EF4-FFF2-40B4-BE49-F238E27FC236}">
                <a16:creationId xmlns:a16="http://schemas.microsoft.com/office/drawing/2014/main" id="{912387B3-0AC9-C84E-A1B3-0D1C2125A3EE}"/>
              </a:ext>
            </a:extLst>
          </p:cNvPr>
          <p:cNvSpPr txBox="1">
            <a:spLocks/>
          </p:cNvSpPr>
          <p:nvPr/>
        </p:nvSpPr>
        <p:spPr>
          <a:xfrm>
            <a:off x="3359843" y="3412610"/>
            <a:ext cx="1777273" cy="114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1800" dirty="0">
                <a:solidFill>
                  <a:srgbClr val="00B050"/>
                </a:solidFill>
              </a:rPr>
              <a:t>Easy  </a:t>
            </a:r>
            <a:r>
              <a:rPr lang="zh-TW" altLang="en-US" sz="1800" dirty="0">
                <a:solidFill>
                  <a:srgbClr val="00B050"/>
                </a:solidFill>
              </a:rPr>
              <a:t>          </a:t>
            </a:r>
            <a:r>
              <a:rPr lang="en-US" altLang="zh-TW" sz="18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zh-TW" altLang="en-US" sz="1800" dirty="0">
                <a:solidFill>
                  <a:schemeClr val="tx1"/>
                </a:solidFill>
              </a:rPr>
              <a:t>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</a:rPr>
              <a:t>Medium </a:t>
            </a:r>
            <a:r>
              <a:rPr lang="zh-TW" altLang="en-US" sz="1800" dirty="0">
                <a:solidFill>
                  <a:srgbClr val="FFC000"/>
                </a:solidFill>
              </a:rPr>
              <a:t>  </a:t>
            </a:r>
            <a:r>
              <a:rPr lang="en-US" altLang="zh-TW" sz="1800" dirty="0">
                <a:solidFill>
                  <a:schemeClr val="tx1"/>
                </a:solidFill>
              </a:rPr>
              <a:t>28</a:t>
            </a:r>
            <a:r>
              <a:rPr lang="zh-TW" altLang="en-US" sz="1800" dirty="0">
                <a:solidFill>
                  <a:schemeClr val="tx1"/>
                </a:solidFill>
              </a:rPr>
              <a:t>  題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Hard </a:t>
            </a:r>
            <a:r>
              <a:rPr lang="zh-TW" altLang="en-US" sz="1800" dirty="0">
                <a:solidFill>
                  <a:srgbClr val="FF0000"/>
                </a:solidFill>
              </a:rPr>
              <a:t>          </a:t>
            </a:r>
            <a:r>
              <a:rPr lang="en-US" altLang="zh-TW" sz="1800" dirty="0">
                <a:solidFill>
                  <a:schemeClr val="tx1"/>
                </a:solidFill>
              </a:rPr>
              <a:t>7</a:t>
            </a:r>
            <a:r>
              <a:rPr lang="zh-TW" altLang="en-US" sz="1800" dirty="0">
                <a:solidFill>
                  <a:schemeClr val="tx1"/>
                </a:solidFill>
              </a:rPr>
              <a:t>   題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EE0A78-9383-E379-2DFF-FCC2769DA446}"/>
              </a:ext>
            </a:extLst>
          </p:cNvPr>
          <p:cNvGrpSpPr/>
          <p:nvPr/>
        </p:nvGrpSpPr>
        <p:grpSpPr>
          <a:xfrm>
            <a:off x="5852780" y="1252874"/>
            <a:ext cx="2159295" cy="3444609"/>
            <a:chOff x="5738187" y="1180213"/>
            <a:chExt cx="2159295" cy="3444609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75B972B4-14B0-2143-0282-70E63AF06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8187" y="1180213"/>
              <a:ext cx="2159295" cy="2159295"/>
            </a:xfrm>
            <a:prstGeom prst="rect">
              <a:avLst/>
            </a:prstGeom>
          </p:spPr>
        </p:pic>
        <p:sp>
          <p:nvSpPr>
            <p:cNvPr id="32" name="Google Shape;516;p42">
              <a:extLst>
                <a:ext uri="{FF2B5EF4-FFF2-40B4-BE49-F238E27FC236}">
                  <a16:creationId xmlns:a16="http://schemas.microsoft.com/office/drawing/2014/main" id="{F7A4BD7A-B5DA-5B93-15DC-197C6395AD33}"/>
                </a:ext>
              </a:extLst>
            </p:cNvPr>
            <p:cNvSpPr txBox="1">
              <a:spLocks/>
            </p:cNvSpPr>
            <p:nvPr/>
          </p:nvSpPr>
          <p:spPr>
            <a:xfrm>
              <a:off x="6400800" y="2834138"/>
              <a:ext cx="1078480" cy="738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sz="2000" dirty="0"/>
                <a:t>SQL 50</a:t>
              </a:r>
            </a:p>
          </p:txBody>
        </p:sp>
        <p:sp>
          <p:nvSpPr>
            <p:cNvPr id="33" name="Google Shape;516;p42">
              <a:extLst>
                <a:ext uri="{FF2B5EF4-FFF2-40B4-BE49-F238E27FC236}">
                  <a16:creationId xmlns:a16="http://schemas.microsoft.com/office/drawing/2014/main" id="{18DC22E3-88B3-56FE-F766-83377BE74D0C}"/>
                </a:ext>
              </a:extLst>
            </p:cNvPr>
            <p:cNvSpPr txBox="1">
              <a:spLocks/>
            </p:cNvSpPr>
            <p:nvPr/>
          </p:nvSpPr>
          <p:spPr>
            <a:xfrm>
              <a:off x="6018028" y="3149688"/>
              <a:ext cx="1747272" cy="422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altLang="zh-TW" sz="1800" dirty="0">
                  <a:solidFill>
                    <a:srgbClr val="FF0000"/>
                  </a:solidFill>
                </a:rPr>
                <a:t>SQL</a:t>
              </a:r>
              <a:r>
                <a:rPr lang="zh-TW" altLang="en-US" sz="1800" dirty="0">
                  <a:solidFill>
                    <a:srgbClr val="FF0000"/>
                  </a:solidFill>
                </a:rPr>
                <a:t>語法基礎題</a:t>
              </a:r>
            </a:p>
          </p:txBody>
        </p:sp>
        <p:sp>
          <p:nvSpPr>
            <p:cNvPr id="34" name="Google Shape;516;p42">
              <a:extLst>
                <a:ext uri="{FF2B5EF4-FFF2-40B4-BE49-F238E27FC236}">
                  <a16:creationId xmlns:a16="http://schemas.microsoft.com/office/drawing/2014/main" id="{B7F016B5-7301-1AE3-CF59-89F4CACA785A}"/>
                </a:ext>
              </a:extLst>
            </p:cNvPr>
            <p:cNvSpPr txBox="1">
              <a:spLocks/>
            </p:cNvSpPr>
            <p:nvPr/>
          </p:nvSpPr>
          <p:spPr>
            <a:xfrm>
              <a:off x="6051403" y="3478266"/>
              <a:ext cx="1777273" cy="11465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sz="1800" dirty="0">
                  <a:solidFill>
                    <a:srgbClr val="00B050"/>
                  </a:solidFill>
                </a:rPr>
                <a:t>Easy  </a:t>
              </a:r>
              <a:r>
                <a:rPr lang="zh-TW" altLang="en-US" sz="1800" dirty="0">
                  <a:solidFill>
                    <a:srgbClr val="00B050"/>
                  </a:solidFill>
                </a:rPr>
                <a:t>        </a:t>
              </a:r>
              <a:r>
                <a:rPr lang="en-US" altLang="zh-TW" sz="1800" dirty="0">
                  <a:solidFill>
                    <a:schemeClr val="tx1"/>
                  </a:solidFill>
                </a:rPr>
                <a:t>32</a:t>
              </a:r>
              <a:r>
                <a:rPr lang="en-US" sz="1800" dirty="0">
                  <a:solidFill>
                    <a:schemeClr val="tx1"/>
                  </a:solidFill>
                </a:rPr>
                <a:t> </a:t>
              </a:r>
              <a:r>
                <a:rPr lang="zh-TW" altLang="en-US" sz="1800" dirty="0">
                  <a:solidFill>
                    <a:schemeClr val="tx1"/>
                  </a:solidFill>
                </a:rPr>
                <a:t>題</a:t>
              </a:r>
              <a:endParaRPr lang="en-US" altLang="zh-TW" sz="1800" dirty="0">
                <a:solidFill>
                  <a:schemeClr val="tx1"/>
                </a:solidFill>
              </a:endParaRPr>
            </a:p>
            <a:p>
              <a:pPr algn="l"/>
              <a:r>
                <a:rPr lang="en-US" sz="1800" dirty="0">
                  <a:solidFill>
                    <a:srgbClr val="FFC000"/>
                  </a:solidFill>
                </a:rPr>
                <a:t>Medium </a:t>
              </a:r>
              <a:r>
                <a:rPr lang="zh-TW" altLang="en-US" sz="1800" dirty="0">
                  <a:solidFill>
                    <a:srgbClr val="FFC000"/>
                  </a:solidFill>
                </a:rPr>
                <a:t>  </a:t>
              </a:r>
              <a:r>
                <a:rPr lang="en-US" altLang="zh-TW" sz="1800" dirty="0">
                  <a:solidFill>
                    <a:schemeClr val="tx1"/>
                  </a:solidFill>
                </a:rPr>
                <a:t>22</a:t>
              </a:r>
              <a:r>
                <a:rPr lang="zh-TW" altLang="en-US" sz="1800" dirty="0">
                  <a:solidFill>
                    <a:schemeClr val="tx1"/>
                  </a:solidFill>
                </a:rPr>
                <a:t> 題</a:t>
              </a:r>
              <a:endParaRPr lang="en-US" altLang="zh-TW" sz="180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zh-TW" sz="1800" dirty="0">
                  <a:solidFill>
                    <a:srgbClr val="FF0000"/>
                  </a:solidFill>
                </a:rPr>
                <a:t>Hard </a:t>
              </a:r>
              <a:r>
                <a:rPr lang="zh-TW" altLang="en-US" sz="1800" dirty="0">
                  <a:solidFill>
                    <a:srgbClr val="FF0000"/>
                  </a:solidFill>
                </a:rPr>
                <a:t>        </a:t>
              </a:r>
              <a:r>
                <a:rPr lang="zh-TW" altLang="en-US" sz="1800" dirty="0">
                  <a:solidFill>
                    <a:schemeClr val="tx1"/>
                  </a:solidFill>
                </a:rPr>
                <a:t>   </a:t>
              </a:r>
              <a:r>
                <a:rPr lang="en-US" altLang="zh-TW" sz="1800" dirty="0">
                  <a:solidFill>
                    <a:schemeClr val="tx1"/>
                  </a:solidFill>
                </a:rPr>
                <a:t>1</a:t>
              </a:r>
              <a:r>
                <a:rPr lang="zh-TW" altLang="en-US" sz="1800" dirty="0">
                  <a:solidFill>
                    <a:schemeClr val="tx1"/>
                  </a:solidFill>
                </a:rPr>
                <a:t> 題</a:t>
              </a:r>
              <a:endParaRPr lang="en-US" altLang="zh-TW" sz="1800" dirty="0">
                <a:solidFill>
                  <a:schemeClr val="tx1"/>
                </a:solidFill>
              </a:endParaRPr>
            </a:p>
            <a:p>
              <a:pPr algn="l"/>
              <a:endParaRPr lang="en-US" altLang="zh-TW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1C067FA4-C11C-A1FC-05C9-65B17AA66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98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355702" y="45774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LeetCode</a:t>
            </a:r>
            <a:r>
              <a:rPr lang="en-GB" dirty="0"/>
              <a:t> 75</a:t>
            </a:r>
            <a:endParaRPr dirty="0"/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1C87B06F-3151-FCAE-F14A-50C265087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" y="1814998"/>
            <a:ext cx="2465216" cy="2438026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B1340154-D93F-1A1C-0F36-FE565F3B3AA3}"/>
              </a:ext>
            </a:extLst>
          </p:cNvPr>
          <p:cNvSpPr txBox="1"/>
          <p:nvPr/>
        </p:nvSpPr>
        <p:spPr>
          <a:xfrm>
            <a:off x="2719383" y="1537844"/>
            <a:ext cx="28777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Array/String 9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Two Pointers 4</a:t>
            </a:r>
            <a:r>
              <a:rPr lang="zh-TW" altLang="en-US" sz="1800" dirty="0"/>
              <a:t>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Sliding Window 4 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Prefix sum 4 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Set 4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Stack 3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Queue 2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LinkedList 4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Binary Tree(DFS) 6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Binary Tree(BFS) 2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18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210A7D7-C234-6629-E40F-E0E77178E0AE}"/>
              </a:ext>
            </a:extLst>
          </p:cNvPr>
          <p:cNvSpPr txBox="1"/>
          <p:nvPr/>
        </p:nvSpPr>
        <p:spPr>
          <a:xfrm>
            <a:off x="5597094" y="1399344"/>
            <a:ext cx="33893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Graph (DFS) 4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Graph (BFS) 2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Heap / Priority Queue 4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Binary Search 4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Backtracking 2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DP – 1D 4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DP – Multidimensional 4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Bit Manipulation 3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Trie</a:t>
            </a:r>
            <a:r>
              <a:rPr lang="en-US" altLang="zh-TW" sz="1800" dirty="0"/>
              <a:t> 2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Intervals 2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1800" dirty="0"/>
              <a:t>Monotonic Stack 2</a:t>
            </a:r>
            <a:r>
              <a:rPr lang="zh-TW" altLang="en-US" sz="1800" dirty="0"/>
              <a:t>題</a:t>
            </a:r>
            <a:endParaRPr lang="en-US" altLang="zh-TW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/>
          </a:p>
        </p:txBody>
      </p:sp>
      <p:sp>
        <p:nvSpPr>
          <p:cNvPr id="48" name="投影片編號版面配置區 47">
            <a:extLst>
              <a:ext uri="{FF2B5EF4-FFF2-40B4-BE49-F238E27FC236}">
                <a16:creationId xmlns:a16="http://schemas.microsoft.com/office/drawing/2014/main" id="{4D9F38F1-AC96-8017-26DE-1667046A449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206846" y="330157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題目範例一 </a:t>
            </a:r>
            <a:r>
              <a:rPr lang="en-US" altLang="zh-TW" sz="2800" dirty="0" err="1"/>
              <a:t>LeetCode</a:t>
            </a:r>
            <a:r>
              <a:rPr lang="en-US" altLang="zh-TW" sz="2800" dirty="0"/>
              <a:t> 75 String</a:t>
            </a:r>
            <a:br>
              <a:rPr lang="en-US" altLang="zh-TW" sz="2800" dirty="0"/>
            </a:br>
            <a:r>
              <a:rPr lang="en-US" altLang="zh-TW" sz="2800" dirty="0"/>
              <a:t>Problem 1768. Merge Strings Alternately </a:t>
            </a:r>
            <a:r>
              <a:rPr lang="en-US" altLang="zh-TW" sz="2800" dirty="0">
                <a:solidFill>
                  <a:srgbClr val="00B050"/>
                </a:solidFill>
              </a:rPr>
              <a:t>Easy</a:t>
            </a:r>
            <a:endParaRPr sz="2800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075347-7F6C-463A-6FB3-41ADDB7A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2" y="1335123"/>
            <a:ext cx="787908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You are given two strings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word1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and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word2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Merge the strings by adding letters in alternating order, starting with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Courier New" panose="02070309020205020404" pitchFamily="49" charset="0"/>
                <a:ea typeface="-apple-system"/>
                <a:cs typeface="Courier New" panose="02070309020205020404" pitchFamily="49" charset="0"/>
              </a:rPr>
              <a:t>word1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.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26323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ea typeface="-apple-system"/>
              </a:rPr>
              <a:t>If a string is longer than the other, append the additional letters onto the end of the merged string.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Return 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the merged string.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40151F-274B-A0D8-E2F6-88AA8752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6" y="2416313"/>
            <a:ext cx="8545118" cy="226726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40BEC6-C0B6-DA84-0521-F9010910A0D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24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206846" y="330157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題目範例一</a:t>
            </a:r>
            <a:br>
              <a:rPr lang="en-US" altLang="zh-TW" sz="2800" dirty="0"/>
            </a:br>
            <a:r>
              <a:rPr lang="en-US" altLang="zh-TW" sz="2800" dirty="0" err="1"/>
              <a:t>LeetCode</a:t>
            </a:r>
            <a:r>
              <a:rPr lang="en-US" altLang="zh-TW" sz="2800" dirty="0"/>
              <a:t> 75 String Problem 1768. </a:t>
            </a:r>
            <a:br>
              <a:rPr lang="en-US" altLang="zh-TW" sz="2800" dirty="0"/>
            </a:br>
            <a:r>
              <a:rPr lang="en-US" altLang="zh-TW" sz="2800" dirty="0"/>
              <a:t>Merge Strings Alternately </a:t>
            </a:r>
            <a:r>
              <a:rPr lang="en-US" altLang="zh-TW" sz="2800" dirty="0">
                <a:solidFill>
                  <a:srgbClr val="00B050"/>
                </a:solidFill>
              </a:rPr>
              <a:t>Easy</a:t>
            </a:r>
            <a:endParaRPr sz="2800" dirty="0">
              <a:solidFill>
                <a:srgbClr val="00B05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C82EFC-EB8E-0101-2DAE-3738B91AC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3" y="1721334"/>
            <a:ext cx="6541587" cy="1110836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DB834382-50C8-204E-EAF1-99AE5B98074B}"/>
              </a:ext>
            </a:extLst>
          </p:cNvPr>
          <p:cNvGrpSpPr/>
          <p:nvPr/>
        </p:nvGrpSpPr>
        <p:grpSpPr>
          <a:xfrm>
            <a:off x="2027273" y="2635546"/>
            <a:ext cx="6666244" cy="2242126"/>
            <a:chOff x="2027273" y="2635546"/>
            <a:chExt cx="6666244" cy="224212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94867DE-20C5-9693-9580-70A40F09F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7273" y="2635546"/>
              <a:ext cx="6666244" cy="224212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A3814A-7640-54F9-DA13-582C2934334D}"/>
                </a:ext>
              </a:extLst>
            </p:cNvPr>
            <p:cNvSpPr/>
            <p:nvPr/>
          </p:nvSpPr>
          <p:spPr>
            <a:xfrm>
              <a:off x="2580167" y="4316819"/>
              <a:ext cx="1247554" cy="1984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Google Shape;525;p43">
              <a:extLst>
                <a:ext uri="{FF2B5EF4-FFF2-40B4-BE49-F238E27FC236}">
                  <a16:creationId xmlns:a16="http://schemas.microsoft.com/office/drawing/2014/main" id="{4E75A05A-EA89-11B0-FF57-3EE95EEE9B6A}"/>
                </a:ext>
              </a:extLst>
            </p:cNvPr>
            <p:cNvSpPr txBox="1">
              <a:spLocks/>
            </p:cNvSpPr>
            <p:nvPr/>
          </p:nvSpPr>
          <p:spPr>
            <a:xfrm>
              <a:off x="3873257" y="4139630"/>
              <a:ext cx="2886047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chemeClr val="dk1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return </a:t>
              </a:r>
              <a:r>
                <a:rPr lang="zh-TW" altLang="en-US" sz="2000" dirty="0">
                  <a:solidFill>
                    <a:schemeClr val="tx1"/>
                  </a:solidFill>
                </a:rPr>
                <a:t>答案、</a:t>
              </a:r>
              <a:r>
                <a:rPr lang="en-US" sz="2000" dirty="0">
                  <a:solidFill>
                    <a:srgbClr val="FF0000"/>
                  </a:solidFill>
                </a:rPr>
                <a:t>print</a:t>
              </a:r>
              <a:r>
                <a:rPr lang="zh-TW" altLang="en-US" sz="2000" dirty="0">
                  <a:solidFill>
                    <a:srgbClr val="FF0000"/>
                  </a:solidFill>
                </a:rPr>
                <a:t>不算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16F033A-0ED6-9647-FD94-FAE35DCC691C}"/>
              </a:ext>
            </a:extLst>
          </p:cNvPr>
          <p:cNvSpPr/>
          <p:nvPr/>
        </p:nvSpPr>
        <p:spPr>
          <a:xfrm>
            <a:off x="4082174" y="1995956"/>
            <a:ext cx="2618706" cy="20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Google Shape;525;p43">
            <a:extLst>
              <a:ext uri="{FF2B5EF4-FFF2-40B4-BE49-F238E27FC236}">
                <a16:creationId xmlns:a16="http://schemas.microsoft.com/office/drawing/2014/main" id="{2F5704E5-53A1-F491-B022-122DE648AED5}"/>
              </a:ext>
            </a:extLst>
          </p:cNvPr>
          <p:cNvSpPr txBox="1">
            <a:spLocks/>
          </p:cNvSpPr>
          <p:nvPr/>
        </p:nvSpPr>
        <p:spPr>
          <a:xfrm>
            <a:off x="5054853" y="1409116"/>
            <a:ext cx="20900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e Vietnam"/>
              <a:buNone/>
              <a:defRPr sz="4100" b="0" i="0" u="none" strike="noStrike" cap="none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Input </a:t>
            </a:r>
            <a:r>
              <a:rPr lang="zh-TW" altLang="en-US" sz="2800" dirty="0">
                <a:solidFill>
                  <a:schemeClr val="tx1"/>
                </a:solidFill>
              </a:rPr>
              <a:t>測資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931782E9-E5CA-4764-1A9C-0360DB50E5F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2205231-7CAE-3746-6B2A-D3BC61306846}"/>
              </a:ext>
            </a:extLst>
          </p:cNvPr>
          <p:cNvSpPr>
            <a:spLocks noGrp="1"/>
          </p:cNvSpPr>
          <p:nvPr>
            <p:ph type="title" idx="17"/>
          </p:nvPr>
        </p:nvSpPr>
        <p:spPr>
          <a:xfrm>
            <a:off x="6025116" y="2571750"/>
            <a:ext cx="2578884" cy="572700"/>
          </a:xfrm>
        </p:spPr>
        <p:txBody>
          <a:bodyPr/>
          <a:lstStyle/>
          <a:p>
            <a:pPr algn="l"/>
            <a:r>
              <a:rPr lang="en-US" altLang="zh-TW" sz="2400" dirty="0">
                <a:solidFill>
                  <a:srgbClr val="FF0000"/>
                </a:solidFill>
              </a:rPr>
              <a:t>Runtime Error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Compile Error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Wrong Answer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B7BD8D-6DD6-103F-240D-8E6BE36A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406339"/>
            <a:ext cx="5433708" cy="451033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EEC74A-427D-02C7-1DE9-86745723FAF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915909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997</Words>
  <Application>Microsoft Office PowerPoint</Application>
  <PresentationFormat>如螢幕大小 (16:9)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sohne</vt:lpstr>
      <vt:lpstr>Be Vietnam</vt:lpstr>
      <vt:lpstr>Libre Franklin</vt:lpstr>
      <vt:lpstr>Libre Franklin Medium</vt:lpstr>
      <vt:lpstr>Isometric SEO Strategy by Slidesgo</vt:lpstr>
      <vt:lpstr>從0到100的 LeetCode大挑戰！</vt:lpstr>
      <vt:lpstr>LeetCode 功能</vt:lpstr>
      <vt:lpstr>LeetCode難度</vt:lpstr>
      <vt:lpstr>LeetCode Problems Topic</vt:lpstr>
      <vt:lpstr>LeetCode Problems Topic – 其他</vt:lpstr>
      <vt:lpstr>LeetCode 75</vt:lpstr>
      <vt:lpstr>題目範例一 LeetCode 75 String Problem 1768. Merge Strings Alternately Easy</vt:lpstr>
      <vt:lpstr>題目範例一 LeetCode 75 String Problem 1768.  Merge Strings Alternately Easy</vt:lpstr>
      <vt:lpstr>Runtime Error Compile Error Wrong Answer</vt:lpstr>
      <vt:lpstr>題目範例二 LeetCode 75 LinkedList  Problem 2095.  Delete the Middle Node of a Linked List Medium</vt:lpstr>
      <vt:lpstr>題目範例二 LeetCode 75 LinkedList Problem 2095.  Delete the Middle Node of a Linked List Medium</vt:lpstr>
      <vt:lpstr>題目範例二 LeetCode 75 LinkedList Problem 2095.  Delete the Middle Node of a Linked List Medium</vt:lpstr>
      <vt:lpstr>題目範例三 LeetCode 75 Queue Problem 933. Number of Recent Calls Easy</vt:lpstr>
      <vt:lpstr>題目範例三 Problem 933. Number of Recent Calls Easy</vt:lpstr>
      <vt:lpstr>LeetCode 迷思 想破頭寫不出code?  題目越難越好嗎?  刷題的重點是？</vt:lpstr>
      <vt:lpstr>討論項目 –     如何開始</vt:lpstr>
      <vt:lpstr>連結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從0到100的 LeetCode 大挑戰！</dc:title>
  <dc:creator>政廷陳</dc:creator>
  <cp:lastModifiedBy>陳 政廷</cp:lastModifiedBy>
  <cp:revision>7</cp:revision>
  <dcterms:modified xsi:type="dcterms:W3CDTF">2023-09-04T09:13:59Z</dcterms:modified>
</cp:coreProperties>
</file>