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3" r:id="rId3"/>
    <p:sldId id="328" r:id="rId4"/>
    <p:sldId id="336" r:id="rId5"/>
    <p:sldId id="330" r:id="rId6"/>
    <p:sldId id="333" r:id="rId7"/>
    <p:sldId id="334" r:id="rId8"/>
    <p:sldId id="337" r:id="rId9"/>
    <p:sldId id="338" r:id="rId10"/>
    <p:sldId id="339" r:id="rId11"/>
    <p:sldId id="331" r:id="rId12"/>
    <p:sldId id="332" r:id="rId13"/>
    <p:sldId id="335" r:id="rId14"/>
    <p:sldId id="340" r:id="rId15"/>
    <p:sldId id="343" r:id="rId16"/>
    <p:sldId id="329" r:id="rId17"/>
    <p:sldId id="314" r:id="rId18"/>
  </p:sldIdLst>
  <p:sldSz cx="9144000" cy="5143500" type="screen16x9"/>
  <p:notesSz cx="6858000" cy="9144000"/>
  <p:embeddedFontLst>
    <p:embeddedFont>
      <p:font typeface="Libre Franklin" pitchFamily="2" charset="0"/>
      <p:regular r:id="rId21"/>
      <p:bold r:id="rId22"/>
      <p:italic r:id="rId23"/>
      <p:boldItalic r:id="rId24"/>
    </p:embeddedFont>
    <p:embeddedFont>
      <p:font typeface="Libre Franklin Medium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AC5259-EA23-480B-83AE-94B861254EB9}">
  <a:tblStyle styleId="{54AC5259-EA23-480B-83AE-94B861254E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85CA300-57C9-00C5-BD18-D10A412B4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C2473E-B369-008B-1A7E-0DD18C7768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F4D0C-76C4-47C6-B8CF-050299A24053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0E08D9-1FFB-1BC9-85EC-42A30E6B2F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6EB312-77E1-DD56-47F3-43D6229F67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3843F-6160-4963-83F5-C4C0A8C06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491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161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991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593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084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579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738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525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38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88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86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845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602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36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58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03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22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333886-361E-510F-7CB8-486851D2D0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339F772F-A433-4E6B-B951-3459255E11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68CA36-A894-7D82-513A-17E3DF69E7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B5C7A50-475F-FABA-C154-98894DEBEE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2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3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4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5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6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7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8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 hasCustomPrompt="1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9" hasCustomPrompt="1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13" hasCustomPrompt="1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15" hasCustomPrompt="1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16" hasCustomPrompt="1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8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9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0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1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FB44F2-9A4E-9CBD-572A-BF42B2460D0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882DE7C-EFFE-FCE5-1D18-6BC2E3E7B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39F772F-A433-4E6B-B951-3459255E110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pe.cse.nsysu.edu.tw/doc/CPE_report_230321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oding-frenzy.arping.m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590599" y="491399"/>
            <a:ext cx="8269865" cy="1883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從</a:t>
            </a:r>
            <a:r>
              <a:rPr lang="en-US" altLang="zh-TW" dirty="0"/>
              <a:t>0</a:t>
            </a:r>
            <a:r>
              <a:rPr lang="zh-TW" altLang="en-US" dirty="0"/>
              <a:t>到</a:t>
            </a:r>
            <a:r>
              <a:rPr lang="en-US" altLang="zh-TW" dirty="0"/>
              <a:t>100</a:t>
            </a:r>
            <a:r>
              <a:rPr lang="zh-TW" altLang="en-US" dirty="0"/>
              <a:t>的</a:t>
            </a:r>
            <a:br>
              <a:rPr lang="en-US" dirty="0"/>
            </a:br>
            <a:r>
              <a:rPr lang="en-US" dirty="0" err="1"/>
              <a:t>LeetCode</a:t>
            </a:r>
            <a:r>
              <a:rPr lang="zh-TW" altLang="en-US" dirty="0"/>
              <a:t>大挑戰！</a:t>
            </a:r>
            <a:endParaRPr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1"/>
          </p:nvPr>
        </p:nvSpPr>
        <p:spPr>
          <a:xfrm>
            <a:off x="7690395" y="4443971"/>
            <a:ext cx="971596" cy="3448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陳政廷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C98EF3D-7FB8-7E31-8FEF-6808C3765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22" y="3058407"/>
            <a:ext cx="5219661" cy="1264137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3A1A30-B4D0-0BDD-599A-82F46A7BC2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z="2000" smtClean="0"/>
              <a:t>1</a:t>
            </a:fld>
            <a:endParaRPr lang="zh-TW" altLang="en-US" sz="2000"/>
          </a:p>
        </p:txBody>
      </p:sp>
      <p:sp>
        <p:nvSpPr>
          <p:cNvPr id="6" name="Google Shape;249;p41">
            <a:extLst>
              <a:ext uri="{FF2B5EF4-FFF2-40B4-BE49-F238E27FC236}">
                <a16:creationId xmlns:a16="http://schemas.microsoft.com/office/drawing/2014/main" id="{EDA6D82C-899E-4ACB-8906-4CD3F3EAB44D}"/>
              </a:ext>
            </a:extLst>
          </p:cNvPr>
          <p:cNvSpPr txBox="1">
            <a:spLocks/>
          </p:cNvSpPr>
          <p:nvPr/>
        </p:nvSpPr>
        <p:spPr>
          <a:xfrm>
            <a:off x="4871247" y="2399120"/>
            <a:ext cx="3844336" cy="781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60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5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5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5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5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5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5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5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5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r>
              <a:rPr lang="zh-TW" altLang="en-US" sz="4400" dirty="0">
                <a:solidFill>
                  <a:srgbClr val="FF0000"/>
                </a:solidFill>
              </a:rPr>
              <a:t>戰況如何了呢</a:t>
            </a:r>
            <a:r>
              <a:rPr lang="en-US" altLang="zh-TW" sz="4400" dirty="0">
                <a:solidFill>
                  <a:srgbClr val="FF0000"/>
                </a:solidFill>
              </a:rPr>
              <a:t>?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D7CA482B-EE06-3B23-0B38-D844D0AA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9" name="Google Shape;516;p42">
            <a:extLst>
              <a:ext uri="{FF2B5EF4-FFF2-40B4-BE49-F238E27FC236}">
                <a16:creationId xmlns:a16="http://schemas.microsoft.com/office/drawing/2014/main" id="{0940427C-0D37-4A37-82DC-BB628F3AD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350" y="415492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CPE – C++</a:t>
            </a:r>
            <a:r>
              <a:rPr lang="zh-TW" altLang="en-US" dirty="0"/>
              <a:t>參考資料</a:t>
            </a:r>
            <a:endParaRPr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834559-81F0-4970-97E2-1868F9FC0D48}"/>
              </a:ext>
            </a:extLst>
          </p:cNvPr>
          <p:cNvSpPr txBox="1"/>
          <p:nvPr/>
        </p:nvSpPr>
        <p:spPr>
          <a:xfrm>
            <a:off x="1277470" y="98819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https://en.cppreference.com/w/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AF4FFAC-E9FE-4FD0-BFFF-9780CAF75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50" y="1274862"/>
            <a:ext cx="5384050" cy="376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1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D7CA482B-EE06-3B23-0B38-D844D0AA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9" name="Google Shape;516;p42">
            <a:extLst>
              <a:ext uri="{FF2B5EF4-FFF2-40B4-BE49-F238E27FC236}">
                <a16:creationId xmlns:a16="http://schemas.microsoft.com/office/drawing/2014/main" id="{0940427C-0D37-4A37-82DC-BB628F3AD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350" y="1016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CPE –</a:t>
            </a:r>
            <a:r>
              <a:rPr lang="zh-TW" altLang="en-US" dirty="0"/>
              <a:t> 考試介面</a:t>
            </a:r>
            <a:endParaRPr dirty="0"/>
          </a:p>
        </p:txBody>
      </p:sp>
      <p:sp>
        <p:nvSpPr>
          <p:cNvPr id="11" name="Google Shape;516;p42">
            <a:extLst>
              <a:ext uri="{FF2B5EF4-FFF2-40B4-BE49-F238E27FC236}">
                <a16:creationId xmlns:a16="http://schemas.microsoft.com/office/drawing/2014/main" id="{4018F4ED-4ED0-43D6-9D4B-0FDF8BB23331}"/>
              </a:ext>
            </a:extLst>
          </p:cNvPr>
          <p:cNvSpPr txBox="1">
            <a:spLocks/>
          </p:cNvSpPr>
          <p:nvPr/>
        </p:nvSpPr>
        <p:spPr>
          <a:xfrm>
            <a:off x="911396" y="1595904"/>
            <a:ext cx="47398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zh-TW" altLang="en-US" sz="2000" dirty="0">
                <a:solidFill>
                  <a:srgbClr val="FF0000"/>
                </a:solidFill>
              </a:rPr>
              <a:t>提交前盡量使用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BF15BBD-0243-4686-9951-DA2F156FF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44" y="2030506"/>
            <a:ext cx="2426065" cy="172753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A614986-99FC-4472-A770-C011AAB21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102" y="1303378"/>
            <a:ext cx="4429743" cy="3181794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8CA42CA-6E7B-4EFA-96FC-E68C7FAEA821}"/>
              </a:ext>
            </a:extLst>
          </p:cNvPr>
          <p:cNvSpPr/>
          <p:nvPr/>
        </p:nvSpPr>
        <p:spPr>
          <a:xfrm>
            <a:off x="3440972" y="2753020"/>
            <a:ext cx="867867" cy="443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40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D7CA482B-EE06-3B23-0B38-D844D0AA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9" name="Google Shape;516;p42">
            <a:extLst>
              <a:ext uri="{FF2B5EF4-FFF2-40B4-BE49-F238E27FC236}">
                <a16:creationId xmlns:a16="http://schemas.microsoft.com/office/drawing/2014/main" id="{0940427C-0D37-4A37-82DC-BB628F3AD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350" y="1016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CPE –</a:t>
            </a:r>
            <a:r>
              <a:rPr lang="zh-TW" altLang="en-US" dirty="0"/>
              <a:t> 考試介面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9D62F3E-5DA8-4ACA-8918-357D0F473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970" y="1230407"/>
            <a:ext cx="3097960" cy="3529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Google Shape;516;p42">
            <a:extLst>
              <a:ext uri="{FF2B5EF4-FFF2-40B4-BE49-F238E27FC236}">
                <a16:creationId xmlns:a16="http://schemas.microsoft.com/office/drawing/2014/main" id="{B752F38C-6138-4D4E-8909-B9E49A5A3021}"/>
              </a:ext>
            </a:extLst>
          </p:cNvPr>
          <p:cNvSpPr txBox="1">
            <a:spLocks/>
          </p:cNvSpPr>
          <p:nvPr/>
        </p:nvSpPr>
        <p:spPr>
          <a:xfrm>
            <a:off x="4820905" y="779861"/>
            <a:ext cx="73866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zh-TW" altLang="en-US" sz="2000" dirty="0">
                <a:solidFill>
                  <a:srgbClr val="FF0000"/>
                </a:solidFill>
              </a:rPr>
              <a:t>通過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983980B-0BE7-42DA-A781-043D3DDAC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50" y="1230407"/>
            <a:ext cx="4334584" cy="218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D7CA482B-EE06-3B23-0B38-D844D0AA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9" name="Google Shape;516;p42">
            <a:extLst>
              <a:ext uri="{FF2B5EF4-FFF2-40B4-BE49-F238E27FC236}">
                <a16:creationId xmlns:a16="http://schemas.microsoft.com/office/drawing/2014/main" id="{0940427C-0D37-4A37-82DC-BB628F3AD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350" y="1016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CPE –</a:t>
            </a:r>
            <a:r>
              <a:rPr lang="zh-TW" altLang="en-US" dirty="0"/>
              <a:t> 考試介面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35B222-E99B-4DAD-A65C-35F990D7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85" y="1234698"/>
            <a:ext cx="2619741" cy="120984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A2E9224-41DB-474E-A995-0F09CC399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311" y="890540"/>
            <a:ext cx="4278424" cy="155400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070F8A4-852B-46BA-B75C-9D7F2B674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2132" y="2737331"/>
            <a:ext cx="4182768" cy="2342942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5866C5F5-C178-4268-A27F-4C006705B7E6}"/>
              </a:ext>
            </a:extLst>
          </p:cNvPr>
          <p:cNvSpPr/>
          <p:nvPr/>
        </p:nvSpPr>
        <p:spPr>
          <a:xfrm>
            <a:off x="3274359" y="1667541"/>
            <a:ext cx="766482" cy="27555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AE9FF4AE-37B0-419F-A653-9F9C609EC52A}"/>
              </a:ext>
            </a:extLst>
          </p:cNvPr>
          <p:cNvSpPr/>
          <p:nvPr/>
        </p:nvSpPr>
        <p:spPr>
          <a:xfrm rot="8294324">
            <a:off x="5931283" y="2664786"/>
            <a:ext cx="766482" cy="27555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923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D7CA482B-EE06-3B23-0B38-D844D0AA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9" name="Google Shape;516;p42">
            <a:extLst>
              <a:ext uri="{FF2B5EF4-FFF2-40B4-BE49-F238E27FC236}">
                <a16:creationId xmlns:a16="http://schemas.microsoft.com/office/drawing/2014/main" id="{0940427C-0D37-4A37-82DC-BB628F3AD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350" y="363818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CPE –</a:t>
            </a:r>
            <a:r>
              <a:rPr lang="zh-TW" altLang="en-US" dirty="0"/>
              <a:t> 錯誤訊息詳細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BA5B8F7-7494-4BAA-9E95-FE74AA875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23" y="1205892"/>
            <a:ext cx="5945827" cy="34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34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D7CA482B-EE06-3B23-0B38-D844D0AA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317A131-208C-43F2-A097-E3A7DFA5E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675" y="208710"/>
            <a:ext cx="5951626" cy="455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97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D7CA482B-EE06-3B23-0B38-D844D0AA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9" name="Google Shape;516;p42">
            <a:extLst>
              <a:ext uri="{FF2B5EF4-FFF2-40B4-BE49-F238E27FC236}">
                <a16:creationId xmlns:a16="http://schemas.microsoft.com/office/drawing/2014/main" id="{0940427C-0D37-4A37-82DC-BB628F3AD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350" y="1016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CPE –</a:t>
            </a:r>
            <a:r>
              <a:rPr lang="zh-TW" altLang="en-US" dirty="0"/>
              <a:t> </a:t>
            </a:r>
            <a:r>
              <a:rPr lang="en-US" altLang="zh-TW" dirty="0"/>
              <a:t>49</a:t>
            </a:r>
            <a:r>
              <a:rPr lang="zh-TW" altLang="en-US" dirty="0"/>
              <a:t>題庫題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332AB9-046D-47FE-897C-D01237B09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50" y="831490"/>
            <a:ext cx="4662071" cy="4073091"/>
          </a:xfrm>
          <a:prstGeom prst="rect">
            <a:avLst/>
          </a:prstGeom>
        </p:spPr>
      </p:pic>
      <p:sp>
        <p:nvSpPr>
          <p:cNvPr id="10" name="Google Shape;516;p42">
            <a:extLst>
              <a:ext uri="{FF2B5EF4-FFF2-40B4-BE49-F238E27FC236}">
                <a16:creationId xmlns:a16="http://schemas.microsoft.com/office/drawing/2014/main" id="{76D36F65-97E1-4DBC-9474-6268769790C4}"/>
              </a:ext>
            </a:extLst>
          </p:cNvPr>
          <p:cNvSpPr txBox="1">
            <a:spLocks/>
          </p:cNvSpPr>
          <p:nvPr/>
        </p:nvSpPr>
        <p:spPr>
          <a:xfrm>
            <a:off x="5077421" y="1178814"/>
            <a:ext cx="35715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sz="2800" dirty="0"/>
              <a:t>CPE</a:t>
            </a:r>
            <a:r>
              <a:rPr lang="zh-TW" altLang="en-US" sz="2800" dirty="0"/>
              <a:t>顆星廣場 </a:t>
            </a:r>
            <a:r>
              <a:rPr lang="en-US" altLang="zh-TW" sz="2800" dirty="0"/>
              <a:t>-&gt; CPE49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9159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連結</a:t>
            </a:r>
            <a:endParaRPr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C4FEC73-07E7-05DE-B99B-B6B687BD7654}"/>
              </a:ext>
            </a:extLst>
          </p:cNvPr>
          <p:cNvSpPr txBox="1"/>
          <p:nvPr/>
        </p:nvSpPr>
        <p:spPr>
          <a:xfrm>
            <a:off x="691117" y="1829460"/>
            <a:ext cx="816226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i="0" dirty="0">
                <a:solidFill>
                  <a:srgbClr val="242424"/>
                </a:solidFill>
                <a:effectLst/>
                <a:latin typeface="sohne"/>
                <a:hlinkClick r:id="rId3"/>
              </a:rPr>
              <a:t>https://cpe.cse.nsysu.edu.tw/doc/CPE_report_230321.pdf</a:t>
            </a:r>
            <a:endParaRPr lang="en-US" altLang="zh-TW" i="0" dirty="0">
              <a:solidFill>
                <a:srgbClr val="242424"/>
              </a:solidFill>
              <a:effectLst/>
              <a:latin typeface="sohne"/>
            </a:endParaRPr>
          </a:p>
          <a:p>
            <a:r>
              <a:rPr lang="en-US" altLang="zh-TW" i="0" dirty="0">
                <a:solidFill>
                  <a:srgbClr val="242424"/>
                </a:solidFill>
                <a:effectLst/>
                <a:latin typeface="sohne"/>
              </a:rPr>
              <a:t>CPE</a:t>
            </a:r>
            <a:r>
              <a:rPr lang="zh-TW" altLang="en-US" i="0" dirty="0">
                <a:solidFill>
                  <a:srgbClr val="242424"/>
                </a:solidFill>
                <a:effectLst/>
                <a:latin typeface="sohne"/>
              </a:rPr>
              <a:t> 考場大會守則</a:t>
            </a:r>
            <a:endParaRPr lang="en-US" altLang="zh-TW" i="0" dirty="0">
              <a:solidFill>
                <a:srgbClr val="242424"/>
              </a:solidFill>
              <a:effectLst/>
              <a:latin typeface="sohne"/>
            </a:endParaRPr>
          </a:p>
          <a:p>
            <a:r>
              <a:rPr lang="en-US" altLang="zh-TW" i="0" dirty="0">
                <a:solidFill>
                  <a:srgbClr val="242424"/>
                </a:solidFill>
                <a:effectLst/>
                <a:latin typeface="sohne"/>
                <a:hlinkClick r:id="rId4"/>
              </a:rPr>
              <a:t>http://coding-frenzy.arping.me/</a:t>
            </a:r>
            <a:endParaRPr lang="en-US" altLang="zh-TW" dirty="0">
              <a:solidFill>
                <a:srgbClr val="242424"/>
              </a:solidFill>
              <a:latin typeface="sohne"/>
            </a:endParaRPr>
          </a:p>
          <a:p>
            <a:r>
              <a:rPr lang="zh-TW" altLang="en-US" i="0" dirty="0">
                <a:solidFill>
                  <a:srgbClr val="242424"/>
                </a:solidFill>
                <a:effectLst/>
                <a:latin typeface="sohne"/>
              </a:rPr>
              <a:t>瘋狂程設</a:t>
            </a:r>
            <a:endParaRPr lang="en-US" altLang="zh-TW" i="0" dirty="0">
              <a:solidFill>
                <a:srgbClr val="242424"/>
              </a:solidFill>
              <a:effectLst/>
              <a:latin typeface="sohne"/>
            </a:endParaRPr>
          </a:p>
          <a:p>
            <a:endParaRPr lang="en-US" altLang="zh-TW" i="0" dirty="0">
              <a:solidFill>
                <a:srgbClr val="242424"/>
              </a:solidFill>
              <a:effectLst/>
              <a:latin typeface="sohne"/>
            </a:endParaRPr>
          </a:p>
          <a:p>
            <a:endParaRPr lang="zh-TW" altLang="en-US" i="0" dirty="0">
              <a:solidFill>
                <a:srgbClr val="242424"/>
              </a:solidFill>
              <a:effectLst/>
              <a:latin typeface="sohne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3CA242-0497-E9DF-D427-D2C479D093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47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D7CA482B-EE06-3B23-0B38-D844D0AA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8" name="Google Shape;516;p42">
            <a:extLst>
              <a:ext uri="{FF2B5EF4-FFF2-40B4-BE49-F238E27FC236}">
                <a16:creationId xmlns:a16="http://schemas.microsoft.com/office/drawing/2014/main" id="{8BAC040D-8FAF-444B-A7CE-9E96FE0D3707}"/>
              </a:ext>
            </a:extLst>
          </p:cNvPr>
          <p:cNvSpPr txBox="1">
            <a:spLocks/>
          </p:cNvSpPr>
          <p:nvPr/>
        </p:nvSpPr>
        <p:spPr>
          <a:xfrm>
            <a:off x="364243" y="1441285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zh-TW" altLang="en-US" sz="3200" dirty="0"/>
              <a:t>政廷</a:t>
            </a:r>
            <a:endParaRPr lang="en-US" altLang="zh-TW" sz="3200" dirty="0"/>
          </a:p>
          <a:p>
            <a:pPr algn="l"/>
            <a:r>
              <a:rPr lang="zh-TW" altLang="en-US" sz="3200" dirty="0"/>
              <a:t>子恩</a:t>
            </a:r>
            <a:endParaRPr lang="en-US" altLang="zh-TW" sz="3200" dirty="0"/>
          </a:p>
          <a:p>
            <a:pPr algn="l"/>
            <a:r>
              <a:rPr lang="zh-TW" altLang="en-US" sz="3200" dirty="0"/>
              <a:t>啟恩</a:t>
            </a:r>
            <a:endParaRPr lang="en-US" altLang="zh-TW" sz="3200" dirty="0"/>
          </a:p>
          <a:p>
            <a:pPr algn="l"/>
            <a:r>
              <a:rPr lang="zh-TW" altLang="en-US" sz="3200" dirty="0"/>
              <a:t>熊仔</a:t>
            </a:r>
            <a:endParaRPr lang="en-US" altLang="zh-TW" sz="3200" dirty="0"/>
          </a:p>
          <a:p>
            <a:pPr algn="l"/>
            <a:r>
              <a:rPr lang="zh-TW" altLang="en-US" sz="3200" dirty="0"/>
              <a:t>冠豪</a:t>
            </a:r>
            <a:endParaRPr lang="en-US" altLang="zh-TW" sz="3200" dirty="0"/>
          </a:p>
          <a:p>
            <a:pPr algn="l"/>
            <a:r>
              <a:rPr lang="zh-TW" altLang="en-US" sz="3200" dirty="0"/>
              <a:t>阿昀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9E277D6-901E-488C-A4CE-738454F1ED41}"/>
              </a:ext>
            </a:extLst>
          </p:cNvPr>
          <p:cNvGrpSpPr/>
          <p:nvPr/>
        </p:nvGrpSpPr>
        <p:grpSpPr>
          <a:xfrm>
            <a:off x="1370708" y="2162754"/>
            <a:ext cx="6024287" cy="173610"/>
            <a:chOff x="1350540" y="1625758"/>
            <a:chExt cx="6024287" cy="173610"/>
          </a:xfrm>
        </p:grpSpPr>
        <p:sp>
          <p:nvSpPr>
            <p:cNvPr id="20" name="Google Shape;72;p17">
              <a:extLst>
                <a:ext uri="{FF2B5EF4-FFF2-40B4-BE49-F238E27FC236}">
                  <a16:creationId xmlns:a16="http://schemas.microsoft.com/office/drawing/2014/main" id="{767421B0-5A64-403F-855F-39150E448032}"/>
                </a:ext>
              </a:extLst>
            </p:cNvPr>
            <p:cNvSpPr/>
            <p:nvPr/>
          </p:nvSpPr>
          <p:spPr>
            <a:xfrm rot="5400000">
              <a:off x="4276016" y="-1299443"/>
              <a:ext cx="173336" cy="6024286"/>
            </a:xfrm>
            <a:prstGeom prst="roundRect">
              <a:avLst>
                <a:gd name="adj" fmla="val 2770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" name="Google Shape;73;p17">
              <a:extLst>
                <a:ext uri="{FF2B5EF4-FFF2-40B4-BE49-F238E27FC236}">
                  <a16:creationId xmlns:a16="http://schemas.microsoft.com/office/drawing/2014/main" id="{08461FCC-D6F2-4FF0-BDE3-474644AD2032}"/>
                </a:ext>
              </a:extLst>
            </p:cNvPr>
            <p:cNvSpPr/>
            <p:nvPr/>
          </p:nvSpPr>
          <p:spPr>
            <a:xfrm rot="5400000">
              <a:off x="1291211" y="1685087"/>
              <a:ext cx="173336" cy="54678"/>
            </a:xfrm>
            <a:prstGeom prst="roundRect">
              <a:avLst>
                <a:gd name="adj" fmla="val 2770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2" name="Google Shape;516;p42">
            <a:extLst>
              <a:ext uri="{FF2B5EF4-FFF2-40B4-BE49-F238E27FC236}">
                <a16:creationId xmlns:a16="http://schemas.microsoft.com/office/drawing/2014/main" id="{5553AD8D-6596-46BC-813B-92EA921C71F9}"/>
              </a:ext>
            </a:extLst>
          </p:cNvPr>
          <p:cNvSpPr txBox="1">
            <a:spLocks/>
          </p:cNvSpPr>
          <p:nvPr/>
        </p:nvSpPr>
        <p:spPr>
          <a:xfrm>
            <a:off x="7394995" y="1658492"/>
            <a:ext cx="1540634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zh-TW" sz="2000" dirty="0"/>
              <a:t>40/100</a:t>
            </a:r>
            <a:endParaRPr lang="zh-TW" altLang="en-US" sz="3200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DF4BD0B-2F92-4616-BE96-BB1813E3AE17}"/>
              </a:ext>
            </a:extLst>
          </p:cNvPr>
          <p:cNvGrpSpPr/>
          <p:nvPr/>
        </p:nvGrpSpPr>
        <p:grpSpPr>
          <a:xfrm>
            <a:off x="1370708" y="2662304"/>
            <a:ext cx="6024287" cy="173610"/>
            <a:chOff x="1350539" y="2248901"/>
            <a:chExt cx="6024287" cy="173610"/>
          </a:xfrm>
        </p:grpSpPr>
        <p:sp>
          <p:nvSpPr>
            <p:cNvPr id="23" name="Google Shape;72;p17">
              <a:extLst>
                <a:ext uri="{FF2B5EF4-FFF2-40B4-BE49-F238E27FC236}">
                  <a16:creationId xmlns:a16="http://schemas.microsoft.com/office/drawing/2014/main" id="{827753CF-707C-4E05-ABA7-CF0BEB492FE5}"/>
                </a:ext>
              </a:extLst>
            </p:cNvPr>
            <p:cNvSpPr/>
            <p:nvPr/>
          </p:nvSpPr>
          <p:spPr>
            <a:xfrm rot="5400000">
              <a:off x="4276015" y="-676300"/>
              <a:ext cx="173336" cy="6024286"/>
            </a:xfrm>
            <a:prstGeom prst="roundRect">
              <a:avLst>
                <a:gd name="adj" fmla="val 2770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Google Shape;73;p17">
              <a:extLst>
                <a:ext uri="{FF2B5EF4-FFF2-40B4-BE49-F238E27FC236}">
                  <a16:creationId xmlns:a16="http://schemas.microsoft.com/office/drawing/2014/main" id="{540FC6F1-C72D-4B5C-BBF3-D47E7DA9ED04}"/>
                </a:ext>
              </a:extLst>
            </p:cNvPr>
            <p:cNvSpPr/>
            <p:nvPr/>
          </p:nvSpPr>
          <p:spPr>
            <a:xfrm rot="5400000">
              <a:off x="1291210" y="2308230"/>
              <a:ext cx="173336" cy="54678"/>
            </a:xfrm>
            <a:prstGeom prst="roundRect">
              <a:avLst>
                <a:gd name="adj" fmla="val 2770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5" name="Google Shape;516;p42">
            <a:extLst>
              <a:ext uri="{FF2B5EF4-FFF2-40B4-BE49-F238E27FC236}">
                <a16:creationId xmlns:a16="http://schemas.microsoft.com/office/drawing/2014/main" id="{3F9541A4-DD67-4B4F-A1AB-AA0F1FD533AB}"/>
              </a:ext>
            </a:extLst>
          </p:cNvPr>
          <p:cNvSpPr txBox="1">
            <a:spLocks/>
          </p:cNvSpPr>
          <p:nvPr/>
        </p:nvSpPr>
        <p:spPr>
          <a:xfrm>
            <a:off x="7394995" y="2603260"/>
            <a:ext cx="1238146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zh-TW" sz="2000" dirty="0"/>
              <a:t>6/100</a:t>
            </a:r>
            <a:r>
              <a:rPr lang="zh-TW" altLang="en-US" sz="3200" dirty="0"/>
              <a:t>  </a:t>
            </a:r>
          </a:p>
        </p:txBody>
      </p:sp>
      <p:sp>
        <p:nvSpPr>
          <p:cNvPr id="26" name="Google Shape;72;p17">
            <a:extLst>
              <a:ext uri="{FF2B5EF4-FFF2-40B4-BE49-F238E27FC236}">
                <a16:creationId xmlns:a16="http://schemas.microsoft.com/office/drawing/2014/main" id="{1494901F-F312-4E2D-8CAA-3A36B46C375E}"/>
              </a:ext>
            </a:extLst>
          </p:cNvPr>
          <p:cNvSpPr/>
          <p:nvPr/>
        </p:nvSpPr>
        <p:spPr>
          <a:xfrm rot="5400000">
            <a:off x="4296184" y="231864"/>
            <a:ext cx="173336" cy="6024286"/>
          </a:xfrm>
          <a:prstGeom prst="roundRect">
            <a:avLst>
              <a:gd name="adj" fmla="val 2770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516;p42">
            <a:extLst>
              <a:ext uri="{FF2B5EF4-FFF2-40B4-BE49-F238E27FC236}">
                <a16:creationId xmlns:a16="http://schemas.microsoft.com/office/drawing/2014/main" id="{8B7F2A7E-9506-4ED2-A384-50E14C335977}"/>
              </a:ext>
            </a:extLst>
          </p:cNvPr>
          <p:cNvSpPr txBox="1">
            <a:spLocks/>
          </p:cNvSpPr>
          <p:nvPr/>
        </p:nvSpPr>
        <p:spPr>
          <a:xfrm>
            <a:off x="7394995" y="3109173"/>
            <a:ext cx="1238146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zh-TW" sz="2000" dirty="0"/>
              <a:t>2/100</a:t>
            </a:r>
            <a:r>
              <a:rPr lang="zh-TW" altLang="en-US" sz="3200" dirty="0"/>
              <a:t>  </a:t>
            </a:r>
          </a:p>
        </p:txBody>
      </p:sp>
      <p:sp>
        <p:nvSpPr>
          <p:cNvPr id="29" name="Google Shape;72;p17">
            <a:extLst>
              <a:ext uri="{FF2B5EF4-FFF2-40B4-BE49-F238E27FC236}">
                <a16:creationId xmlns:a16="http://schemas.microsoft.com/office/drawing/2014/main" id="{33EF3737-4D29-42E4-933C-3D86A707F1AA}"/>
              </a:ext>
            </a:extLst>
          </p:cNvPr>
          <p:cNvSpPr/>
          <p:nvPr/>
        </p:nvSpPr>
        <p:spPr>
          <a:xfrm rot="5400000">
            <a:off x="4296184" y="733198"/>
            <a:ext cx="173336" cy="6024286"/>
          </a:xfrm>
          <a:prstGeom prst="roundRect">
            <a:avLst>
              <a:gd name="adj" fmla="val 2770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Google Shape;516;p42">
            <a:extLst>
              <a:ext uri="{FF2B5EF4-FFF2-40B4-BE49-F238E27FC236}">
                <a16:creationId xmlns:a16="http://schemas.microsoft.com/office/drawing/2014/main" id="{4958B722-9BFE-4DCB-A836-C57AFA524CD6}"/>
              </a:ext>
            </a:extLst>
          </p:cNvPr>
          <p:cNvSpPr txBox="1">
            <a:spLocks/>
          </p:cNvSpPr>
          <p:nvPr/>
        </p:nvSpPr>
        <p:spPr>
          <a:xfrm>
            <a:off x="7394995" y="3618455"/>
            <a:ext cx="1238146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zh-TW" sz="2000" dirty="0"/>
              <a:t>2/100</a:t>
            </a:r>
            <a:r>
              <a:rPr lang="zh-TW" altLang="en-US" sz="3200" dirty="0"/>
              <a:t>  </a:t>
            </a:r>
          </a:p>
        </p:txBody>
      </p:sp>
      <p:sp>
        <p:nvSpPr>
          <p:cNvPr id="33" name="Google Shape;72;p17">
            <a:extLst>
              <a:ext uri="{FF2B5EF4-FFF2-40B4-BE49-F238E27FC236}">
                <a16:creationId xmlns:a16="http://schemas.microsoft.com/office/drawing/2014/main" id="{0A24BD87-6A69-4068-B774-D3C6FB06E698}"/>
              </a:ext>
            </a:extLst>
          </p:cNvPr>
          <p:cNvSpPr/>
          <p:nvPr/>
        </p:nvSpPr>
        <p:spPr>
          <a:xfrm rot="5400000">
            <a:off x="4296184" y="1174166"/>
            <a:ext cx="173336" cy="6024286"/>
          </a:xfrm>
          <a:prstGeom prst="roundRect">
            <a:avLst>
              <a:gd name="adj" fmla="val 2770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516;p42">
            <a:extLst>
              <a:ext uri="{FF2B5EF4-FFF2-40B4-BE49-F238E27FC236}">
                <a16:creationId xmlns:a16="http://schemas.microsoft.com/office/drawing/2014/main" id="{3F1E414B-80EC-4418-973F-6630780ABC8A}"/>
              </a:ext>
            </a:extLst>
          </p:cNvPr>
          <p:cNvSpPr txBox="1">
            <a:spLocks/>
          </p:cNvSpPr>
          <p:nvPr/>
        </p:nvSpPr>
        <p:spPr>
          <a:xfrm>
            <a:off x="7394995" y="4068390"/>
            <a:ext cx="1238146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zh-TW" sz="2000" dirty="0"/>
              <a:t>2/100</a:t>
            </a:r>
            <a:r>
              <a:rPr lang="zh-TW" altLang="en-US" sz="3200" dirty="0"/>
              <a:t>  </a:t>
            </a:r>
          </a:p>
        </p:txBody>
      </p:sp>
      <p:sp>
        <p:nvSpPr>
          <p:cNvPr id="39" name="Google Shape;516;p42">
            <a:extLst>
              <a:ext uri="{FF2B5EF4-FFF2-40B4-BE49-F238E27FC236}">
                <a16:creationId xmlns:a16="http://schemas.microsoft.com/office/drawing/2014/main" id="{0940427C-0D37-4A37-82DC-BB628F3AD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350" y="563409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進度表</a:t>
            </a:r>
            <a:endParaRPr dirty="0"/>
          </a:p>
        </p:txBody>
      </p:sp>
      <p:sp>
        <p:nvSpPr>
          <p:cNvPr id="37" name="Google Shape;516;p42">
            <a:extLst>
              <a:ext uri="{FF2B5EF4-FFF2-40B4-BE49-F238E27FC236}">
                <a16:creationId xmlns:a16="http://schemas.microsoft.com/office/drawing/2014/main" id="{ED48AD0B-6FF5-4B21-939D-14BA8D21FC91}"/>
              </a:ext>
            </a:extLst>
          </p:cNvPr>
          <p:cNvSpPr txBox="1">
            <a:spLocks/>
          </p:cNvSpPr>
          <p:nvPr/>
        </p:nvSpPr>
        <p:spPr>
          <a:xfrm>
            <a:off x="7394995" y="2123809"/>
            <a:ext cx="1540634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zh-TW" sz="2000" dirty="0"/>
              <a:t>7/100</a:t>
            </a:r>
            <a:endParaRPr lang="zh-TW" altLang="en-US" sz="3200" dirty="0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A206426E-7897-49D1-8460-E4517E015D87}"/>
              </a:ext>
            </a:extLst>
          </p:cNvPr>
          <p:cNvGrpSpPr/>
          <p:nvPr/>
        </p:nvGrpSpPr>
        <p:grpSpPr>
          <a:xfrm>
            <a:off x="1402099" y="1690222"/>
            <a:ext cx="6024287" cy="173610"/>
            <a:chOff x="1350540" y="1625758"/>
            <a:chExt cx="6024287" cy="173610"/>
          </a:xfrm>
        </p:grpSpPr>
        <p:sp>
          <p:nvSpPr>
            <p:cNvPr id="40" name="Google Shape;72;p17">
              <a:extLst>
                <a:ext uri="{FF2B5EF4-FFF2-40B4-BE49-F238E27FC236}">
                  <a16:creationId xmlns:a16="http://schemas.microsoft.com/office/drawing/2014/main" id="{FA1ED181-DC27-4616-B0B8-8742BD915BF0}"/>
                </a:ext>
              </a:extLst>
            </p:cNvPr>
            <p:cNvSpPr/>
            <p:nvPr/>
          </p:nvSpPr>
          <p:spPr>
            <a:xfrm rot="5400000">
              <a:off x="4276016" y="-1299443"/>
              <a:ext cx="173336" cy="6024286"/>
            </a:xfrm>
            <a:prstGeom prst="roundRect">
              <a:avLst>
                <a:gd name="adj" fmla="val 2770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" name="Google Shape;73;p17">
              <a:extLst>
                <a:ext uri="{FF2B5EF4-FFF2-40B4-BE49-F238E27FC236}">
                  <a16:creationId xmlns:a16="http://schemas.microsoft.com/office/drawing/2014/main" id="{1CE465A9-9127-4F06-BD62-EF18AC8DC21E}"/>
                </a:ext>
              </a:extLst>
            </p:cNvPr>
            <p:cNvSpPr/>
            <p:nvPr/>
          </p:nvSpPr>
          <p:spPr>
            <a:xfrm rot="5400000">
              <a:off x="2210087" y="766211"/>
              <a:ext cx="173336" cy="1892430"/>
            </a:xfrm>
            <a:prstGeom prst="roundRect">
              <a:avLst>
                <a:gd name="adj" fmla="val 2770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1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D7CA482B-EE06-3B23-0B38-D844D0AA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18" name="Google Shape;516;p42">
            <a:extLst>
              <a:ext uri="{FF2B5EF4-FFF2-40B4-BE49-F238E27FC236}">
                <a16:creationId xmlns:a16="http://schemas.microsoft.com/office/drawing/2014/main" id="{8BAC040D-8FAF-444B-A7CE-9E96FE0D3707}"/>
              </a:ext>
            </a:extLst>
          </p:cNvPr>
          <p:cNvSpPr txBox="1">
            <a:spLocks/>
          </p:cNvSpPr>
          <p:nvPr/>
        </p:nvSpPr>
        <p:spPr>
          <a:xfrm>
            <a:off x="415350" y="125478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zh-TW" altLang="en-US" sz="2000" dirty="0"/>
              <a:t>網址：</a:t>
            </a:r>
            <a:r>
              <a:rPr lang="en-US" altLang="zh-TW" sz="2000" dirty="0"/>
              <a:t>http://coding-frenzy.arping.me/</a:t>
            </a:r>
          </a:p>
        </p:txBody>
      </p:sp>
      <p:sp>
        <p:nvSpPr>
          <p:cNvPr id="39" name="Google Shape;516;p42">
            <a:extLst>
              <a:ext uri="{FF2B5EF4-FFF2-40B4-BE49-F238E27FC236}">
                <a16:creationId xmlns:a16="http://schemas.microsoft.com/office/drawing/2014/main" id="{0940427C-0D37-4A37-82DC-BB628F3AD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350" y="563409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CPE - </a:t>
            </a:r>
            <a:r>
              <a:rPr lang="zh-TW" altLang="en-US" dirty="0"/>
              <a:t>瘋狂程設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B58FBA0-B00E-4EAE-A5A0-B58E8DC56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91" y="1815778"/>
            <a:ext cx="5311588" cy="2951485"/>
          </a:xfrm>
          <a:prstGeom prst="rect">
            <a:avLst/>
          </a:prstGeom>
        </p:spPr>
      </p:pic>
      <p:sp>
        <p:nvSpPr>
          <p:cNvPr id="27" name="Google Shape;516;p42">
            <a:extLst>
              <a:ext uri="{FF2B5EF4-FFF2-40B4-BE49-F238E27FC236}">
                <a16:creationId xmlns:a16="http://schemas.microsoft.com/office/drawing/2014/main" id="{3700ADD1-7F7F-4715-A397-DCE6178AE951}"/>
              </a:ext>
            </a:extLst>
          </p:cNvPr>
          <p:cNvSpPr txBox="1">
            <a:spLocks/>
          </p:cNvSpPr>
          <p:nvPr/>
        </p:nvSpPr>
        <p:spPr>
          <a:xfrm>
            <a:off x="5597220" y="1946151"/>
            <a:ext cx="37788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zh-TW" altLang="en-US" sz="2000" dirty="0"/>
              <a:t>可以自行註冊帳號密碼登入</a:t>
            </a:r>
            <a:endParaRPr lang="en-US" altLang="zh-TW" sz="2000" dirty="0"/>
          </a:p>
          <a:p>
            <a:pPr algn="l"/>
            <a:r>
              <a:rPr lang="zh-TW" altLang="en-US" sz="2000" dirty="0"/>
              <a:t>到時考試會發准考證碼／密碼</a:t>
            </a:r>
            <a:endParaRPr lang="en-US" altLang="zh-TW" sz="2000" dirty="0"/>
          </a:p>
          <a:p>
            <a:pPr algn="l"/>
            <a:r>
              <a:rPr lang="zh-TW" altLang="en-US" sz="2000" dirty="0"/>
              <a:t>做登入</a:t>
            </a:r>
            <a:endParaRPr lang="en-US" altLang="zh-TW" sz="2000" dirty="0"/>
          </a:p>
          <a:p>
            <a:pPr algn="l"/>
            <a:endParaRPr lang="en-US" altLang="zh-TW" sz="2000" dirty="0"/>
          </a:p>
        </p:txBody>
      </p:sp>
      <p:sp>
        <p:nvSpPr>
          <p:cNvPr id="30" name="Google Shape;516;p42">
            <a:extLst>
              <a:ext uri="{FF2B5EF4-FFF2-40B4-BE49-F238E27FC236}">
                <a16:creationId xmlns:a16="http://schemas.microsoft.com/office/drawing/2014/main" id="{95E363AE-3B1F-4630-A8B1-832273556CD2}"/>
              </a:ext>
            </a:extLst>
          </p:cNvPr>
          <p:cNvSpPr txBox="1">
            <a:spLocks/>
          </p:cNvSpPr>
          <p:nvPr/>
        </p:nvSpPr>
        <p:spPr>
          <a:xfrm>
            <a:off x="5597219" y="3070357"/>
            <a:ext cx="3156815" cy="1005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zh-TW" altLang="en-US" sz="2000" dirty="0"/>
              <a:t>考試：</a:t>
            </a:r>
            <a:r>
              <a:rPr lang="en-US" altLang="zh-TW" sz="2000" dirty="0"/>
              <a:t>10/17</a:t>
            </a:r>
          </a:p>
          <a:p>
            <a:pPr algn="l"/>
            <a:r>
              <a:rPr lang="zh-TW" altLang="en-US" sz="1400" dirty="0"/>
              <a:t>工程五館</a:t>
            </a:r>
            <a:r>
              <a:rPr lang="en-US" altLang="zh-TW" sz="1400" dirty="0"/>
              <a:t>EB102</a:t>
            </a:r>
            <a:r>
              <a:rPr lang="zh-TW" altLang="en-US" sz="1400" dirty="0"/>
              <a:t>教室，</a:t>
            </a:r>
            <a:r>
              <a:rPr lang="en-US" altLang="zh-TW" sz="1400" dirty="0"/>
              <a:t>AI004</a:t>
            </a:r>
            <a:r>
              <a:rPr lang="zh-TW" altLang="en-US" sz="1400" dirty="0"/>
              <a:t>、</a:t>
            </a:r>
            <a:r>
              <a:rPr lang="en-US" altLang="zh-TW" sz="1400" dirty="0"/>
              <a:t>ES003</a:t>
            </a:r>
          </a:p>
          <a:p>
            <a:pPr algn="l"/>
            <a:endParaRPr lang="en-US" altLang="zh-TW" sz="1400" dirty="0"/>
          </a:p>
          <a:p>
            <a:pPr algn="l"/>
            <a:r>
              <a:rPr lang="en-US" altLang="zh-TW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17:30-17:40 </a:t>
            </a:r>
            <a:r>
              <a:rPr lang="zh-TW" alt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報到　 </a:t>
            </a:r>
            <a:r>
              <a:rPr lang="en-US" altLang="zh-TW" sz="1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18:00 </a:t>
            </a:r>
            <a:r>
              <a:rPr lang="zh-TW" altLang="en-US" sz="1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之後不得入場</a:t>
            </a:r>
            <a:endParaRPr lang="zh-TW" altLang="en-US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altLang="zh-TW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17:40-18:30 </a:t>
            </a:r>
            <a:r>
              <a:rPr lang="zh-TW" alt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練習</a:t>
            </a:r>
          </a:p>
          <a:p>
            <a:pPr algn="l"/>
            <a:r>
              <a:rPr lang="en-US" altLang="zh-TW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18:40-21:40 </a:t>
            </a:r>
            <a:r>
              <a:rPr lang="zh-TW" alt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考試</a:t>
            </a:r>
          </a:p>
        </p:txBody>
      </p:sp>
    </p:spTree>
    <p:extLst>
      <p:ext uri="{BB962C8B-B14F-4D97-AF65-F5344CB8AC3E}">
        <p14:creationId xmlns:p14="http://schemas.microsoft.com/office/powerpoint/2010/main" val="425940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D7CA482B-EE06-3B23-0B38-D844D0AA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9" name="Google Shape;516;p42">
            <a:extLst>
              <a:ext uri="{FF2B5EF4-FFF2-40B4-BE49-F238E27FC236}">
                <a16:creationId xmlns:a16="http://schemas.microsoft.com/office/drawing/2014/main" id="{0940427C-0D37-4A37-82DC-BB628F3AD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350" y="563409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CPE – </a:t>
            </a:r>
            <a:r>
              <a:rPr lang="zh-TW" altLang="en-US" dirty="0"/>
              <a:t>考試介面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E87D02-28DA-4C35-BC02-242377415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50" y="1445559"/>
            <a:ext cx="4681633" cy="34021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47EB72A-1421-4686-BDD4-B4728E2D1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182" y="1897972"/>
            <a:ext cx="3010320" cy="352474"/>
          </a:xfrm>
          <a:prstGeom prst="rect">
            <a:avLst/>
          </a:prstGeom>
        </p:spPr>
      </p:pic>
      <p:sp>
        <p:nvSpPr>
          <p:cNvPr id="12" name="Google Shape;516;p42">
            <a:extLst>
              <a:ext uri="{FF2B5EF4-FFF2-40B4-BE49-F238E27FC236}">
                <a16:creationId xmlns:a16="http://schemas.microsoft.com/office/drawing/2014/main" id="{47CD11AE-2BE4-40B7-833E-D7742145CE07}"/>
              </a:ext>
            </a:extLst>
          </p:cNvPr>
          <p:cNvSpPr txBox="1">
            <a:spLocks/>
          </p:cNvSpPr>
          <p:nvPr/>
        </p:nvSpPr>
        <p:spPr>
          <a:xfrm>
            <a:off x="5489374" y="1535467"/>
            <a:ext cx="12345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zh-TW" altLang="en-US" sz="2000" dirty="0"/>
              <a:t>剩餘時間</a:t>
            </a:r>
          </a:p>
        </p:txBody>
      </p:sp>
    </p:spTree>
    <p:extLst>
      <p:ext uri="{BB962C8B-B14F-4D97-AF65-F5344CB8AC3E}">
        <p14:creationId xmlns:p14="http://schemas.microsoft.com/office/powerpoint/2010/main" val="202817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D7CA482B-EE06-3B23-0B38-D844D0AA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9" name="Google Shape;516;p42">
            <a:extLst>
              <a:ext uri="{FF2B5EF4-FFF2-40B4-BE49-F238E27FC236}">
                <a16:creationId xmlns:a16="http://schemas.microsoft.com/office/drawing/2014/main" id="{0940427C-0D37-4A37-82DC-BB628F3AD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350" y="1016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CPE –</a:t>
            </a:r>
            <a:r>
              <a:rPr lang="zh-TW" altLang="en-US" dirty="0"/>
              <a:t> 考試介面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10A4AE0-7249-4273-81A1-47E8AD85D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22" y="1398813"/>
            <a:ext cx="6457949" cy="33684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2D70543-4C7F-482F-8297-A1B323988939}"/>
              </a:ext>
            </a:extLst>
          </p:cNvPr>
          <p:cNvSpPr/>
          <p:nvPr/>
        </p:nvSpPr>
        <p:spPr>
          <a:xfrm>
            <a:off x="2756950" y="1498791"/>
            <a:ext cx="776897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Google Shape;516;p42">
            <a:extLst>
              <a:ext uri="{FF2B5EF4-FFF2-40B4-BE49-F238E27FC236}">
                <a16:creationId xmlns:a16="http://schemas.microsoft.com/office/drawing/2014/main" id="{4018F4ED-4ED0-43D6-9D4B-0FDF8BB23331}"/>
              </a:ext>
            </a:extLst>
          </p:cNvPr>
          <p:cNvSpPr txBox="1">
            <a:spLocks/>
          </p:cNvSpPr>
          <p:nvPr/>
        </p:nvSpPr>
        <p:spPr>
          <a:xfrm>
            <a:off x="2685308" y="1038317"/>
            <a:ext cx="47398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zh-TW" altLang="en-US" sz="2000" dirty="0">
                <a:solidFill>
                  <a:srgbClr val="FF0000"/>
                </a:solidFill>
              </a:rPr>
              <a:t>選擇編譯器</a:t>
            </a:r>
            <a:r>
              <a:rPr lang="en-US" altLang="zh-TW" sz="2000" dirty="0">
                <a:solidFill>
                  <a:srgbClr val="FF0000"/>
                </a:solidFill>
              </a:rPr>
              <a:t>-JAVA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PYTHON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C++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D7CA482B-EE06-3B23-0B38-D844D0AA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9" name="Google Shape;516;p42">
            <a:extLst>
              <a:ext uri="{FF2B5EF4-FFF2-40B4-BE49-F238E27FC236}">
                <a16:creationId xmlns:a16="http://schemas.microsoft.com/office/drawing/2014/main" id="{0940427C-0D37-4A37-82DC-BB628F3AD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350" y="1016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CPE –</a:t>
            </a:r>
            <a:r>
              <a:rPr lang="zh-TW" altLang="en-US" dirty="0"/>
              <a:t> 考試介面</a:t>
            </a:r>
            <a:endParaRPr dirty="0"/>
          </a:p>
        </p:txBody>
      </p:sp>
      <p:sp>
        <p:nvSpPr>
          <p:cNvPr id="11" name="Google Shape;516;p42">
            <a:extLst>
              <a:ext uri="{FF2B5EF4-FFF2-40B4-BE49-F238E27FC236}">
                <a16:creationId xmlns:a16="http://schemas.microsoft.com/office/drawing/2014/main" id="{4018F4ED-4ED0-43D6-9D4B-0FDF8BB23331}"/>
              </a:ext>
            </a:extLst>
          </p:cNvPr>
          <p:cNvSpPr txBox="1">
            <a:spLocks/>
          </p:cNvSpPr>
          <p:nvPr/>
        </p:nvSpPr>
        <p:spPr>
          <a:xfrm>
            <a:off x="269658" y="783957"/>
            <a:ext cx="745226" cy="39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altLang="zh-TW" sz="2000" dirty="0">
                <a:solidFill>
                  <a:srgbClr val="FF0000"/>
                </a:solidFill>
              </a:rPr>
              <a:t>JAVA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43D2EE-8323-46FB-A701-CA547D410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28" y="1237589"/>
            <a:ext cx="3800639" cy="20632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Google Shape;516;p42">
            <a:extLst>
              <a:ext uri="{FF2B5EF4-FFF2-40B4-BE49-F238E27FC236}">
                <a16:creationId xmlns:a16="http://schemas.microsoft.com/office/drawing/2014/main" id="{7B9DE363-4C4C-4A0C-89CA-3D5505024422}"/>
              </a:ext>
            </a:extLst>
          </p:cNvPr>
          <p:cNvSpPr txBox="1">
            <a:spLocks/>
          </p:cNvSpPr>
          <p:nvPr/>
        </p:nvSpPr>
        <p:spPr>
          <a:xfrm>
            <a:off x="3775455" y="366883"/>
            <a:ext cx="4739895" cy="39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zh-TW" altLang="en-US" sz="2000" dirty="0">
                <a:solidFill>
                  <a:srgbClr val="FF0000"/>
                </a:solidFill>
              </a:rPr>
              <a:t>快捷鍵 </a:t>
            </a:r>
            <a:r>
              <a:rPr lang="en-US" altLang="zh-TW" sz="2000" dirty="0">
                <a:solidFill>
                  <a:srgbClr val="FF0000"/>
                </a:solidFill>
              </a:rPr>
              <a:t>Ctrl + H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1BC2EFF-64CE-4310-AE17-B5E18FF122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445"/>
          <a:stretch/>
        </p:blipFill>
        <p:spPr>
          <a:xfrm>
            <a:off x="4374989" y="1175678"/>
            <a:ext cx="2557328" cy="1543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Google Shape;516;p42">
            <a:extLst>
              <a:ext uri="{FF2B5EF4-FFF2-40B4-BE49-F238E27FC236}">
                <a16:creationId xmlns:a16="http://schemas.microsoft.com/office/drawing/2014/main" id="{74819E85-D551-47D2-ACBD-1FE3940A855F}"/>
              </a:ext>
            </a:extLst>
          </p:cNvPr>
          <p:cNvSpPr txBox="1">
            <a:spLocks/>
          </p:cNvSpPr>
          <p:nvPr/>
        </p:nvSpPr>
        <p:spPr>
          <a:xfrm>
            <a:off x="4285501" y="737690"/>
            <a:ext cx="1137432" cy="39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altLang="zh-TW" sz="2000" dirty="0">
                <a:solidFill>
                  <a:srgbClr val="FF0000"/>
                </a:solidFill>
              </a:rPr>
              <a:t>PYTHON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0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D7CA482B-EE06-3B23-0B38-D844D0AA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9" name="Google Shape;516;p42">
            <a:extLst>
              <a:ext uri="{FF2B5EF4-FFF2-40B4-BE49-F238E27FC236}">
                <a16:creationId xmlns:a16="http://schemas.microsoft.com/office/drawing/2014/main" id="{0940427C-0D37-4A37-82DC-BB628F3AD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350" y="1016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CPE –</a:t>
            </a:r>
            <a:r>
              <a:rPr lang="zh-TW" altLang="en-US" dirty="0"/>
              <a:t> 考試介面</a:t>
            </a:r>
            <a:endParaRPr dirty="0"/>
          </a:p>
        </p:txBody>
      </p:sp>
      <p:sp>
        <p:nvSpPr>
          <p:cNvPr id="11" name="Google Shape;516;p42">
            <a:extLst>
              <a:ext uri="{FF2B5EF4-FFF2-40B4-BE49-F238E27FC236}">
                <a16:creationId xmlns:a16="http://schemas.microsoft.com/office/drawing/2014/main" id="{4018F4ED-4ED0-43D6-9D4B-0FDF8BB23331}"/>
              </a:ext>
            </a:extLst>
          </p:cNvPr>
          <p:cNvSpPr txBox="1">
            <a:spLocks/>
          </p:cNvSpPr>
          <p:nvPr/>
        </p:nvSpPr>
        <p:spPr>
          <a:xfrm>
            <a:off x="269658" y="783957"/>
            <a:ext cx="745226" cy="39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altLang="zh-TW" sz="2000" dirty="0">
                <a:solidFill>
                  <a:srgbClr val="FF0000"/>
                </a:solidFill>
              </a:rPr>
              <a:t>C++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Google Shape;516;p42">
            <a:extLst>
              <a:ext uri="{FF2B5EF4-FFF2-40B4-BE49-F238E27FC236}">
                <a16:creationId xmlns:a16="http://schemas.microsoft.com/office/drawing/2014/main" id="{7B9DE363-4C4C-4A0C-89CA-3D5505024422}"/>
              </a:ext>
            </a:extLst>
          </p:cNvPr>
          <p:cNvSpPr txBox="1">
            <a:spLocks/>
          </p:cNvSpPr>
          <p:nvPr/>
        </p:nvSpPr>
        <p:spPr>
          <a:xfrm>
            <a:off x="3775455" y="366883"/>
            <a:ext cx="4739895" cy="39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zh-TW" altLang="en-US" sz="2000" dirty="0">
                <a:solidFill>
                  <a:srgbClr val="FF0000"/>
                </a:solidFill>
              </a:rPr>
              <a:t>快捷鍵 </a:t>
            </a:r>
            <a:r>
              <a:rPr lang="en-US" altLang="zh-TW" sz="2000" dirty="0">
                <a:solidFill>
                  <a:srgbClr val="FF0000"/>
                </a:solidFill>
              </a:rPr>
              <a:t>Ctrl + H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B12B6AD-A112-4794-AE21-09985ED6F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50" y="1252047"/>
            <a:ext cx="3743847" cy="3515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804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D7CA482B-EE06-3B23-0B38-D844D0AA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9" name="Google Shape;516;p42">
            <a:extLst>
              <a:ext uri="{FF2B5EF4-FFF2-40B4-BE49-F238E27FC236}">
                <a16:creationId xmlns:a16="http://schemas.microsoft.com/office/drawing/2014/main" id="{0940427C-0D37-4A37-82DC-BB628F3AD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350" y="415492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CPE – </a:t>
            </a:r>
            <a:r>
              <a:rPr lang="zh-TW" altLang="en-US" dirty="0"/>
              <a:t>考試介面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8BCD2BF-FE04-4787-BDB0-47A03B1D5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250577"/>
            <a:ext cx="3288652" cy="35767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C63940-D937-48D8-AD41-33F76360011B}"/>
              </a:ext>
            </a:extLst>
          </p:cNvPr>
          <p:cNvSpPr/>
          <p:nvPr/>
        </p:nvSpPr>
        <p:spPr>
          <a:xfrm>
            <a:off x="1008529" y="3281082"/>
            <a:ext cx="2716306" cy="779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822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D7CA482B-EE06-3B23-0B38-D844D0AA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9" name="Google Shape;516;p42">
            <a:extLst>
              <a:ext uri="{FF2B5EF4-FFF2-40B4-BE49-F238E27FC236}">
                <a16:creationId xmlns:a16="http://schemas.microsoft.com/office/drawing/2014/main" id="{0940427C-0D37-4A37-82DC-BB628F3AD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350" y="415492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CPE – JAVA</a:t>
            </a:r>
            <a:r>
              <a:rPr lang="zh-TW" altLang="en-US" dirty="0"/>
              <a:t>參考資料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775243-7DCB-40A6-97EB-8FAD2C4C5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29" y="1699700"/>
            <a:ext cx="5156947" cy="33422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1834559-81F0-4970-97E2-1868F9FC0D48}"/>
              </a:ext>
            </a:extLst>
          </p:cNvPr>
          <p:cNvSpPr txBox="1"/>
          <p:nvPr/>
        </p:nvSpPr>
        <p:spPr>
          <a:xfrm>
            <a:off x="470647" y="12748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https://docs.oracle.com/javase/7/docs/api/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7815209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273</Words>
  <Application>Microsoft Office PowerPoint</Application>
  <PresentationFormat>如螢幕大小 (16:9)</PresentationFormat>
  <Paragraphs>74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Arial</vt:lpstr>
      <vt:lpstr>sohne</vt:lpstr>
      <vt:lpstr>Times New Roman</vt:lpstr>
      <vt:lpstr>Be Vietnam</vt:lpstr>
      <vt:lpstr>Helvetica Neue</vt:lpstr>
      <vt:lpstr>Libre Franklin Medium</vt:lpstr>
      <vt:lpstr>Libre Franklin</vt:lpstr>
      <vt:lpstr>Isometric SEO Strategy by Slidesgo</vt:lpstr>
      <vt:lpstr>從0到100的 LeetCode大挑戰！</vt:lpstr>
      <vt:lpstr>進度表</vt:lpstr>
      <vt:lpstr>CPE - 瘋狂程設</vt:lpstr>
      <vt:lpstr>CPE – 考試介面</vt:lpstr>
      <vt:lpstr>CPE – 考試介面</vt:lpstr>
      <vt:lpstr>CPE – 考試介面</vt:lpstr>
      <vt:lpstr>CPE – 考試介面</vt:lpstr>
      <vt:lpstr>CPE – 考試介面</vt:lpstr>
      <vt:lpstr>CPE – JAVA參考資料</vt:lpstr>
      <vt:lpstr>CPE – C++參考資料</vt:lpstr>
      <vt:lpstr>CPE – 考試介面</vt:lpstr>
      <vt:lpstr>CPE – 考試介面</vt:lpstr>
      <vt:lpstr>CPE – 考試介面</vt:lpstr>
      <vt:lpstr>CPE – 錯誤訊息詳細</vt:lpstr>
      <vt:lpstr>PowerPoint 簡報</vt:lpstr>
      <vt:lpstr>CPE – 49題庫題</vt:lpstr>
      <vt:lpstr>連結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從0到100的 LeetCode 大挑戰！</dc:title>
  <dc:creator>政廷陳</dc:creator>
  <cp:lastModifiedBy>政廷 陳</cp:lastModifiedBy>
  <cp:revision>20</cp:revision>
  <dcterms:modified xsi:type="dcterms:W3CDTF">2023-11-21T10:00:00Z</dcterms:modified>
</cp:coreProperties>
</file>