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2" r:id="rId3"/>
    <p:sldId id="290" r:id="rId4"/>
    <p:sldId id="375" r:id="rId5"/>
    <p:sldId id="294" r:id="rId6"/>
    <p:sldId id="376" r:id="rId7"/>
    <p:sldId id="260" r:id="rId8"/>
    <p:sldId id="377" r:id="rId9"/>
    <p:sldId id="378" r:id="rId10"/>
    <p:sldId id="379" r:id="rId11"/>
    <p:sldId id="334" r:id="rId12"/>
    <p:sldId id="380" r:id="rId13"/>
    <p:sldId id="392" r:id="rId14"/>
    <p:sldId id="388" r:id="rId15"/>
    <p:sldId id="394" r:id="rId16"/>
    <p:sldId id="382" r:id="rId17"/>
    <p:sldId id="395" r:id="rId18"/>
    <p:sldId id="384" r:id="rId19"/>
    <p:sldId id="385" r:id="rId20"/>
    <p:sldId id="386" r:id="rId21"/>
    <p:sldId id="387" r:id="rId22"/>
    <p:sldId id="389" r:id="rId23"/>
    <p:sldId id="268" r:id="rId24"/>
    <p:sldId id="269" r:id="rId25"/>
    <p:sldId id="270" r:id="rId26"/>
    <p:sldId id="272" r:id="rId27"/>
    <p:sldId id="274" r:id="rId28"/>
    <p:sldId id="275" r:id="rId29"/>
    <p:sldId id="276" r:id="rId30"/>
    <p:sldId id="278" r:id="rId31"/>
    <p:sldId id="281" r:id="rId32"/>
    <p:sldId id="279" r:id="rId33"/>
    <p:sldId id="390" r:id="rId34"/>
    <p:sldId id="277" r:id="rId35"/>
    <p:sldId id="356" r:id="rId36"/>
    <p:sldId id="273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78"/>
            <p14:sldId id="379"/>
            <p14:sldId id="334"/>
            <p14:sldId id="380"/>
            <p14:sldId id="392"/>
            <p14:sldId id="388"/>
            <p14:sldId id="394"/>
          </p14:sldIdLst>
        </p14:section>
        <p14:section name="Message enhancement: value-of" id="{90DF3072-C204-4054-B335-C127D9958FC0}">
          <p14:sldIdLst>
            <p14:sldId id="382"/>
            <p14:sldId id="395"/>
          </p14:sldIdLst>
        </p14:section>
        <p14:section name="Variables" id="{A365FFDB-3783-4755-A102-6023E69AA7FE}">
          <p14:sldIdLst>
            <p14:sldId id="384"/>
            <p14:sldId id="385"/>
          </p14:sldIdLst>
        </p14:section>
        <p14:section name="Namespaces" id="{F7E743D7-23E2-4B7C-95A9-21205C0DA71C}">
          <p14:sldIdLst>
            <p14:sldId id="386"/>
            <p14:sldId id="387"/>
          </p14:sldIdLst>
        </p14:section>
        <p14:section name="QLB" id="{649F9382-6975-40E2-ABF7-F3BD28E8FFB6}">
          <p14:sldIdLst>
            <p14:sldId id="389"/>
            <p14:sldId id="268"/>
            <p14:sldId id="269"/>
            <p14:sldId id="270"/>
            <p14:sldId id="272"/>
            <p14:sldId id="274"/>
            <p14:sldId id="275"/>
            <p14:sldId id="276"/>
            <p14:sldId id="278"/>
            <p14:sldId id="281"/>
            <p14:sldId id="279"/>
            <p14:sldId id="390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96606" autoAdjust="0"/>
  </p:normalViewPr>
  <p:slideViewPr>
    <p:cSldViewPr snapToGrid="0">
      <p:cViewPr varScale="1">
        <p:scale>
          <a:sx n="90" d="100"/>
          <a:sy n="90" d="100"/>
        </p:scale>
        <p:origin x="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317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5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8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56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894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01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ercises/exercise-02-01/solution/solution.s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../exercises/exercise-02-01/solution/explanation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ercises/exercise-02-02/solution/solution.s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../exercises/exercise-02-02/solution/explanation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exercises/exercise-02-03/solution/solution.sch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../exercises/exercise-02-03/solution/solution-extended.sch" TargetMode="External"/><Relationship Id="rId4" Type="http://schemas.openxmlformats.org/officeDocument/2006/relationships/hyperlink" Target="../exercises/exercise-02-03/solution/explanation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clc.org/dsdl/schematr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sdl/schematr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2232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rule fires, the node fired upon becomes the context item</a:t>
            </a:r>
          </a:p>
          <a:p>
            <a:r>
              <a:rPr lang="en-US" dirty="0"/>
              <a:t>A rule consists of zero or more </a:t>
            </a:r>
          </a:p>
          <a:p>
            <a:pPr lvl="1"/>
            <a:r>
              <a:rPr lang="en-US" dirty="0"/>
              <a:t>asserts: &lt;assert test="…"&gt; - Activated when the test expression is false</a:t>
            </a:r>
          </a:p>
          <a:p>
            <a:pPr lvl="1"/>
            <a:r>
              <a:rPr lang="en-US" dirty="0"/>
              <a:t>reports &lt;report test="…"&gt; - Activated when the test expression is true</a:t>
            </a:r>
          </a:p>
          <a:p>
            <a:r>
              <a:rPr lang="en-US" dirty="0"/>
              <a:t>The contents of the element is issued as validation message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172D-6E94-F730-A862-FB83D6008C3B}"/>
              </a:ext>
            </a:extLst>
          </p:cNvPr>
          <p:cNvSpPr txBox="1"/>
          <p:nvPr/>
        </p:nvSpPr>
        <p:spPr>
          <a:xfrm>
            <a:off x="379626" y="3937312"/>
            <a:ext cx="1052403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code="T12345" 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="75.25"/&gt;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starts-with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(@code, 'T')"&gt;Codes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100"&gt;High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D869077-75A2-B896-64C1-D3F24E48A3C7}"/>
              </a:ext>
            </a:extLst>
          </p:cNvPr>
          <p:cNvSpPr/>
          <p:nvPr/>
        </p:nvSpPr>
        <p:spPr>
          <a:xfrm>
            <a:off x="6362963" y="4017054"/>
            <a:ext cx="731520" cy="1046830"/>
          </a:xfrm>
          <a:prstGeom prst="curvedLeftArrow">
            <a:avLst>
              <a:gd name="adj1" fmla="val 25000"/>
              <a:gd name="adj2" fmla="val 482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Fill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solution.sch</a:t>
            </a:r>
            <a:r>
              <a:rPr lang="en-US" sz="2200" dirty="0">
                <a:hlinkClick r:id="rId3" action="ppaction://hlinkfile"/>
              </a:rPr>
              <a:t> </a:t>
            </a:r>
            <a:r>
              <a:rPr lang="en-US" sz="2200" dirty="0"/>
              <a:t>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77" y="1087954"/>
            <a:ext cx="10515600" cy="190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we have an XML document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&lt;book&gt; </a:t>
            </a:r>
            <a:r>
              <a:rPr lang="en-US" dirty="0"/>
              <a:t>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&lt;magazine&gt; </a:t>
            </a:r>
            <a:r>
              <a:rPr lang="en-US" dirty="0"/>
              <a:t>elements, underneath some root element</a:t>
            </a:r>
          </a:p>
          <a:p>
            <a:r>
              <a:rPr lang="en-US" dirty="0"/>
              <a:t>We have specific rules for books and magazines, but also rules that apply to </a:t>
            </a:r>
            <a:r>
              <a:rPr lang="en-US" i="1" dirty="0"/>
              <a:t>all</a:t>
            </a:r>
            <a:r>
              <a:rPr lang="en-US" dirty="0"/>
              <a:t> elements</a:t>
            </a:r>
          </a:p>
          <a:p>
            <a:r>
              <a:rPr lang="en-US" dirty="0"/>
              <a:t>Will this work?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6F04-CA26-0A3C-553D-08B58A27170E}"/>
              </a:ext>
            </a:extLst>
          </p:cNvPr>
          <p:cNvSpPr txBox="1"/>
          <p:nvPr/>
        </p:nvSpPr>
        <p:spPr>
          <a:xfrm>
            <a:off x="1393145" y="2989141"/>
            <a:ext cx="73472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context="/*/book"&gt;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book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context="/*/magazine"&gt;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magazine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context="/*/*"&gt;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all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3D52F54E-52ED-C832-4D0F-6DB1AC5F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48">
            <a:off x="8544778" y="3501517"/>
            <a:ext cx="3011551" cy="19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Improve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solution.sch</a:t>
            </a:r>
            <a:r>
              <a:rPr lang="en-US" sz="2200" dirty="0">
                <a:hlinkClick r:id="rId3" action="ppaction://hlinkfile"/>
              </a:rPr>
              <a:t> </a:t>
            </a:r>
            <a:r>
              <a:rPr lang="en-US" sz="2200" dirty="0"/>
              <a:t>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" y="1956183"/>
            <a:ext cx="10515600" cy="3341030"/>
          </a:xfrm>
        </p:spPr>
        <p:txBody>
          <a:bodyPr/>
          <a:lstStyle/>
          <a:p>
            <a:r>
              <a:rPr lang="en-US" dirty="0"/>
              <a:t>Schematron has an XML reporting language called SVRL: </a:t>
            </a:r>
            <a:br>
              <a:rPr lang="en-US" dirty="0"/>
            </a:br>
            <a:r>
              <a:rPr lang="en-US" i="1" dirty="0"/>
              <a:t>Schematron Validation Reporting Language</a:t>
            </a:r>
          </a:p>
          <a:p>
            <a:r>
              <a:rPr lang="en-US" dirty="0"/>
              <a:t>In an IDE like oXygen, you don't see it</a:t>
            </a:r>
          </a:p>
          <a:p>
            <a:r>
              <a:rPr lang="en-US" dirty="0"/>
              <a:t>Using the command line, you will</a:t>
            </a:r>
          </a:p>
          <a:p>
            <a:r>
              <a:rPr lang="en-US" dirty="0"/>
              <a:t>Useful in toolchains and automated processing</a:t>
            </a:r>
          </a:p>
          <a:p>
            <a:pPr lvl="1"/>
            <a:r>
              <a:rPr lang="en-US" dirty="0"/>
              <a:t>For instance, create a custom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EC6-293D-1209-33EF-B84BD09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-82616"/>
            <a:ext cx="10515600" cy="1325563"/>
          </a:xfrm>
        </p:spPr>
        <p:txBody>
          <a:bodyPr/>
          <a:lstStyle/>
          <a:p>
            <a:r>
              <a:rPr lang="en-US" b="1" dirty="0"/>
              <a:t>SVRL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BADF-2184-A9F2-B5B1-6FEEB05FC077}"/>
              </a:ext>
            </a:extLst>
          </p:cNvPr>
          <p:cNvSpPr txBox="1"/>
          <p:nvPr/>
        </p:nvSpPr>
        <p:spPr>
          <a:xfrm>
            <a:off x="197068" y="1496809"/>
            <a:ext cx="119949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total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parcel's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-output&gt;</a:t>
            </a:r>
          </a:p>
        </p:txBody>
      </p:sp>
    </p:spTree>
    <p:extLst>
      <p:ext uri="{BB962C8B-B14F-4D97-AF65-F5344CB8AC3E}">
        <p14:creationId xmlns:p14="http://schemas.microsoft.com/office/powerpoint/2010/main" val="258628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8" y="0"/>
            <a:ext cx="10515600" cy="1325563"/>
          </a:xfrm>
        </p:spPr>
        <p:txBody>
          <a:bodyPr/>
          <a:lstStyle/>
          <a:p>
            <a:r>
              <a:rPr lang="en-US" b="1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872-B6C4-BE38-9D50-2550DAF3C49D}"/>
              </a:ext>
            </a:extLst>
          </p:cNvPr>
          <p:cNvSpPr txBox="1"/>
          <p:nvPr/>
        </p:nvSpPr>
        <p:spPr>
          <a:xfrm>
            <a:off x="612587" y="2750647"/>
            <a:ext cx="107399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4"&gt;A code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F3C5-9B6A-2BF4-A6CA-2CA59142BF27}"/>
              </a:ext>
            </a:extLst>
          </p:cNvPr>
          <p:cNvSpPr txBox="1"/>
          <p:nvPr/>
        </p:nvSpPr>
        <p:spPr>
          <a:xfrm>
            <a:off x="517730" y="4951329"/>
            <a:ext cx="107399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 code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value-of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="@code"/&gt;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invalid.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0B639E-F968-2492-1A54-6847403D1D8D}"/>
              </a:ext>
            </a:extLst>
          </p:cNvPr>
          <p:cNvSpPr/>
          <p:nvPr/>
        </p:nvSpPr>
        <p:spPr>
          <a:xfrm>
            <a:off x="4685608" y="3747989"/>
            <a:ext cx="832421" cy="109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1C5DE-BE97-C4DC-CE1E-BE6C1B39EF01}"/>
              </a:ext>
            </a:extLst>
          </p:cNvPr>
          <p:cNvSpPr txBox="1"/>
          <p:nvPr/>
        </p:nvSpPr>
        <p:spPr>
          <a:xfrm>
            <a:off x="425302" y="1325563"/>
            <a:ext cx="1122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select="…"/&gt;</a:t>
            </a:r>
            <a:r>
              <a:rPr lang="en-US" dirty="0"/>
              <a:t> </a:t>
            </a:r>
            <a:r>
              <a:rPr lang="en-US" sz="2400" dirty="0"/>
              <a:t>element allows you to add values from the validated document to your messages 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better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 for the additional changes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/>
              </a:rPr>
              <a:t>solution/solution-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file"/>
              </a:rPr>
              <a:t>extended.sch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Validate XML in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3DE2E-4568-92B2-889D-52140D84AF6F}"/>
              </a:ext>
            </a:extLst>
          </p:cNvPr>
          <p:cNvSpPr txBox="1"/>
          <p:nvPr/>
        </p:nvSpPr>
        <p:spPr>
          <a:xfrm>
            <a:off x="364497" y="861088"/>
            <a:ext cx="630653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depcode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="IMP"&gt;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code="IMP0001"&gt;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&lt;name&gt;Bolts&lt;/name&gt;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&gt;Nuts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secure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code="EXP0234"&gt;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Delicious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-list&gt;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0DB4C-3120-1D59-67D4-487ECF579D82}"/>
              </a:ext>
            </a:extLst>
          </p:cNvPr>
          <p:cNvSpPr txBox="1"/>
          <p:nvPr/>
        </p:nvSpPr>
        <p:spPr>
          <a:xfrm>
            <a:off x="1951749" y="3338855"/>
            <a:ext cx="9206366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http://purl.oclc.org/dsdl/Schematron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E6191-389D-B72A-4F2F-FC2CC87ABD92}"/>
              </a:ext>
            </a:extLst>
          </p:cNvPr>
          <p:cNvSpPr txBox="1"/>
          <p:nvPr/>
        </p:nvSpPr>
        <p:spPr>
          <a:xfrm>
            <a:off x="4052523" y="102381"/>
            <a:ext cx="25347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Codes must start with the department code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1B220-CE75-42AB-9645-92624786AA38}"/>
              </a:ext>
            </a:extLst>
          </p:cNvPr>
          <p:cNvCxnSpPr>
            <a:cxnSpLocks/>
          </p:cNvCxnSpPr>
          <p:nvPr/>
        </p:nvCxnSpPr>
        <p:spPr>
          <a:xfrm flipH="1">
            <a:off x="3321424" y="636337"/>
            <a:ext cx="1721223" cy="224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8310094-E96D-3552-0137-2FEAA67DF21F}"/>
              </a:ext>
            </a:extLst>
          </p:cNvPr>
          <p:cNvSpPr/>
          <p:nvPr/>
        </p:nvSpPr>
        <p:spPr>
          <a:xfrm flipV="1">
            <a:off x="1035424" y="3220233"/>
            <a:ext cx="1062317" cy="1545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4AA99-3707-21B4-BA55-A845239E361F}"/>
              </a:ext>
            </a:extLst>
          </p:cNvPr>
          <p:cNvSpPr txBox="1"/>
          <p:nvPr/>
        </p:nvSpPr>
        <p:spPr>
          <a:xfrm>
            <a:off x="1035424" y="6032066"/>
            <a:ext cx="9399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article code (EXP0234) must start with the right prefix (IMP) for Bananas</a:t>
            </a:r>
            <a:endParaRPr lang="en-NL" sz="2000" b="1" dirty="0">
              <a:solidFill>
                <a:srgbClr val="FF0000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C8461C3E-5221-34A9-93E2-AF7CC9EB579F}"/>
              </a:ext>
            </a:extLst>
          </p:cNvPr>
          <p:cNvSpPr/>
          <p:nvPr/>
        </p:nvSpPr>
        <p:spPr>
          <a:xfrm flipH="1" flipV="1">
            <a:off x="9399495" y="4982134"/>
            <a:ext cx="723900" cy="14500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Schematron </a:t>
            </a:r>
            <a:r>
              <a:rPr lang="en-US" b="1" dirty="0">
                <a:highlight>
                  <a:srgbClr val="FFFF00"/>
                </a:highlight>
              </a:rPr>
              <a:t>highlights</a:t>
            </a:r>
            <a:endParaRPr lang="en-N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/>
          </a:bodyPr>
          <a:lstStyle/>
          <a:p>
            <a:r>
              <a:rPr lang="en-US" dirty="0"/>
              <a:t>A formal XML based schema language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 XSLT keys and functions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857640" y="2006236"/>
            <a:ext cx="997260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43" y="-200427"/>
            <a:ext cx="11602214" cy="1325563"/>
          </a:xfrm>
        </p:spPr>
        <p:txBody>
          <a:bodyPr>
            <a:normAutofit/>
          </a:bodyPr>
          <a:lstStyle/>
          <a:p>
            <a:pPr algn="r"/>
            <a:r>
              <a:rPr lang="en-US" sz="4000" b="1"/>
              <a:t>Aside: </a:t>
            </a:r>
            <a:r>
              <a:rPr lang="en-US" sz="4000" b="1" dirty="0"/>
              <a:t>Namespaces for expressions in Schematron</a:t>
            </a:r>
            <a:endParaRPr lang="en-NL" sz="4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9E590-B05F-E36E-FBDA-8BE71D273C92}"/>
              </a:ext>
            </a:extLst>
          </p:cNvPr>
          <p:cNvSpPr/>
          <p:nvPr/>
        </p:nvSpPr>
        <p:spPr>
          <a:xfrm>
            <a:off x="577243" y="2415309"/>
            <a:ext cx="39393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23CC3-54A6-7717-F12E-936AB8B8CD99}"/>
              </a:ext>
            </a:extLst>
          </p:cNvPr>
          <p:cNvGrpSpPr/>
          <p:nvPr/>
        </p:nvGrpSpPr>
        <p:grpSpPr>
          <a:xfrm>
            <a:off x="1145309" y="2059709"/>
            <a:ext cx="2470727" cy="1219200"/>
            <a:chOff x="1145309" y="2059709"/>
            <a:chExt cx="2470727" cy="1219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C7C131-A7F7-E03F-898C-D168B4366C05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C94FB9-3CBE-034D-DF53-C1B005BB6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BD06E5A-E1B9-DDB3-5120-12EBE45A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60" y="3768436"/>
            <a:ext cx="3479031" cy="26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Using an XSLT function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0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299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04" y="1981499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719632" y="2619414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702" y="3174547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02" y="4020267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44CD-D467-D809-CC00-02CA781E86D3}"/>
              </a:ext>
            </a:extLst>
          </p:cNvPr>
          <p:cNvSpPr txBox="1"/>
          <p:nvPr/>
        </p:nvSpPr>
        <p:spPr>
          <a:xfrm>
            <a:off x="652041" y="2451360"/>
            <a:ext cx="103861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="http://purl.oclc.org/dsdl/Schematron"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A8808C-4F70-4B17-CA02-D05290C7ACA0}"/>
              </a:ext>
            </a:extLst>
          </p:cNvPr>
          <p:cNvSpPr/>
          <p:nvPr/>
        </p:nvSpPr>
        <p:spPr>
          <a:xfrm>
            <a:off x="1737977" y="2286000"/>
            <a:ext cx="6214150" cy="67665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E09EF-85F5-6814-D58B-85C6EA9FFB78}"/>
              </a:ext>
            </a:extLst>
          </p:cNvPr>
          <p:cNvSpPr/>
          <p:nvPr/>
        </p:nvSpPr>
        <p:spPr>
          <a:xfrm>
            <a:off x="652042" y="2347698"/>
            <a:ext cx="10859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EF1CA-F83B-AE62-C0E8-F1126F518512}"/>
              </a:ext>
            </a:extLst>
          </p:cNvPr>
          <p:cNvSpPr/>
          <p:nvPr/>
        </p:nvSpPr>
        <p:spPr>
          <a:xfrm>
            <a:off x="7851543" y="2347698"/>
            <a:ext cx="307112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425D9-5BAC-6C24-3C5D-9AAC684A7687}"/>
              </a:ext>
            </a:extLst>
          </p:cNvPr>
          <p:cNvSpPr/>
          <p:nvPr/>
        </p:nvSpPr>
        <p:spPr>
          <a:xfrm>
            <a:off x="652040" y="2921700"/>
            <a:ext cx="2042160" cy="10906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6" y="1228774"/>
            <a:ext cx="10515600" cy="2349084"/>
          </a:xfrm>
        </p:spPr>
        <p:txBody>
          <a:bodyPr>
            <a:normAutofit/>
          </a:bodyPr>
          <a:lstStyle/>
          <a:p>
            <a:r>
              <a:rPr lang="en-US" dirty="0"/>
              <a:t>A Schematron schema consists of one or more </a:t>
            </a:r>
            <a:r>
              <a:rPr lang="en-US" i="1" dirty="0"/>
              <a:t>patterns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lvl="1"/>
            <a:r>
              <a:rPr lang="en-US" dirty="0"/>
              <a:t>Every pattern is applied to every node in the document being validated</a:t>
            </a:r>
          </a:p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consists of zero or more </a:t>
            </a:r>
            <a:r>
              <a:rPr lang="en-US" i="1" dirty="0"/>
              <a:t>rules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 context="…"&gt;</a:t>
            </a:r>
          </a:p>
          <a:p>
            <a:pPr lvl="1"/>
            <a:r>
              <a:rPr lang="en-US" dirty="0"/>
              <a:t>A rule has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 attribute, containing an XSLT match pattern</a:t>
            </a:r>
          </a:p>
          <a:p>
            <a:pPr lvl="1"/>
            <a:r>
              <a:rPr lang="en-US" dirty="0"/>
              <a:t>Only the first rule that matches in a pattern fires</a:t>
            </a:r>
          </a:p>
          <a:p>
            <a:pPr marL="457200" lvl="1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A3FC-95AB-0C51-AFF3-CE6502FF71AC}"/>
              </a:ext>
            </a:extLst>
          </p:cNvPr>
          <p:cNvSpPr txBox="1"/>
          <p:nvPr/>
        </p:nvSpPr>
        <p:spPr>
          <a:xfrm>
            <a:off x="291339" y="3577858"/>
            <a:ext cx="10110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[@material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']"&gt;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2754</Words>
  <Application>Microsoft Office PowerPoint</Application>
  <PresentationFormat>Widescreen</PresentationFormat>
  <Paragraphs>380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What's the result of a Schematron validation?</vt:lpstr>
      <vt:lpstr>SVRL example</vt:lpstr>
      <vt:lpstr>More meaningful messages: &lt;value-of&gt;</vt:lpstr>
      <vt:lpstr>Hands-on: better messages</vt:lpstr>
      <vt:lpstr>Variables: &lt;let&gt;</vt:lpstr>
      <vt:lpstr>Hands-on: Variable usage</vt:lpstr>
      <vt:lpstr>Declaring namespaces: &lt;ns&gt;</vt:lpstr>
      <vt:lpstr>Hands-on: Validate XML in a namespace</vt:lpstr>
      <vt:lpstr>Query Language Binding and using XSLT</vt:lpstr>
      <vt:lpstr>PowerPoint Presentation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Aside: Namespaces for expressions in Schematron</vt:lpstr>
      <vt:lpstr>Example of using a function</vt:lpstr>
      <vt:lpstr>Hands-on: Using an XSLT function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203</cp:revision>
  <dcterms:created xsi:type="dcterms:W3CDTF">2018-12-04T10:13:22Z</dcterms:created>
  <dcterms:modified xsi:type="dcterms:W3CDTF">2022-09-28T09:42:50Z</dcterms:modified>
</cp:coreProperties>
</file>