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2" r:id="rId3"/>
    <p:sldId id="290" r:id="rId4"/>
    <p:sldId id="375" r:id="rId5"/>
    <p:sldId id="294" r:id="rId6"/>
    <p:sldId id="376" r:id="rId7"/>
    <p:sldId id="260" r:id="rId8"/>
    <p:sldId id="377" r:id="rId9"/>
    <p:sldId id="388" r:id="rId10"/>
    <p:sldId id="378" r:id="rId11"/>
    <p:sldId id="379" r:id="rId12"/>
    <p:sldId id="334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9" r:id="rId22"/>
    <p:sldId id="268" r:id="rId23"/>
    <p:sldId id="269" r:id="rId24"/>
    <p:sldId id="270" r:id="rId25"/>
    <p:sldId id="272" r:id="rId26"/>
    <p:sldId id="274" r:id="rId27"/>
    <p:sldId id="275" r:id="rId28"/>
    <p:sldId id="276" r:id="rId29"/>
    <p:sldId id="278" r:id="rId30"/>
    <p:sldId id="281" r:id="rId31"/>
    <p:sldId id="279" r:id="rId32"/>
    <p:sldId id="390" r:id="rId33"/>
    <p:sldId id="277" r:id="rId34"/>
    <p:sldId id="356" r:id="rId35"/>
    <p:sldId id="273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290"/>
            <p14:sldId id="375"/>
            <p14:sldId id="294"/>
            <p14:sldId id="376"/>
          </p14:sldIdLst>
        </p14:section>
        <p14:section name="Fundamentals" id="{82DB330A-5097-433E-B2CD-B4512A08BDF3}">
          <p14:sldIdLst>
            <p14:sldId id="260"/>
            <p14:sldId id="377"/>
            <p14:sldId id="388"/>
            <p14:sldId id="378"/>
            <p14:sldId id="379"/>
            <p14:sldId id="334"/>
            <p14:sldId id="380"/>
            <p14:sldId id="381"/>
          </p14:sldIdLst>
        </p14:section>
        <p14:section name="Message enhancement: value-of" id="{90DF3072-C204-4054-B335-C127D9958FC0}">
          <p14:sldIdLst>
            <p14:sldId id="382"/>
            <p14:sldId id="383"/>
          </p14:sldIdLst>
        </p14:section>
        <p14:section name="Variables" id="{A365FFDB-3783-4755-A102-6023E69AA7FE}">
          <p14:sldIdLst>
            <p14:sldId id="384"/>
            <p14:sldId id="385"/>
          </p14:sldIdLst>
        </p14:section>
        <p14:section name="Namespaces" id="{F7E743D7-23E2-4B7C-95A9-21205C0DA71C}">
          <p14:sldIdLst>
            <p14:sldId id="386"/>
            <p14:sldId id="387"/>
          </p14:sldIdLst>
        </p14:section>
        <p14:section name="QLB" id="{649F9382-6975-40E2-ABF7-F3BD28E8FFB6}">
          <p14:sldIdLst>
            <p14:sldId id="389"/>
            <p14:sldId id="268"/>
            <p14:sldId id="269"/>
            <p14:sldId id="270"/>
            <p14:sldId id="272"/>
            <p14:sldId id="274"/>
            <p14:sldId id="275"/>
            <p14:sldId id="276"/>
            <p14:sldId id="278"/>
            <p14:sldId id="281"/>
            <p14:sldId id="279"/>
            <p14:sldId id="390"/>
            <p14:sldId id="277"/>
          </p14:sldIdLst>
        </p14:section>
        <p14:section name="Finish" id="{193BEA4A-F351-419B-B2C0-399BC03DC4F8}">
          <p14:sldIdLst>
            <p14:sldId id="356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83686" autoAdjust="0"/>
  </p:normalViewPr>
  <p:slideViewPr>
    <p:cSldViewPr snapToGrid="0">
      <p:cViewPr varScale="1">
        <p:scale>
          <a:sx n="139" d="100"/>
          <a:sy n="139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20/09/2022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20/09/2022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317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31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865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56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894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outdated: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exslt</a:t>
            </a:r>
            <a:r>
              <a:rPr lang="en-US" dirty="0"/>
              <a:t>: Allow </a:t>
            </a:r>
            <a:r>
              <a:rPr lang="en-US" dirty="0" err="1"/>
              <a:t>exslt</a:t>
            </a:r>
            <a:r>
              <a:rPr lang="en-US" dirty="0"/>
              <a:t> extension function from exslt.org (last updated: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stx</a:t>
            </a:r>
            <a:r>
              <a:rPr lang="en-US" dirty="0"/>
              <a:t> (Streaming Transformations for XML) an XML based language for transforming XML documents without building a tree in memory (last update: 2007)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Contrary to what you might expect: not case-sensitive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07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https://da2022.xatapult.com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9049E28-C13B-EFE9-B905-3A06BCB264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50" y="6122847"/>
            <a:ext cx="305146" cy="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@xatapult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esiegel/" TargetMode="External"/><Relationship Id="rId4" Type="http://schemas.openxmlformats.org/officeDocument/2006/relationships/hyperlink" Target="http://www.xatapult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clc.org/dsdl/schematr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clc.org/dsdl/schematr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2-schematr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6" y="285986"/>
            <a:ext cx="6407728" cy="1016145"/>
          </a:xfrm>
        </p:spPr>
        <p:txBody>
          <a:bodyPr/>
          <a:lstStyle/>
          <a:p>
            <a:r>
              <a:rPr lang="en-US" b="1" dirty="0"/>
              <a:t>Schematron Tutorial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93436"/>
              <a:gd name="adj2" fmla="val 4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7 and 8, 2022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76227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https://da2022.xatapult.com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83F3E63-834F-7CE8-CA37-D21D3642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31702"/>
            <a:ext cx="3095244" cy="630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DE14-072A-1687-6A8A-8000234851DA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B1F-53DD-3D4D-C19B-BA8419EE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" y="-96789"/>
            <a:ext cx="10515600" cy="1325563"/>
          </a:xfrm>
        </p:spPr>
        <p:txBody>
          <a:bodyPr/>
          <a:lstStyle/>
          <a:p>
            <a:r>
              <a:rPr lang="en-US" b="1" dirty="0"/>
              <a:t>Patterns and rules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477D-845C-356D-D290-87BF2449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716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B792-3B71-7992-1FD1-80E4B7E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US" b="1" dirty="0"/>
              <a:t>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8FB-B9C3-3EF8-9714-3E203C92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2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8F2-51DD-41D5-B697-3686EC0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0"/>
            <a:ext cx="10515600" cy="1325563"/>
          </a:xfrm>
        </p:spPr>
        <p:txBody>
          <a:bodyPr/>
          <a:lstStyle/>
          <a:p>
            <a:r>
              <a:rPr lang="en-US" b="1" dirty="0"/>
              <a:t>Rule processing revisited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3C0-2B52-2A74-F6FD-88515AF8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0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Rule processing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41F-2988-A812-B69A-3E16A55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6" y="-139209"/>
            <a:ext cx="10515600" cy="1325563"/>
          </a:xfrm>
        </p:spPr>
        <p:txBody>
          <a:bodyPr/>
          <a:lstStyle/>
          <a:p>
            <a:r>
              <a:rPr lang="en-US" dirty="0"/>
              <a:t>More meaningful messages: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3D4-A3D8-26AE-96EB-660B0D3D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4392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Provide a better message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9CD-7C67-2E78-DBF3-C19E393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-73221"/>
            <a:ext cx="10515600" cy="1325563"/>
          </a:xfrm>
        </p:spPr>
        <p:txBody>
          <a:bodyPr/>
          <a:lstStyle/>
          <a:p>
            <a:r>
              <a:rPr lang="en-US" b="1" dirty="0"/>
              <a:t>Variables: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797-B476-E2CE-EDAB-B4980801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654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Variable usage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828-E092-D5A3-A411-64F0CAA1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77935"/>
            <a:ext cx="10515600" cy="1325563"/>
          </a:xfrm>
        </p:spPr>
        <p:txBody>
          <a:bodyPr/>
          <a:lstStyle/>
          <a:p>
            <a:r>
              <a:rPr lang="en-US" b="1" dirty="0"/>
              <a:t>Declaring namespaces: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3FB-DCB4-7B5F-AD97-D247D185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688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90BBB5-3D38-8D10-AD66-D9EEC44E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365">
            <a:off x="5662274" y="3592161"/>
            <a:ext cx="1492673" cy="175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314028"/>
            <a:ext cx="8637659" cy="4351338"/>
          </a:xfrm>
        </p:spPr>
        <p:txBody>
          <a:bodyPr>
            <a:norm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Author of "Schematron – A language for validating XML"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erik@xatapult.nl</a:t>
            </a:r>
            <a:br>
              <a:rPr lang="en-US" dirty="0"/>
            </a:br>
            <a:r>
              <a:rPr lang="en-US" dirty="0">
                <a:hlinkClick r:id="rId4"/>
              </a:rPr>
              <a:t>www.xatapult.com</a:t>
            </a:r>
            <a:br>
              <a:rPr lang="en-US" dirty="0"/>
            </a:br>
            <a:r>
              <a:rPr lang="nl-NL" dirty="0">
                <a:hlinkClick r:id="rId5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257" y="778205"/>
            <a:ext cx="3304622" cy="247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Validate XML in a namespace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2AD538-B015-7AA9-7E24-D812084E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4" y="1203513"/>
            <a:ext cx="8947786" cy="5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D0ADBF-AB74-F415-DC9F-A6808747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455" y="1562393"/>
            <a:ext cx="2303930" cy="478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F81C6-D311-E6B6-5D05-BE880426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111125"/>
            <a:ext cx="10515600" cy="1325563"/>
          </a:xfrm>
        </p:spPr>
        <p:txBody>
          <a:bodyPr/>
          <a:lstStyle/>
          <a:p>
            <a:r>
              <a:rPr lang="en-US" b="1" dirty="0"/>
              <a:t>Query Language Binding and using XSLT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479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3DE2E-4568-92B2-889D-52140D84AF6F}"/>
              </a:ext>
            </a:extLst>
          </p:cNvPr>
          <p:cNvSpPr txBox="1"/>
          <p:nvPr/>
        </p:nvSpPr>
        <p:spPr>
          <a:xfrm>
            <a:off x="364497" y="861088"/>
            <a:ext cx="6306535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depcode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="IMP"&gt;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code="IMP0001"&gt;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&lt;name&gt;Bolts&lt;/name&gt;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&gt;Nuts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secure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code="EXP0234"&gt;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Bananas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Delicious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bananas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-list&gt;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0DB4C-3120-1D59-67D4-487ECF579D82}"/>
              </a:ext>
            </a:extLst>
          </p:cNvPr>
          <p:cNvSpPr txBox="1"/>
          <p:nvPr/>
        </p:nvSpPr>
        <p:spPr>
          <a:xfrm>
            <a:off x="1951749" y="3338855"/>
            <a:ext cx="9206366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http://purl.oclc.org/dsdl/Schematron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E6191-389D-B72A-4F2F-FC2CC87ABD92}"/>
              </a:ext>
            </a:extLst>
          </p:cNvPr>
          <p:cNvSpPr txBox="1"/>
          <p:nvPr/>
        </p:nvSpPr>
        <p:spPr>
          <a:xfrm>
            <a:off x="4052523" y="102381"/>
            <a:ext cx="253477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Codes must start with the department code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1B220-CE75-42AB-9645-92624786AA38}"/>
              </a:ext>
            </a:extLst>
          </p:cNvPr>
          <p:cNvCxnSpPr>
            <a:cxnSpLocks/>
          </p:cNvCxnSpPr>
          <p:nvPr/>
        </p:nvCxnSpPr>
        <p:spPr>
          <a:xfrm flipH="1">
            <a:off x="3321424" y="636337"/>
            <a:ext cx="1721223" cy="224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8310094-E96D-3552-0137-2FEAA67DF21F}"/>
              </a:ext>
            </a:extLst>
          </p:cNvPr>
          <p:cNvSpPr/>
          <p:nvPr/>
        </p:nvSpPr>
        <p:spPr>
          <a:xfrm flipV="1">
            <a:off x="1035424" y="3220233"/>
            <a:ext cx="1062317" cy="15455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4AA99-3707-21B4-BA55-A845239E361F}"/>
              </a:ext>
            </a:extLst>
          </p:cNvPr>
          <p:cNvSpPr txBox="1"/>
          <p:nvPr/>
        </p:nvSpPr>
        <p:spPr>
          <a:xfrm>
            <a:off x="1035424" y="6032066"/>
            <a:ext cx="93994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article code (EXP0234) must start with the right prefix (IMP) for Bananas</a:t>
            </a:r>
            <a:endParaRPr lang="en-NL" sz="2000" b="1" dirty="0">
              <a:solidFill>
                <a:srgbClr val="FF0000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C8461C3E-5221-34A9-93E2-AF7CC9EB579F}"/>
              </a:ext>
            </a:extLst>
          </p:cNvPr>
          <p:cNvSpPr/>
          <p:nvPr/>
        </p:nvSpPr>
        <p:spPr>
          <a:xfrm flipH="1" flipV="1">
            <a:off x="9399495" y="4982134"/>
            <a:ext cx="723900" cy="14500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EB7ED-E936-2A18-5348-B35E13BA1900}"/>
              </a:ext>
            </a:extLst>
          </p:cNvPr>
          <p:cNvSpPr txBox="1"/>
          <p:nvPr/>
        </p:nvSpPr>
        <p:spPr>
          <a:xfrm>
            <a:off x="213620" y="2354156"/>
            <a:ext cx="1176475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http://purl.oclc.org/dsdl/Schematron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F4AA-EBB4-8C4E-C2C0-DBDD3912BCEF}"/>
              </a:ext>
            </a:extLst>
          </p:cNvPr>
          <p:cNvSpPr txBox="1"/>
          <p:nvPr/>
        </p:nvSpPr>
        <p:spPr>
          <a:xfrm>
            <a:off x="664000" y="591623"/>
            <a:ext cx="84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Schematron is a container language with a </a:t>
            </a:r>
            <a:r>
              <a:rPr lang="en-US" sz="3200" i="1" dirty="0"/>
              <a:t>configurable</a:t>
            </a:r>
            <a:r>
              <a:rPr lang="en-US" sz="3200" dirty="0"/>
              <a:t> query language for its expressions: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BA36-70A3-9E16-F8BA-01D4C67D5112}"/>
              </a:ext>
            </a:extLst>
          </p:cNvPr>
          <p:cNvSpPr txBox="1"/>
          <p:nvPr/>
        </p:nvSpPr>
        <p:spPr>
          <a:xfrm>
            <a:off x="4278206" y="5391458"/>
            <a:ext cx="889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Query Language Binding or QLB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31A397-86A4-5C08-3F3A-30A0F85BE7C7}"/>
              </a:ext>
            </a:extLst>
          </p:cNvPr>
          <p:cNvSpPr/>
          <p:nvPr/>
        </p:nvSpPr>
        <p:spPr>
          <a:xfrm>
            <a:off x="5093825" y="2766291"/>
            <a:ext cx="4050175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F5686-8DF1-2096-DDBE-B02F81832402}"/>
              </a:ext>
            </a:extLst>
          </p:cNvPr>
          <p:cNvSpPr/>
          <p:nvPr/>
        </p:nvSpPr>
        <p:spPr>
          <a:xfrm>
            <a:off x="2683134" y="3319549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4795D-FFE3-E3D4-8079-B1C8EEB72030}"/>
              </a:ext>
            </a:extLst>
          </p:cNvPr>
          <p:cNvSpPr/>
          <p:nvPr/>
        </p:nvSpPr>
        <p:spPr>
          <a:xfrm>
            <a:off x="2897842" y="3596178"/>
            <a:ext cx="5276340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4527C-FD7F-9A4C-D1F9-E414CE08AA58}"/>
              </a:ext>
            </a:extLst>
          </p:cNvPr>
          <p:cNvSpPr/>
          <p:nvPr/>
        </p:nvSpPr>
        <p:spPr>
          <a:xfrm>
            <a:off x="6049789" y="3994727"/>
            <a:ext cx="1450140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0EE2D-1DBE-EC8E-EFBE-3978452EE0BC}"/>
              </a:ext>
            </a:extLst>
          </p:cNvPr>
          <p:cNvSpPr/>
          <p:nvPr/>
        </p:nvSpPr>
        <p:spPr>
          <a:xfrm>
            <a:off x="4685129" y="4237995"/>
            <a:ext cx="2662397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10543-9549-15F0-F16D-C866918F9FD2}"/>
              </a:ext>
            </a:extLst>
          </p:cNvPr>
          <p:cNvSpPr/>
          <p:nvPr/>
        </p:nvSpPr>
        <p:spPr>
          <a:xfrm>
            <a:off x="10368896" y="4214090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2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E96-FC3E-2CB6-849B-7744784F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173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408BB-B72E-0E6E-10C0-EEED3270B2EC}"/>
              </a:ext>
            </a:extLst>
          </p:cNvPr>
          <p:cNvSpPr txBox="1"/>
          <p:nvPr/>
        </p:nvSpPr>
        <p:spPr>
          <a:xfrm>
            <a:off x="1871064" y="2290226"/>
            <a:ext cx="96968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=http://purl.oclc.org/dsdl/Schematron"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5564-EDA3-013B-DC68-556AF75756F7}"/>
              </a:ext>
            </a:extLst>
          </p:cNvPr>
          <p:cNvSpPr txBox="1"/>
          <p:nvPr/>
        </p:nvSpPr>
        <p:spPr>
          <a:xfrm>
            <a:off x="753036" y="1075294"/>
            <a:ext cx="959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the Query Language Binding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 on the root element (default value: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800" dirty="0"/>
              <a:t>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2AB6-43C7-D594-4837-034A490A45AA}"/>
              </a:ext>
            </a:extLst>
          </p:cNvPr>
          <p:cNvSpPr txBox="1"/>
          <p:nvPr/>
        </p:nvSpPr>
        <p:spPr>
          <a:xfrm>
            <a:off x="319393" y="3474382"/>
            <a:ext cx="6962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and </a:t>
            </a:r>
            <a:r>
              <a:rPr lang="en-US" sz="2400" b="1" dirty="0"/>
              <a:t>defined</a:t>
            </a:r>
            <a:r>
              <a:rPr lang="en-US" sz="2400" dirty="0"/>
              <a:t> Query Language Binding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xpath31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xquery3, xquery31</a:t>
            </a:r>
            <a:endParaRPr lang="en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2FF5-095C-680D-EAD6-1E95D1B33B80}"/>
              </a:ext>
            </a:extLst>
          </p:cNvPr>
          <p:cNvSpPr txBox="1"/>
          <p:nvPr/>
        </p:nvSpPr>
        <p:spPr>
          <a:xfrm>
            <a:off x="6792137" y="5414109"/>
            <a:ext cx="58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Supported Query Language Bindings (by oXygen and </a:t>
            </a:r>
            <a:r>
              <a:rPr lang="en-US" sz="2400" dirty="0" err="1"/>
              <a:t>SchXslt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</p:txBody>
      </p:sp>
    </p:spTree>
    <p:extLst>
      <p:ext uri="{BB962C8B-B14F-4D97-AF65-F5344CB8AC3E}">
        <p14:creationId xmlns:p14="http://schemas.microsoft.com/office/powerpoint/2010/main" val="177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1A-E4D9-0F08-107C-E9F74C5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Language Binding in practice… 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735-418E-6F92-DF56-EEB8E50D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7" y="1903124"/>
            <a:ext cx="9755752" cy="4340658"/>
          </a:xfrm>
        </p:spPr>
        <p:txBody>
          <a:bodyPr>
            <a:normAutofit/>
          </a:bodyPr>
          <a:lstStyle/>
          <a:p>
            <a:r>
              <a:rPr lang="en-US" sz="3600" dirty="0"/>
              <a:t>Only for XSLT (and maybe XPath)</a:t>
            </a:r>
          </a:p>
          <a:p>
            <a:r>
              <a:rPr lang="en-US" sz="3600" dirty="0"/>
              <a:t>Advice: </a:t>
            </a:r>
          </a:p>
          <a:p>
            <a:pPr lvl="1"/>
            <a:r>
              <a:rPr lang="en-US" sz="2800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800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lvl="1"/>
            <a:r>
              <a:rPr lang="en-US" sz="2800" dirty="0"/>
              <a:t>Always specify the QLB (using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attribute)</a:t>
            </a:r>
          </a:p>
          <a:p>
            <a:pPr lvl="2"/>
            <a:r>
              <a:rPr lang="en-US" sz="2400" dirty="0"/>
              <a:t>Otherwise, you get the default value: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000" dirty="0"/>
              <a:t>which means XPath 1.0</a:t>
            </a:r>
          </a:p>
          <a:p>
            <a:pPr lvl="4"/>
            <a:r>
              <a:rPr lang="en-US" sz="2000" dirty="0"/>
              <a:t>which is rather limiting…</a:t>
            </a:r>
          </a:p>
          <a:p>
            <a:pPr marL="457200" lvl="1" indent="0">
              <a:buNone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1009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2A4-179C-DEBD-00EA-4F26B72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xslt2/xslt3 Query Language Binding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33A-5D62-CD67-4AD7-41EC55C3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XPath 2.0 or 3.1 expressions</a:t>
            </a:r>
          </a:p>
          <a:p>
            <a:r>
              <a:rPr lang="en-US" dirty="0"/>
              <a:t>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define keys and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key() </a:t>
            </a:r>
            <a:r>
              <a:rPr lang="en-US" dirty="0"/>
              <a:t>function for lookups</a:t>
            </a:r>
          </a:p>
          <a:p>
            <a:r>
              <a:rPr lang="en-US" dirty="0"/>
              <a:t>Add your own XSLT functions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use them in XPath expressions</a:t>
            </a:r>
          </a:p>
          <a:p>
            <a:endParaRPr lang="en-US" dirty="0"/>
          </a:p>
          <a:p>
            <a:r>
              <a:rPr lang="en-US" dirty="0"/>
              <a:t>Officially no other XSLT constructs, like: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xsl:import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Global XSLT variables</a:t>
            </a:r>
          </a:p>
          <a:p>
            <a:r>
              <a:rPr lang="en-US" dirty="0"/>
              <a:t>But this usually works fine…</a:t>
            </a:r>
          </a:p>
          <a:p>
            <a:pPr lvl="1"/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3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69B-3305-EEC4-54B9-5BC22C9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610545"/>
            <a:ext cx="3673764" cy="1325563"/>
          </a:xfrm>
        </p:spPr>
        <p:txBody>
          <a:bodyPr/>
          <a:lstStyle/>
          <a:p>
            <a:r>
              <a:rPr lang="en-US" b="1" dirty="0"/>
              <a:t>Example of using </a:t>
            </a:r>
            <a:r>
              <a:rPr lang="en-US" b="1" dirty="0" err="1"/>
              <a:t>xsl:key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45E9-07B3-C801-30D1-4403E116EB2F}"/>
              </a:ext>
            </a:extLst>
          </p:cNvPr>
          <p:cNvSpPr txBox="1"/>
          <p:nvPr/>
        </p:nvSpPr>
        <p:spPr>
          <a:xfrm>
            <a:off x="187036" y="205268"/>
            <a:ext cx="7343677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&lt;orders&gt;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id="bolts" price="5.49"&gt;A box with 20 bolts&lt;/item&gt;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id="nuts" price="3.78"&gt;A box with 20 nuts&lt;/item&gt;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items…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id-ref="bolts" quantity="5"/&gt;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id-ref="nuts" quantity="10"/&gt;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orders…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&lt;/orders&gt;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FE0B-6D09-58FF-AEDB-B37CAA5131F3}"/>
              </a:ext>
            </a:extLst>
          </p:cNvPr>
          <p:cNvSpPr txBox="1"/>
          <p:nvPr/>
        </p:nvSpPr>
        <p:spPr>
          <a:xfrm>
            <a:off x="2773219" y="3037646"/>
            <a:ext cx="93185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name="item-ids" match="/*/item" use="@id"/&gt;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context="ordered-item"&gt;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test="exists(key('item-ids', @id-ref))"&gt;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referenced item &lt;value-of select="@id-ref"/&gt; does not exist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1DD0-F46B-6755-6E8C-326649BACEA4}"/>
              </a:ext>
            </a:extLst>
          </p:cNvPr>
          <p:cNvSpPr/>
          <p:nvPr/>
        </p:nvSpPr>
        <p:spPr>
          <a:xfrm>
            <a:off x="9042370" y="3191163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CA1C3-2AE3-272C-B303-F5EA4DFAE9B0}"/>
              </a:ext>
            </a:extLst>
          </p:cNvPr>
          <p:cNvSpPr/>
          <p:nvPr/>
        </p:nvSpPr>
        <p:spPr>
          <a:xfrm>
            <a:off x="2937134" y="3177501"/>
            <a:ext cx="6063702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D7142-2BB5-50EB-CCD5-72BAF1B1E16B}"/>
              </a:ext>
            </a:extLst>
          </p:cNvPr>
          <p:cNvSpPr/>
          <p:nvPr/>
        </p:nvSpPr>
        <p:spPr>
          <a:xfrm>
            <a:off x="2844770" y="3634509"/>
            <a:ext cx="6918066" cy="655782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60575-9F2B-DFCE-B1AD-F3FE3C6FC40C}"/>
              </a:ext>
            </a:extLst>
          </p:cNvPr>
          <p:cNvSpPr/>
          <p:nvPr/>
        </p:nvSpPr>
        <p:spPr>
          <a:xfrm>
            <a:off x="5865416" y="4676059"/>
            <a:ext cx="3681858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5" y="205691"/>
            <a:ext cx="423181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Example of defining a function - 1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71EE-A7C2-BBA8-1191-96193584D47A}"/>
              </a:ext>
            </a:extLst>
          </p:cNvPr>
          <p:cNvSpPr txBox="1"/>
          <p:nvPr/>
        </p:nvSpPr>
        <p:spPr>
          <a:xfrm>
            <a:off x="6004273" y="3487729"/>
            <a:ext cx="56156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&lt;type-codes-and-prices default-price="10.0"&gt;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&lt;/type-codes-and-prices&gt;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72550" y="1507473"/>
            <a:ext cx="647965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&lt;things&gt;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1"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2" type="A125" price="17.26"/&gt;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3"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4" type="Y78" price="10.01"/&gt;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&lt;/things&gt;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608D946-3273-CA58-5F2D-4B379D4FA150}"/>
              </a:ext>
            </a:extLst>
          </p:cNvPr>
          <p:cNvSpPr/>
          <p:nvPr/>
        </p:nvSpPr>
        <p:spPr>
          <a:xfrm>
            <a:off x="2996418" y="1950720"/>
            <a:ext cx="6855656" cy="3498166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B643535-9B14-FCB9-3730-EA1CA51FD24B}"/>
              </a:ext>
            </a:extLst>
          </p:cNvPr>
          <p:cNvSpPr/>
          <p:nvPr/>
        </p:nvSpPr>
        <p:spPr>
          <a:xfrm>
            <a:off x="2876346" y="2195484"/>
            <a:ext cx="6855656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F10D8C-A6EC-3F40-11B9-26E03C86ACA1}"/>
              </a:ext>
            </a:extLst>
          </p:cNvPr>
          <p:cNvSpPr/>
          <p:nvPr/>
        </p:nvSpPr>
        <p:spPr>
          <a:xfrm>
            <a:off x="2802454" y="2431010"/>
            <a:ext cx="6766419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5C20F0C-BC31-EFAE-18CD-9BE7AE872AEB}"/>
              </a:ext>
            </a:extLst>
          </p:cNvPr>
          <p:cNvSpPr/>
          <p:nvPr/>
        </p:nvSpPr>
        <p:spPr>
          <a:xfrm>
            <a:off x="1408545" y="2666536"/>
            <a:ext cx="9601199" cy="1726623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41822" y="994855"/>
            <a:ext cx="10676321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name="type"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name="prices-document" as="document-node()"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select="doc('type-codes-and-prices.xml')"/&gt;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name="data-element-for-type" as="element(data)?"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select="$prices-document//data[@type eq $type]"/&gt;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test="exists($data-element-for-type)"&gt;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($data-element-for-type/@price)"/&gt;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($prices-document/type-codes-and-prices/@default-price)"/&gt;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90" y="-159591"/>
            <a:ext cx="9320832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defining a function - 2</a:t>
            </a:r>
            <a:endParaRPr lang="en-NL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2BCED-A1B4-2438-D3F5-A9880E8A4E84}"/>
              </a:ext>
            </a:extLst>
          </p:cNvPr>
          <p:cNvSpPr/>
          <p:nvPr/>
        </p:nvSpPr>
        <p:spPr>
          <a:xfrm>
            <a:off x="6373061" y="1149927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74DBDA-7DDB-289F-E10B-C8ADD7B28576}"/>
              </a:ext>
            </a:extLst>
          </p:cNvPr>
          <p:cNvSpPr/>
          <p:nvPr/>
        </p:nvSpPr>
        <p:spPr>
          <a:xfrm>
            <a:off x="318625" y="1097607"/>
            <a:ext cx="60544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6C3C7-7CEB-2343-5877-B2F348124E10}"/>
              </a:ext>
            </a:extLst>
          </p:cNvPr>
          <p:cNvSpPr/>
          <p:nvPr/>
        </p:nvSpPr>
        <p:spPr>
          <a:xfrm>
            <a:off x="318625" y="1607127"/>
            <a:ext cx="4719811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B238B-4442-E584-1AD1-EEF2C6CB35DC}"/>
              </a:ext>
            </a:extLst>
          </p:cNvPr>
          <p:cNvSpPr/>
          <p:nvPr/>
        </p:nvSpPr>
        <p:spPr>
          <a:xfrm>
            <a:off x="218875" y="2144340"/>
            <a:ext cx="10446357" cy="428336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Schematron </a:t>
            </a:r>
            <a:r>
              <a:rPr lang="en-US" b="1" dirty="0">
                <a:highlight>
                  <a:srgbClr val="FFFF00"/>
                </a:highlight>
              </a:rPr>
              <a:t>highlights</a:t>
            </a:r>
            <a:endParaRPr lang="en-N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1" y="1601865"/>
            <a:ext cx="10515600" cy="3761987"/>
          </a:xfrm>
        </p:spPr>
        <p:txBody>
          <a:bodyPr>
            <a:normAutofit/>
          </a:bodyPr>
          <a:lstStyle/>
          <a:p>
            <a:r>
              <a:rPr lang="en-US" dirty="0"/>
              <a:t>A formal XML based schema language</a:t>
            </a:r>
          </a:p>
          <a:p>
            <a:r>
              <a:rPr lang="en-US" dirty="0"/>
              <a:t>Two types of rules: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Messages in your own words!</a:t>
            </a:r>
          </a:p>
          <a:p>
            <a:r>
              <a:rPr lang="en-US" dirty="0"/>
              <a:t>XPath based expressions</a:t>
            </a:r>
          </a:p>
          <a:p>
            <a:r>
              <a:rPr lang="en-US" dirty="0"/>
              <a:t>Incorporate XSLT keys and functions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672093" y="5475822"/>
            <a:ext cx="3368557" cy="951978"/>
          </a:xfrm>
          <a:prstGeom prst="wedgeEllipseCallout">
            <a:avLst>
              <a:gd name="adj1" fmla="val 71462"/>
              <a:gd name="adj2" fmla="val 6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I'm the </a:t>
            </a:r>
            <a:r>
              <a:rPr lang="en-US" dirty="0" err="1"/>
              <a:t>Schematroll</a:t>
            </a:r>
            <a:endParaRPr lang="en-US" dirty="0"/>
          </a:p>
          <a:p>
            <a:pPr algn="ctr"/>
            <a:r>
              <a:rPr lang="en-US" dirty="0"/>
              <a:t>I'm </a:t>
            </a:r>
            <a:r>
              <a:rPr lang="en-US" dirty="0" err="1"/>
              <a:t>Schematron's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857640" y="2006236"/>
            <a:ext cx="997260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43" y="-200427"/>
            <a:ext cx="11602214" cy="1325563"/>
          </a:xfrm>
        </p:spPr>
        <p:txBody>
          <a:bodyPr>
            <a:normAutofit/>
          </a:bodyPr>
          <a:lstStyle/>
          <a:p>
            <a:pPr algn="r"/>
            <a:r>
              <a:rPr lang="en-US" sz="4000" b="1"/>
              <a:t>Aside: </a:t>
            </a:r>
            <a:r>
              <a:rPr lang="en-US" sz="4000" b="1" dirty="0"/>
              <a:t>Namespaces for expressions in Schematron</a:t>
            </a:r>
            <a:endParaRPr lang="en-NL" sz="4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9E590-B05F-E36E-FBDA-8BE71D273C92}"/>
              </a:ext>
            </a:extLst>
          </p:cNvPr>
          <p:cNvSpPr/>
          <p:nvPr/>
        </p:nvSpPr>
        <p:spPr>
          <a:xfrm>
            <a:off x="577243" y="2415309"/>
            <a:ext cx="39393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23CC3-54A6-7717-F12E-936AB8B8CD99}"/>
              </a:ext>
            </a:extLst>
          </p:cNvPr>
          <p:cNvGrpSpPr/>
          <p:nvPr/>
        </p:nvGrpSpPr>
        <p:grpSpPr>
          <a:xfrm>
            <a:off x="1145309" y="2059709"/>
            <a:ext cx="2470727" cy="1219200"/>
            <a:chOff x="1145309" y="2059709"/>
            <a:chExt cx="2470727" cy="1219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C7C131-A7F7-E03F-898C-D168B4366C05}"/>
                </a:ext>
              </a:extLst>
            </p:cNvPr>
            <p:cNvCxnSpPr/>
            <p:nvPr/>
          </p:nvCxnSpPr>
          <p:spPr>
            <a:xfrm flipV="1">
              <a:off x="1145309" y="2059709"/>
              <a:ext cx="2470727" cy="1145309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C94FB9-3CBE-034D-DF53-C1B005BB6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618" y="2212109"/>
              <a:ext cx="1902691" cy="1066800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BD06E5A-E1B9-DDB3-5120-12EBE45A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60" y="3768436"/>
            <a:ext cx="3479031" cy="26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78768" y="1336601"/>
            <a:ext cx="907171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context="thing"&gt;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&lt;let name="expected-price" value="f:get-price(@type)"/&gt;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test="$expected-price eq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price for &lt;value-of select="@name"/&gt; should be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&lt;value-of select="$expected-price"/&gt;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691" y="11038"/>
            <a:ext cx="8078541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using a function</a:t>
            </a:r>
            <a:endParaRPr lang="en-NL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E3391-973C-636C-B303-D352EA8DBA9B}"/>
              </a:ext>
            </a:extLst>
          </p:cNvPr>
          <p:cNvSpPr/>
          <p:nvPr/>
        </p:nvSpPr>
        <p:spPr>
          <a:xfrm>
            <a:off x="4655098" y="3883891"/>
            <a:ext cx="331126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0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Using an XSLT function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0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5C8-BE18-DEF3-FFBC-5298E1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1" y="-41275"/>
            <a:ext cx="3091873" cy="1325563"/>
          </a:xfrm>
        </p:spPr>
        <p:txBody>
          <a:bodyPr/>
          <a:lstStyle/>
          <a:p>
            <a:r>
              <a:rPr lang="en-US" b="1" dirty="0"/>
              <a:t>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D9A-F82D-1EBD-E4E8-B7041030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11012055" cy="4351338"/>
          </a:xfrm>
        </p:spPr>
        <p:txBody>
          <a:bodyPr>
            <a:normAutofit/>
          </a:bodyPr>
          <a:lstStyle/>
          <a:p>
            <a:r>
              <a:rPr lang="en-US" dirty="0"/>
              <a:t>Schematron is defined as flexible with regards to its query language</a:t>
            </a:r>
          </a:p>
          <a:p>
            <a:pPr lvl="1"/>
            <a:r>
              <a:rPr lang="en-US" dirty="0"/>
              <a:t>The Query Language Binding or QLB</a:t>
            </a:r>
          </a:p>
          <a:p>
            <a:r>
              <a:rPr lang="en-US" dirty="0"/>
              <a:t>In practice: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dirty="0"/>
              <a:t> (and therefore XPath) only</a:t>
            </a:r>
          </a:p>
          <a:p>
            <a:r>
              <a:rPr lang="en-US" dirty="0"/>
              <a:t>Set this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attribute. Recommended values: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="xslt2"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dirty="0"/>
              <a:t>Allows for XPath 2.0 or 3.1 expressions</a:t>
            </a:r>
          </a:p>
          <a:p>
            <a:r>
              <a:rPr lang="en-US" dirty="0"/>
              <a:t>XSLT2 and XSLT3 type query bindings also allow XSLT keys and functions</a:t>
            </a:r>
          </a:p>
          <a:p>
            <a:r>
              <a:rPr lang="en-US" dirty="0"/>
              <a:t>Other XSLT features are officially unsupported but usually work</a:t>
            </a:r>
          </a:p>
          <a:p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754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9755"/>
              <a:gd name="adj2" fmla="val 13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8F7B-F402-D880-AB7C-9E6CD7D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736">
            <a:off x="724349" y="310794"/>
            <a:ext cx="4955812" cy="608269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9481D-B6F7-D448-0E84-C78DA806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86" y="5190836"/>
            <a:ext cx="763075" cy="803563"/>
          </a:xfrm>
          <a:prstGeom prst="rect">
            <a:avLst/>
          </a:prstGeom>
        </p:spPr>
      </p:pic>
      <p:pic>
        <p:nvPicPr>
          <p:cNvPr id="1026" name="Picture 2" descr="eXist: A NoSQL Document Database and Application Platform (English Edition) van [Erik Siegel, Adam Retter]">
            <a:extLst>
              <a:ext uri="{FF2B5EF4-FFF2-40B4-BE49-F238E27FC236}">
                <a16:creationId xmlns:a16="http://schemas.microsoft.com/office/drawing/2014/main" id="{94A62E57-8548-A4B7-1BC5-E1070DB8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87" y="4124036"/>
            <a:ext cx="755374" cy="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D6F38DF-A9DC-2EC6-6F0A-17AB9CA3EF45}"/>
              </a:ext>
            </a:extLst>
          </p:cNvPr>
          <p:cNvSpPr/>
          <p:nvPr/>
        </p:nvSpPr>
        <p:spPr>
          <a:xfrm flipV="1">
            <a:off x="10598727" y="4839855"/>
            <a:ext cx="519245" cy="350981"/>
          </a:xfrm>
          <a:prstGeom prst="bentArrow">
            <a:avLst>
              <a:gd name="adj1" fmla="val 13433"/>
              <a:gd name="adj2" fmla="val 25000"/>
              <a:gd name="adj3" fmla="val 25000"/>
              <a:gd name="adj4" fmla="val 4540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F4EC-9390-C650-705B-8B6EB5861059}"/>
              </a:ext>
            </a:extLst>
          </p:cNvPr>
          <p:cNvSpPr txBox="1"/>
          <p:nvPr/>
        </p:nvSpPr>
        <p:spPr>
          <a:xfrm>
            <a:off x="9944954" y="4571835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other books</a:t>
            </a:r>
            <a:endParaRPr lang="en-NL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254B-B31C-097E-C143-7BEDFD2269C5}"/>
              </a:ext>
            </a:extLst>
          </p:cNvPr>
          <p:cNvSpPr txBox="1">
            <a:spLocks/>
          </p:cNvSpPr>
          <p:nvPr/>
        </p:nvSpPr>
        <p:spPr>
          <a:xfrm>
            <a:off x="6335996" y="407949"/>
            <a:ext cx="5693766" cy="495837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Schematron in context (of other validation languages)</a:t>
            </a:r>
          </a:p>
          <a:p>
            <a:r>
              <a:rPr lang="en-US" dirty="0"/>
              <a:t>How to apply Schematron (with </a:t>
            </a:r>
            <a:r>
              <a:rPr lang="en-US" dirty="0" err="1"/>
              <a:t>SchXslt</a:t>
            </a:r>
            <a:r>
              <a:rPr lang="en-US" dirty="0"/>
              <a:t>, in Oxygen, etc.)</a:t>
            </a:r>
          </a:p>
          <a:p>
            <a:r>
              <a:rPr lang="en-US" dirty="0"/>
              <a:t>Basics (patterns, rules, asserts/reports, value-of, variables, namespaces)</a:t>
            </a:r>
          </a:p>
          <a:p>
            <a:r>
              <a:rPr lang="en-US" dirty="0"/>
              <a:t>Advanced (diagnostics, phases, abstract rules/patterns, includes)</a:t>
            </a:r>
          </a:p>
          <a:p>
            <a:r>
              <a:rPr lang="en-US" dirty="0"/>
              <a:t>Query Language Binding</a:t>
            </a:r>
          </a:p>
          <a:p>
            <a:r>
              <a:rPr lang="en-US" dirty="0"/>
              <a:t>Additional features (markup, flags, roles, etc.) </a:t>
            </a:r>
          </a:p>
          <a:p>
            <a:r>
              <a:rPr lang="en-US" dirty="0"/>
              <a:t>Some further examples and recipes</a:t>
            </a:r>
          </a:p>
          <a:p>
            <a:r>
              <a:rPr lang="en-US" dirty="0"/>
              <a:t>Appendices:</a:t>
            </a:r>
          </a:p>
          <a:p>
            <a:pPr marL="742950" lvl="1" indent="-285750"/>
            <a:r>
              <a:rPr lang="en-US" dirty="0"/>
              <a:t>XPath technology primer</a:t>
            </a:r>
          </a:p>
          <a:p>
            <a:pPr marL="742950" lvl="1" indent="-285750"/>
            <a:r>
              <a:rPr lang="en-US" dirty="0"/>
              <a:t>Introduction to namespaces</a:t>
            </a:r>
          </a:p>
          <a:p>
            <a:pPr marL="742950" lvl="1" indent="-285750"/>
            <a:r>
              <a:rPr lang="en-US" dirty="0"/>
              <a:t>Schematron &amp; SVRL reference</a:t>
            </a:r>
          </a:p>
          <a:p>
            <a:pPr marL="742950" lvl="1" indent="-285750"/>
            <a:r>
              <a:rPr lang="en-US" dirty="0"/>
              <a:t>Introduction to SQF</a:t>
            </a:r>
          </a:p>
          <a:p>
            <a:pPr marL="742950" lvl="1" indent="-285750"/>
            <a:r>
              <a:rPr lang="en-US" dirty="0"/>
              <a:t>Additional reading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900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8A0D9-7B44-4C2D-85EF-64F2E5ACA013}"/>
              </a:ext>
            </a:extLst>
          </p:cNvPr>
          <p:cNvSpPr/>
          <p:nvPr/>
        </p:nvSpPr>
        <p:spPr>
          <a:xfrm>
            <a:off x="9139027" y="1063342"/>
            <a:ext cx="28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www.xatapult.com</a:t>
            </a:r>
          </a:p>
          <a:p>
            <a:r>
              <a:rPr lang="en-US" dirty="0"/>
              <a:t>erik@xatapult.nl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90909-D048-43B5-8F50-62E2B655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7" y="471574"/>
            <a:ext cx="10997694" cy="10534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630742-EA2C-462A-AB63-FF40A13E0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499" y="154959"/>
            <a:ext cx="2729945" cy="8433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97E2A8-DFEB-6399-6775-EF17F174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836" y="260065"/>
            <a:ext cx="2881203" cy="5981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9B41-978E-AC48-7AD5-D985248FBDF1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4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543E-E760-C1E6-837B-38AA5FB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Schematron in context</a:t>
            </a:r>
            <a:endParaRPr lang="en-N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B5FBDC-6462-C389-1CF7-D3C78F3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4" y="1530289"/>
            <a:ext cx="8686799" cy="3722913"/>
          </a:xfrm>
        </p:spPr>
      </p:pic>
    </p:spTree>
    <p:extLst>
      <p:ext uri="{BB962C8B-B14F-4D97-AF65-F5344CB8AC3E}">
        <p14:creationId xmlns:p14="http://schemas.microsoft.com/office/powerpoint/2010/main" val="26852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" y="1094694"/>
            <a:ext cx="12075736" cy="3050103"/>
          </a:xfrm>
        </p:spPr>
        <p:txBody>
          <a:bodyPr>
            <a:normAutofit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Schematron processor ready? Preferably oXygen…</a:t>
            </a:r>
          </a:p>
          <a:p>
            <a:endParaRPr lang="en-US" dirty="0"/>
          </a:p>
          <a:p>
            <a:r>
              <a:rPr lang="en-US" dirty="0"/>
              <a:t>When using oXygen:</a:t>
            </a:r>
          </a:p>
          <a:p>
            <a:pPr lvl="1"/>
            <a:r>
              <a:rPr lang="en-GB" dirty="0"/>
              <a:t>Open the oXygen </a:t>
            </a:r>
            <a:r>
              <a:rPr lang="en-GB" i="1" dirty="0"/>
              <a:t>project</a:t>
            </a:r>
            <a:r>
              <a:rPr lang="en-GB" dirty="0"/>
              <a:t>: …/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exercises/da-2022-schematron-exercises.xpr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2AE39-AFDF-829B-0978-158109A5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" y="4144797"/>
            <a:ext cx="4561420" cy="192708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720CA83-2A72-2CB7-3556-BF91EFD04B07}"/>
              </a:ext>
            </a:extLst>
          </p:cNvPr>
          <p:cNvSpPr/>
          <p:nvPr/>
        </p:nvSpPr>
        <p:spPr>
          <a:xfrm>
            <a:off x="4916078" y="4844389"/>
            <a:ext cx="2026763" cy="263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059984"/>
            <a:ext cx="12075736" cy="5299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oXygen:</a:t>
            </a:r>
          </a:p>
          <a:p>
            <a:pPr lvl="1"/>
            <a:r>
              <a:rPr lang="en-US" dirty="0"/>
              <a:t>Open the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…/exercises/exercise-01-01/input.xml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Validate it by pressing the      button on the toolbar</a:t>
            </a:r>
          </a:p>
          <a:p>
            <a:pPr lvl="2"/>
            <a:r>
              <a:rPr lang="en-US" dirty="0"/>
              <a:t>Or by using the menu option Document &gt; Validate &gt; Validate</a:t>
            </a:r>
          </a:p>
          <a:p>
            <a:pPr lvl="2"/>
            <a:r>
              <a:rPr lang="en-US" dirty="0"/>
              <a:t>Or by pressing ctrl-shift-V</a:t>
            </a:r>
          </a:p>
          <a:p>
            <a:pPr lvl="1"/>
            <a:r>
              <a:rPr lang="en-US" dirty="0"/>
              <a:t>You should see: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a look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schema.sch</a:t>
            </a:r>
            <a:r>
              <a:rPr lang="en-US" dirty="0"/>
              <a:t>, the Schematron schema used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6ADB8-81DD-514D-98D0-A0C5D42F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04" y="1981499"/>
            <a:ext cx="2031474" cy="12725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8DDAB4C-B62A-E0EE-363C-CF252BAEFFE2}"/>
              </a:ext>
            </a:extLst>
          </p:cNvPr>
          <p:cNvSpPr/>
          <p:nvPr/>
        </p:nvSpPr>
        <p:spPr>
          <a:xfrm>
            <a:off x="2719632" y="2619414"/>
            <a:ext cx="3473777" cy="28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621EB-162D-390C-F1CF-E4D65F5D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702" y="3174547"/>
            <a:ext cx="390580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2F6AF-8C41-0FA8-358E-88C1DD6A7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02" y="4020267"/>
            <a:ext cx="6096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Schematron fundamentals</a:t>
            </a:r>
          </a:p>
        </p:txBody>
      </p:sp>
      <p:pic>
        <p:nvPicPr>
          <p:cNvPr id="1030" name="Picture 6" descr="fundament">
            <a:extLst>
              <a:ext uri="{FF2B5EF4-FFF2-40B4-BE49-F238E27FC236}">
                <a16:creationId xmlns:a16="http://schemas.microsoft.com/office/drawing/2014/main" id="{95606823-75E7-21DB-EB4E-8E80FFB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5116">
            <a:off x="4905757" y="1443328"/>
            <a:ext cx="624078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2CC-1D2B-F521-44FD-CCFB846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3" y="-68508"/>
            <a:ext cx="10515600" cy="1325563"/>
          </a:xfrm>
        </p:spPr>
        <p:txBody>
          <a:bodyPr/>
          <a:lstStyle/>
          <a:p>
            <a:r>
              <a:rPr lang="en-US" b="1" dirty="0"/>
              <a:t>An empty Schematron schema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75DF-E717-B499-C600-B2B19679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0878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733-A9A9-EB68-6805-3EDCC0A9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6" y="0"/>
            <a:ext cx="10681355" cy="1325563"/>
          </a:xfrm>
        </p:spPr>
        <p:txBody>
          <a:bodyPr/>
          <a:lstStyle/>
          <a:p>
            <a:r>
              <a:rPr lang="en-US" b="1" dirty="0"/>
              <a:t>What's the result of a Schematron validation?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FF8-F8CE-7C5B-359F-2FB387E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6811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1870</Words>
  <Application>Microsoft Office PowerPoint</Application>
  <PresentationFormat>Widescreen</PresentationFormat>
  <Paragraphs>269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Kantoorthema</vt:lpstr>
      <vt:lpstr>Schematron Tutorial</vt:lpstr>
      <vt:lpstr>Who Am I?</vt:lpstr>
      <vt:lpstr>Schematron highlights</vt:lpstr>
      <vt:lpstr>Schematron in context</vt:lpstr>
      <vt:lpstr>Hands-on: Installation and pre-flight check #1</vt:lpstr>
      <vt:lpstr>Hands-on: Installation and pre-flight check #2</vt:lpstr>
      <vt:lpstr>Schematron fundamentals</vt:lpstr>
      <vt:lpstr>An empty Schematron schema</vt:lpstr>
      <vt:lpstr>What's the result of a Schematron validation?</vt:lpstr>
      <vt:lpstr>Patterns and rules</vt:lpstr>
      <vt:lpstr>Assertions and reports</vt:lpstr>
      <vt:lpstr>Hands-on: Assertions and reports</vt:lpstr>
      <vt:lpstr>Rule processing revisited</vt:lpstr>
      <vt:lpstr>Hands-on: Rule processing</vt:lpstr>
      <vt:lpstr>More meaningful messages: &lt;value-of&gt;</vt:lpstr>
      <vt:lpstr>Hands-on: Provide a better message</vt:lpstr>
      <vt:lpstr>Variables: &lt;let&gt;</vt:lpstr>
      <vt:lpstr>Hands-on: Variable usage</vt:lpstr>
      <vt:lpstr>Declaring namespaces: &lt;ns&gt;</vt:lpstr>
      <vt:lpstr>Hands-on: Validate XML in a namespace</vt:lpstr>
      <vt:lpstr>Query Language Binding and using XSLT</vt:lpstr>
      <vt:lpstr>PowerPoint Presentation</vt:lpstr>
      <vt:lpstr>PowerPoint Presentation</vt:lpstr>
      <vt:lpstr>The queryBinding attribute</vt:lpstr>
      <vt:lpstr>Query Language Binding in practice… </vt:lpstr>
      <vt:lpstr>The xslt2/xslt3 Query Language Binding</vt:lpstr>
      <vt:lpstr>Example of using xsl:key</vt:lpstr>
      <vt:lpstr>Example of defining a function - 1</vt:lpstr>
      <vt:lpstr>Example of defining a function - 2</vt:lpstr>
      <vt:lpstr>Aside: Namespaces for expressions in Schematron</vt:lpstr>
      <vt:lpstr>Example of using a function</vt:lpstr>
      <vt:lpstr>Hands-on: Using an XSLT function</vt:lpstr>
      <vt:lpstr>Wrap-up</vt:lpstr>
      <vt:lpstr>Wrap up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192</cp:revision>
  <dcterms:created xsi:type="dcterms:W3CDTF">2018-12-04T10:13:22Z</dcterms:created>
  <dcterms:modified xsi:type="dcterms:W3CDTF">2022-09-20T09:56:05Z</dcterms:modified>
</cp:coreProperties>
</file>