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9" r:id="rId4"/>
    <p:sldId id="269" r:id="rId5"/>
    <p:sldId id="270" r:id="rId6"/>
    <p:sldId id="260" r:id="rId7"/>
    <p:sldId id="261" r:id="rId8"/>
    <p:sldId id="263" r:id="rId9"/>
    <p:sldId id="264" r:id="rId10"/>
    <p:sldId id="271" r:id="rId11"/>
    <p:sldId id="265" r:id="rId12"/>
    <p:sldId id="266" r:id="rId13"/>
    <p:sldId id="267" r:id="rId14"/>
    <p:sldId id="268"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PROYECTO%20VINCULACION\TABULACION%20DE%20LA%20COOPERATIVA%2015%20DE%20OCTUBR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144284811657272E-2"/>
          <c:y val="2.5084413000046418E-2"/>
          <c:w val="0.85457098621458993"/>
          <c:h val="0.84041128561566925"/>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Hoja1!$B$5:$C$6</c:f>
              <c:multiLvlStrCache>
                <c:ptCount val="2"/>
                <c:lvl>
                  <c:pt idx="0">
                    <c:v>SI</c:v>
                  </c:pt>
                  <c:pt idx="1">
                    <c:v>NO</c:v>
                  </c:pt>
                </c:lvl>
                <c:lvl>
                  <c:pt idx="0">
                    <c:v>¿Al implementar un software en la cooperativa 15 de Octubre facilitaría las labores diarias a los trabajadores?</c:v>
                  </c:pt>
                </c:lvl>
              </c:multiLvlStrCache>
            </c:multiLvlStrRef>
          </c:cat>
          <c:val>
            <c:numRef>
              <c:f>Hoja1!$D$5:$D$6</c:f>
              <c:numCache>
                <c:formatCode>General</c:formatCode>
                <c:ptCount val="2"/>
                <c:pt idx="0">
                  <c:v>10</c:v>
                </c:pt>
                <c:pt idx="1">
                  <c:v>0</c:v>
                </c:pt>
              </c:numCache>
            </c:numRef>
          </c:val>
        </c:ser>
        <c:dLbls>
          <c:dLblPos val="outEnd"/>
          <c:showLegendKey val="0"/>
          <c:showVal val="1"/>
          <c:showCatName val="0"/>
          <c:showSerName val="0"/>
          <c:showPercent val="0"/>
          <c:showBubbleSize val="0"/>
        </c:dLbls>
        <c:gapWidth val="219"/>
        <c:overlap val="-27"/>
        <c:axId val="1492490384"/>
        <c:axId val="1492490928"/>
      </c:barChart>
      <c:catAx>
        <c:axId val="149249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92490928"/>
        <c:crosses val="autoZero"/>
        <c:auto val="1"/>
        <c:lblAlgn val="ctr"/>
        <c:lblOffset val="100"/>
        <c:noMultiLvlLbl val="0"/>
      </c:catAx>
      <c:valAx>
        <c:axId val="1492490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924903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813038660686282E-2"/>
          <c:y val="3.1372592153493722E-2"/>
          <c:w val="0.76917804024496939"/>
          <c:h val="0.71351122776319631"/>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Hoja1!$B$17:$C$18</c:f>
              <c:multiLvlStrCache>
                <c:ptCount val="2"/>
                <c:lvl>
                  <c:pt idx="0">
                    <c:v>MANUAL</c:v>
                  </c:pt>
                  <c:pt idx="1">
                    <c:v>DIGUITAL</c:v>
                  </c:pt>
                </c:lvl>
                <c:lvl>
                  <c:pt idx="0">
                    <c:v>¿El proceso de búsqueda de información de los socios de qué manera la realiza?</c:v>
                  </c:pt>
                </c:lvl>
              </c:multiLvlStrCache>
            </c:multiLvlStrRef>
          </c:cat>
          <c:val>
            <c:numRef>
              <c:f>Hoja1!$D$17:$D$18</c:f>
              <c:numCache>
                <c:formatCode>General</c:formatCode>
                <c:ptCount val="2"/>
                <c:pt idx="0">
                  <c:v>10</c:v>
                </c:pt>
                <c:pt idx="1">
                  <c:v>0</c:v>
                </c:pt>
              </c:numCache>
            </c:numRef>
          </c:val>
        </c:ser>
        <c:dLbls>
          <c:dLblPos val="outEnd"/>
          <c:showLegendKey val="0"/>
          <c:showVal val="1"/>
          <c:showCatName val="0"/>
          <c:showSerName val="0"/>
          <c:showPercent val="0"/>
          <c:showBubbleSize val="0"/>
        </c:dLbls>
        <c:gapWidth val="219"/>
        <c:overlap val="-27"/>
        <c:axId val="1492494192"/>
        <c:axId val="1492493648"/>
      </c:barChart>
      <c:catAx>
        <c:axId val="149249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92493648"/>
        <c:crosses val="autoZero"/>
        <c:auto val="1"/>
        <c:lblAlgn val="ctr"/>
        <c:lblOffset val="100"/>
        <c:noMultiLvlLbl val="0"/>
      </c:catAx>
      <c:valAx>
        <c:axId val="149249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924941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914260717410336E-2"/>
          <c:y val="0.17634259259259263"/>
          <c:w val="0.90286351706036749"/>
          <c:h val="0.5927241907261592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Hoja1!$B$23:$C$24</c:f>
              <c:multiLvlStrCache>
                <c:ptCount val="2"/>
                <c:lvl>
                  <c:pt idx="0">
                    <c:v>SI</c:v>
                  </c:pt>
                  <c:pt idx="1">
                    <c:v>NO</c:v>
                  </c:pt>
                </c:lvl>
                <c:lvl>
                  <c:pt idx="0">
                    <c:v>¿La implementación de un software  a la cooperativa 15 de octubre ayudaría en los procesos cotidianos de  la cooperativa?</c:v>
                  </c:pt>
                </c:lvl>
              </c:multiLvlStrCache>
            </c:multiLvlStrRef>
          </c:cat>
          <c:val>
            <c:numRef>
              <c:f>Hoja1!$D$23:$D$24</c:f>
              <c:numCache>
                <c:formatCode>General</c:formatCode>
                <c:ptCount val="2"/>
                <c:pt idx="0">
                  <c:v>9</c:v>
                </c:pt>
                <c:pt idx="1">
                  <c:v>1</c:v>
                </c:pt>
              </c:numCache>
            </c:numRef>
          </c:val>
        </c:ser>
        <c:dLbls>
          <c:dLblPos val="outEnd"/>
          <c:showLegendKey val="0"/>
          <c:showVal val="1"/>
          <c:showCatName val="0"/>
          <c:showSerName val="0"/>
          <c:showPercent val="0"/>
          <c:showBubbleSize val="0"/>
        </c:dLbls>
        <c:gapWidth val="219"/>
        <c:overlap val="-27"/>
        <c:axId val="1322547904"/>
        <c:axId val="1322550080"/>
      </c:barChart>
      <c:catAx>
        <c:axId val="132254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322550080"/>
        <c:crosses val="autoZero"/>
        <c:auto val="1"/>
        <c:lblAlgn val="ctr"/>
        <c:lblOffset val="100"/>
        <c:noMultiLvlLbl val="0"/>
      </c:catAx>
      <c:valAx>
        <c:axId val="132255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3225479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56657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3/04/2018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568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442903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651082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781925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109226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86219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4242385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014976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95765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FE0AD52-FC56-47DA-ADB4-189A5EC5E31D}" type="datetimeFigureOut">
              <a:rPr lang="es-PE" smtClean="0"/>
              <a:t>3/04/2018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78266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E0AD52-FC56-47DA-ADB4-189A5EC5E31D}" type="datetimeFigureOut">
              <a:rPr lang="es-PE" smtClean="0"/>
              <a:t>3/04/2018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335779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FE0AD52-FC56-47DA-ADB4-189A5EC5E31D}" type="datetimeFigureOut">
              <a:rPr lang="es-PE" smtClean="0"/>
              <a:t>3/04/2018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229574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FE0AD52-FC56-47DA-ADB4-189A5EC5E31D}" type="datetimeFigureOut">
              <a:rPr lang="es-PE" smtClean="0"/>
              <a:t>3/04/2018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75947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0AD52-FC56-47DA-ADB4-189A5EC5E31D}" type="datetimeFigureOut">
              <a:rPr lang="es-PE" smtClean="0"/>
              <a:t>3/04/2018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0860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3/04/2018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6186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FE0AD52-FC56-47DA-ADB4-189A5EC5E31D}" type="datetimeFigureOut">
              <a:rPr lang="es-PE" smtClean="0"/>
              <a:t>3/04/2018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AE1C7FEC-E5F0-4083-99F4-E59D02367D44}" type="slidenum">
              <a:rPr lang="es-PE" smtClean="0"/>
              <a:t>‹Nº›</a:t>
            </a:fld>
            <a:endParaRPr lang="es-PE"/>
          </a:p>
        </p:txBody>
      </p:sp>
    </p:spTree>
    <p:extLst>
      <p:ext uri="{BB962C8B-B14F-4D97-AF65-F5344CB8AC3E}">
        <p14:creationId xmlns:p14="http://schemas.microsoft.com/office/powerpoint/2010/main" val="147225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E0AD52-FC56-47DA-ADB4-189A5EC5E31D}" type="datetimeFigureOut">
              <a:rPr lang="es-PE" smtClean="0"/>
              <a:t>3/04/2018</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1C7FEC-E5F0-4083-99F4-E59D02367D44}" type="slidenum">
              <a:rPr lang="es-PE" smtClean="0"/>
              <a:t>‹Nº›</a:t>
            </a:fld>
            <a:endParaRPr lang="es-PE"/>
          </a:p>
        </p:txBody>
      </p:sp>
    </p:spTree>
    <p:extLst>
      <p:ext uri="{BB962C8B-B14F-4D97-AF65-F5344CB8AC3E}">
        <p14:creationId xmlns:p14="http://schemas.microsoft.com/office/powerpoint/2010/main" val="370897958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p:nvPr/>
        </p:nvPicPr>
        <p:blipFill>
          <a:blip r:embed="rId2" cstate="print">
            <a:extLst>
              <a:ext uri="{28A0092B-C50C-407E-A947-70E740481C1C}">
                <a14:useLocalDpi xmlns:a14="http://schemas.microsoft.com/office/drawing/2010/main" val="0"/>
              </a:ext>
            </a:extLst>
          </a:blip>
          <a:stretch>
            <a:fillRect/>
          </a:stretch>
        </p:blipFill>
        <p:spPr>
          <a:xfrm>
            <a:off x="5331854" y="2371"/>
            <a:ext cx="1427016" cy="1015060"/>
          </a:xfrm>
          <a:prstGeom prst="rect">
            <a:avLst/>
          </a:prstGeom>
        </p:spPr>
      </p:pic>
      <p:sp>
        <p:nvSpPr>
          <p:cNvPr id="6" name="Rectángulo 5"/>
          <p:cNvSpPr/>
          <p:nvPr/>
        </p:nvSpPr>
        <p:spPr>
          <a:xfrm>
            <a:off x="3112395" y="1509842"/>
            <a:ext cx="6096000" cy="784830"/>
          </a:xfrm>
          <a:prstGeom prst="rect">
            <a:avLst/>
          </a:prstGeom>
        </p:spPr>
        <p:txBody>
          <a:bodyPr>
            <a:spAutoFit/>
          </a:bodyPr>
          <a:lstStyle/>
          <a:p>
            <a:pPr algn="ctr"/>
            <a:r>
              <a:rPr lang="es-EC" sz="1500" b="1" dirty="0">
                <a:latin typeface="Arial" panose="020B0604020202020204" pitchFamily="34" charset="0"/>
                <a:ea typeface="Calibri" panose="020F0502020204030204" pitchFamily="34" charset="0"/>
                <a:cs typeface="Arial" panose="020B0604020202020204" pitchFamily="34" charset="0"/>
              </a:rPr>
              <a:t>A</a:t>
            </a:r>
            <a:r>
              <a:rPr lang="es-EC" sz="1500" b="1" dirty="0" smtClean="0">
                <a:effectLst/>
                <a:latin typeface="Arial" panose="020B0604020202020204" pitchFamily="34" charset="0"/>
                <a:ea typeface="Calibri" panose="020F0502020204030204" pitchFamily="34" charset="0"/>
                <a:cs typeface="Arial" panose="020B0604020202020204" pitchFamily="34" charset="0"/>
              </a:rPr>
              <a:t>NALISIS DE SISTEMA CONTROL </a:t>
            </a:r>
            <a:r>
              <a:rPr lang="es-EC" sz="1500" b="1" dirty="0" smtClean="0">
                <a:effectLst/>
                <a:latin typeface="Arial" panose="020B0604020202020204" pitchFamily="34" charset="0"/>
                <a:ea typeface="Calibri" panose="020F0502020204030204" pitchFamily="34" charset="0"/>
                <a:cs typeface="Arial" panose="020B0604020202020204" pitchFamily="34" charset="0"/>
              </a:rPr>
              <a:t>DE PAGOS DE MULTAS, APORTACIONES  DE SOCIOS </a:t>
            </a:r>
            <a:r>
              <a:rPr lang="es-EC" sz="1500" b="1" dirty="0" smtClean="0">
                <a:effectLst/>
                <a:latin typeface="Arial" panose="020B0604020202020204" pitchFamily="34" charset="0"/>
                <a:ea typeface="Calibri" panose="020F0502020204030204" pitchFamily="34" charset="0"/>
                <a:cs typeface="Arial" panose="020B0604020202020204" pitchFamily="34" charset="0"/>
              </a:rPr>
              <a:t>DE LA COOPERATIVA </a:t>
            </a:r>
            <a:r>
              <a:rPr lang="es-EC" sz="1500" b="1" dirty="0" smtClean="0">
                <a:effectLst/>
                <a:latin typeface="Arial" panose="020B0604020202020204" pitchFamily="34" charset="0"/>
                <a:ea typeface="Calibri" panose="020F0502020204030204" pitchFamily="34" charset="0"/>
                <a:cs typeface="Arial" panose="020B0604020202020204" pitchFamily="34" charset="0"/>
              </a:rPr>
              <a:t>DE TAXIS 15 </a:t>
            </a:r>
            <a:r>
              <a:rPr lang="es-EC" sz="1500" b="1" dirty="0" smtClean="0">
                <a:effectLst/>
                <a:latin typeface="Arial" panose="020B0604020202020204" pitchFamily="34" charset="0"/>
                <a:ea typeface="Calibri" panose="020F0502020204030204" pitchFamily="34" charset="0"/>
                <a:cs typeface="Arial" panose="020B0604020202020204" pitchFamily="34" charset="0"/>
              </a:rPr>
              <a:t>DE OCTUBRE, SANTA ROSA PERIODO 2018</a:t>
            </a:r>
            <a:endParaRPr lang="es-PE" sz="1500" b="1" dirty="0">
              <a:latin typeface="Arial" panose="020B0604020202020204" pitchFamily="34" charset="0"/>
              <a:cs typeface="Arial" panose="020B0604020202020204" pitchFamily="34" charset="0"/>
            </a:endParaRPr>
          </a:p>
        </p:txBody>
      </p:sp>
      <p:sp>
        <p:nvSpPr>
          <p:cNvPr id="8" name="Rectángulo 7"/>
          <p:cNvSpPr/>
          <p:nvPr/>
        </p:nvSpPr>
        <p:spPr>
          <a:xfrm>
            <a:off x="3112395" y="2380335"/>
            <a:ext cx="6096000" cy="744819"/>
          </a:xfrm>
          <a:prstGeom prst="rect">
            <a:avLst/>
          </a:prstGeom>
        </p:spPr>
        <p:txBody>
          <a:bodyPr>
            <a:spAutoFit/>
          </a:bodyPr>
          <a:lstStyle/>
          <a:p>
            <a:pPr algn="ctr">
              <a:lnSpc>
                <a:spcPct val="150000"/>
              </a:lnSpc>
              <a:spcAft>
                <a:spcPts val="0"/>
              </a:spcAft>
            </a:pPr>
            <a:r>
              <a:rPr lang="es-ES" sz="1600" b="1" dirty="0" smtClean="0">
                <a:effectLst/>
                <a:latin typeface="Arial" panose="020B0604020202020204" pitchFamily="34" charset="0"/>
                <a:ea typeface="Times New Roman" panose="02020603050405020304" pitchFamily="18" charset="0"/>
                <a:cs typeface="Arial" panose="020B0604020202020204" pitchFamily="34" charset="0"/>
              </a:rPr>
              <a:t>PROYECTO DE VINCULACIÓN DE LA CARRERA</a:t>
            </a:r>
            <a:endParaRPr lang="es-PE"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gn="ctr">
              <a:lnSpc>
                <a:spcPct val="115000"/>
              </a:lnSpc>
              <a:spcAft>
                <a:spcPts val="0"/>
              </a:spcAft>
            </a:pPr>
            <a:r>
              <a:rPr lang="es-PE" sz="1600" b="1" dirty="0" smtClean="0">
                <a:effectLst/>
                <a:latin typeface="Arial" panose="020B0604020202020204" pitchFamily="34" charset="0"/>
                <a:ea typeface="Calibri" panose="020F0502020204030204" pitchFamily="34" charset="0"/>
                <a:cs typeface="Times New Roman" panose="02020603050405020304" pitchFamily="18" charset="0"/>
              </a:rPr>
              <a:t>TECNOLOGÍA SUPERIOR EN ANÁLISIS DE SISTEMAS</a:t>
            </a:r>
            <a:endParaRPr lang="es-PE"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Conector recto 9"/>
          <p:cNvCxnSpPr/>
          <p:nvPr/>
        </p:nvCxnSpPr>
        <p:spPr>
          <a:xfrm>
            <a:off x="2255838" y="2294672"/>
            <a:ext cx="7429075"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112395" y="3210816"/>
            <a:ext cx="6096000" cy="1762021"/>
          </a:xfrm>
          <a:prstGeom prst="rect">
            <a:avLst/>
          </a:prstGeom>
        </p:spPr>
        <p:txBody>
          <a:bodyPr>
            <a:spAutoFit/>
          </a:bodyPr>
          <a:lstStyle/>
          <a:p>
            <a:pPr algn="ctr">
              <a:spcBef>
                <a:spcPts val="2400"/>
              </a:spcBef>
              <a:spcAft>
                <a:spcPts val="0"/>
              </a:spcAft>
            </a:pPr>
            <a:r>
              <a:rPr lang="es-CO" sz="1400" b="1" kern="1400" spc="25" dirty="0" smtClean="0">
                <a:effectLst/>
                <a:latin typeface="Arial" panose="020B0604020202020204" pitchFamily="34" charset="0"/>
                <a:ea typeface="Times New Roman" panose="02020603050405020304" pitchFamily="18" charset="0"/>
                <a:cs typeface="Arial" panose="020B0604020202020204" pitchFamily="34" charset="0"/>
              </a:rPr>
              <a:t>Autores:</a:t>
            </a:r>
            <a:r>
              <a:rPr lang="es-ES_tradnl" sz="1400" dirty="0" smtClean="0">
                <a:effectLst/>
                <a:latin typeface="Arial" panose="020B0604020202020204" pitchFamily="34" charset="0"/>
                <a:ea typeface="Calibri" panose="020F0502020204030204" pitchFamily="34" charset="0"/>
                <a:cs typeface="Arial" panose="020B0604020202020204" pitchFamily="34" charset="0"/>
              </a:rPr>
              <a:t> </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Blacio Eras Dustin Javier</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Contreras Dioses Melisa Contreras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Díaz Pérez Ricardo Andrés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Fernández Cruz Angie Yamileth</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S_tradnl" sz="1400" dirty="0" smtClean="0">
                <a:effectLst/>
                <a:latin typeface="Arial" panose="020B0604020202020204" pitchFamily="34" charset="0"/>
                <a:ea typeface="Calibri" panose="020F0502020204030204" pitchFamily="34" charset="0"/>
                <a:cs typeface="Arial" panose="020B0604020202020204" pitchFamily="34" charset="0"/>
              </a:rPr>
              <a:t>Jiménez Ponce Diego Andrés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r>
              <a:rPr lang="es-ES_tradnl" sz="1400" dirty="0" smtClean="0">
                <a:effectLst/>
                <a:latin typeface="Arial" panose="020B0604020202020204" pitchFamily="34" charset="0"/>
                <a:ea typeface="Calibri" panose="020F0502020204030204" pitchFamily="34" charset="0"/>
                <a:cs typeface="Arial" panose="020B0604020202020204" pitchFamily="34" charset="0"/>
              </a:rPr>
              <a:t>Oviedo Armijos Lisseth Carolina</a:t>
            </a:r>
            <a:endParaRPr lang="es-PE" sz="1400" dirty="0">
              <a:latin typeface="Arial" panose="020B0604020202020204" pitchFamily="34" charset="0"/>
              <a:cs typeface="Arial" panose="020B0604020202020204" pitchFamily="34" charset="0"/>
            </a:endParaRPr>
          </a:p>
        </p:txBody>
      </p:sp>
      <p:sp>
        <p:nvSpPr>
          <p:cNvPr id="12" name="Rectángulo 11"/>
          <p:cNvSpPr/>
          <p:nvPr/>
        </p:nvSpPr>
        <p:spPr>
          <a:xfrm>
            <a:off x="3417887" y="4972837"/>
            <a:ext cx="5790507" cy="1762021"/>
          </a:xfrm>
          <a:prstGeom prst="rect">
            <a:avLst/>
          </a:prstGeom>
        </p:spPr>
        <p:txBody>
          <a:bodyPr wrap="square">
            <a:spAutoFit/>
          </a:bodyPr>
          <a:lstStyle/>
          <a:p>
            <a:pPr algn="ctr">
              <a:spcBef>
                <a:spcPts val="2400"/>
              </a:spcBef>
              <a:spcAft>
                <a:spcPts val="0"/>
              </a:spcAft>
            </a:pPr>
            <a:r>
              <a:rPr lang="es-CO" sz="1400" b="1" kern="1400" spc="25" dirty="0" smtClean="0">
                <a:effectLst/>
                <a:latin typeface="Arial" panose="020B0604020202020204" pitchFamily="34" charset="0"/>
                <a:ea typeface="Times New Roman" panose="02020603050405020304" pitchFamily="18" charset="0"/>
                <a:cs typeface="Arial" panose="020B0604020202020204" pitchFamily="34" charset="0"/>
              </a:rPr>
              <a:t>Tutores:</a:t>
            </a:r>
            <a:endParaRPr lang="es-PE" sz="1400" b="1" kern="1400" spc="25" dirty="0" smtClean="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Ing. Yasser Alvarado Salinas, Mgs.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Ing. Susana Gonzales Malla, Mgs.</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Lcda. Geovanna León Muñoz</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Tlgo. Silvio Quezada Puchaicela</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lnSpc>
                <a:spcPct val="115000"/>
              </a:lnSpc>
              <a:spcAft>
                <a:spcPts val="0"/>
              </a:spcAft>
            </a:pPr>
            <a:r>
              <a:rPr lang="es-EC" sz="1400" dirty="0" smtClean="0">
                <a:effectLst/>
                <a:latin typeface="Arial" panose="020B0604020202020204" pitchFamily="34" charset="0"/>
                <a:ea typeface="Calibri" panose="020F0502020204030204" pitchFamily="34" charset="0"/>
                <a:cs typeface="Arial" panose="020B0604020202020204" pitchFamily="34" charset="0"/>
              </a:rPr>
              <a:t>Lcdo. Wilson León</a:t>
            </a:r>
            <a:endParaRPr lang="es-PE" sz="1400" dirty="0" smtClean="0">
              <a:effectLst/>
              <a:latin typeface="Arial" panose="020B0604020202020204" pitchFamily="34" charset="0"/>
              <a:ea typeface="Calibri" panose="020F0502020204030204" pitchFamily="34" charset="0"/>
              <a:cs typeface="Arial" panose="020B0604020202020204" pitchFamily="34" charset="0"/>
            </a:endParaRPr>
          </a:p>
          <a:p>
            <a:pPr algn="ctr"/>
            <a:r>
              <a:rPr lang="es-EC" sz="1400" dirty="0" smtClean="0">
                <a:effectLst/>
                <a:latin typeface="Arial" panose="020B0604020202020204" pitchFamily="34" charset="0"/>
                <a:ea typeface="Calibri" panose="020F0502020204030204" pitchFamily="34" charset="0"/>
                <a:cs typeface="Arial" panose="020B0604020202020204" pitchFamily="34" charset="0"/>
              </a:rPr>
              <a:t>Ing. Christian Jácome, Mgs</a:t>
            </a: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26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090930" y="450761"/>
            <a:ext cx="5112912" cy="373487"/>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DISEÑOS DE INTERFASES DE GERENTE</a:t>
            </a:r>
            <a:endParaRPr lang="es-PE" b="1" dirty="0">
              <a:latin typeface="Arial" panose="020B0604020202020204" pitchFamily="34" charset="0"/>
              <a:cs typeface="Arial" panose="020B0604020202020204" pitchFamily="34" charset="0"/>
            </a:endParaRPr>
          </a:p>
        </p:txBody>
      </p:sp>
      <p:pic>
        <p:nvPicPr>
          <p:cNvPr id="6" name="Imagen 5"/>
          <p:cNvPicPr/>
          <p:nvPr/>
        </p:nvPicPr>
        <p:blipFill rotWithShape="1">
          <a:blip r:embed="rId2"/>
          <a:srcRect l="2469" t="3450" r="65781" b="53567"/>
          <a:stretch/>
        </p:blipFill>
        <p:spPr bwMode="auto">
          <a:xfrm>
            <a:off x="1249251" y="1352283"/>
            <a:ext cx="4893972" cy="354169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pic>
        <p:nvPicPr>
          <p:cNvPr id="7" name="Imagen 6"/>
          <p:cNvPicPr/>
          <p:nvPr/>
        </p:nvPicPr>
        <p:blipFill rotWithShape="1">
          <a:blip r:embed="rId3"/>
          <a:srcRect l="4410" t="7296" r="59077" b="48545"/>
          <a:stretch/>
        </p:blipFill>
        <p:spPr bwMode="auto">
          <a:xfrm>
            <a:off x="6744000" y="1466899"/>
            <a:ext cx="4589408" cy="332404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8834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42646" y="351691"/>
            <a:ext cx="4290646"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PRESUPUESTO</a:t>
            </a:r>
            <a:endParaRPr lang="es-PE" b="1" dirty="0">
              <a:latin typeface="Arial" panose="020B0604020202020204" pitchFamily="34" charset="0"/>
              <a:cs typeface="Arial" panose="020B0604020202020204" pitchFamily="34" charset="0"/>
            </a:endParaRPr>
          </a:p>
        </p:txBody>
      </p:sp>
      <p:pic>
        <p:nvPicPr>
          <p:cNvPr id="5" name="Imagen 4"/>
          <p:cNvPicPr/>
          <p:nvPr/>
        </p:nvPicPr>
        <p:blipFill rotWithShape="1">
          <a:blip r:embed="rId2"/>
          <a:srcRect l="1581" t="27053" r="69907" b="11782"/>
          <a:stretch/>
        </p:blipFill>
        <p:spPr bwMode="auto">
          <a:xfrm>
            <a:off x="3598985" y="820615"/>
            <a:ext cx="6271845" cy="54981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482513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rcRect l="24596" t="25326" r="42422" b="17755"/>
          <a:stretch>
            <a:fillRect/>
          </a:stretch>
        </p:blipFill>
        <p:spPr bwMode="auto">
          <a:xfrm>
            <a:off x="3039415" y="978795"/>
            <a:ext cx="6181858" cy="54735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5" name="CuadroTexto 4"/>
          <p:cNvSpPr txBox="1"/>
          <p:nvPr/>
        </p:nvSpPr>
        <p:spPr>
          <a:xfrm>
            <a:off x="2343955" y="103031"/>
            <a:ext cx="4842456"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PUNTO EQUILIBRIO</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546002"/>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86000" y="586154"/>
            <a:ext cx="5861538"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RESPONSABILIDAD ECOLOGICA Y AMBIENTAL</a:t>
            </a:r>
            <a:endParaRPr lang="es-PE" b="1" dirty="0">
              <a:latin typeface="Arial" panose="020B0604020202020204" pitchFamily="34" charset="0"/>
              <a:cs typeface="Arial" panose="020B0604020202020204" pitchFamily="34" charset="0"/>
            </a:endParaRPr>
          </a:p>
        </p:txBody>
      </p:sp>
      <p:pic>
        <p:nvPicPr>
          <p:cNvPr id="5" name="1 Imagen"/>
          <p:cNvPicPr/>
          <p:nvPr/>
        </p:nvPicPr>
        <p:blipFill rotWithShape="1">
          <a:blip r:embed="rId2">
            <a:extLst>
              <a:ext uri="{28A0092B-C50C-407E-A947-70E740481C1C}">
                <a14:useLocalDpi xmlns:a14="http://schemas.microsoft.com/office/drawing/2010/main" val="0"/>
              </a:ext>
            </a:extLst>
          </a:blip>
          <a:srcRect l="5708" t="26249" r="50787" b="24753"/>
          <a:stretch/>
        </p:blipFill>
        <p:spPr bwMode="auto">
          <a:xfrm>
            <a:off x="2696308" y="1749447"/>
            <a:ext cx="6541475" cy="3725229"/>
          </a:xfrm>
          <a:prstGeom prst="rect">
            <a:avLst/>
          </a:prstGeom>
          <a:ln>
            <a:noFill/>
          </a:ln>
          <a:extLst>
            <a:ext uri="{53640926-AAD7-44D8-BBD7-CCE9431645EC}">
              <a14:shadowObscured xmlns:a14="http://schemas.microsoft.com/office/drawing/2010/main"/>
            </a:ext>
          </a:extLst>
        </p:spPr>
      </p:pic>
      <p:sp>
        <p:nvSpPr>
          <p:cNvPr id="6" name="CuadroTexto 5"/>
          <p:cNvSpPr txBox="1"/>
          <p:nvPr/>
        </p:nvSpPr>
        <p:spPr>
          <a:xfrm>
            <a:off x="2098430" y="1090246"/>
            <a:ext cx="3446585" cy="338554"/>
          </a:xfrm>
          <a:prstGeom prst="rect">
            <a:avLst/>
          </a:prstGeom>
          <a:noFill/>
        </p:spPr>
        <p:txBody>
          <a:bodyPr wrap="square" rtlCol="0">
            <a:spAutoFit/>
          </a:bodyPr>
          <a:lstStyle/>
          <a:p>
            <a:r>
              <a:rPr lang="es-PE" sz="1600" b="1" dirty="0" smtClean="0">
                <a:latin typeface="Arial" panose="020B0604020202020204" pitchFamily="34" charset="0"/>
                <a:cs typeface="Arial" panose="020B0604020202020204" pitchFamily="34" charset="0"/>
              </a:rPr>
              <a:t>ORGANIGRAMA  INSTITUCIONAL</a:t>
            </a:r>
            <a:endParaRPr lang="es-PE"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383321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Rectángulo"/>
          <p:cNvSpPr/>
          <p:nvPr/>
        </p:nvSpPr>
        <p:spPr>
          <a:xfrm>
            <a:off x="1746738" y="382634"/>
            <a:ext cx="6666588" cy="2554545"/>
          </a:xfrm>
          <a:prstGeom prst="rect">
            <a:avLst/>
          </a:prstGeom>
        </p:spPr>
        <p:txBody>
          <a:bodyPr wrap="square">
            <a:spAutoFit/>
          </a:bodyPr>
          <a:lstStyle/>
          <a:p>
            <a:r>
              <a:rPr lang="es-EC" sz="1600" b="1" dirty="0">
                <a:latin typeface="Arial" panose="020B0604020202020204" pitchFamily="34" charset="0"/>
                <a:cs typeface="Arial" panose="020B0604020202020204" pitchFamily="34" charset="0"/>
              </a:rPr>
              <a:t>OBJETIVOS</a:t>
            </a:r>
            <a:endParaRPr lang="es-EC" sz="1600" dirty="0">
              <a:latin typeface="Arial" panose="020B0604020202020204" pitchFamily="34" charset="0"/>
              <a:cs typeface="Arial" panose="020B0604020202020204" pitchFamily="34" charset="0"/>
            </a:endParaRPr>
          </a:p>
          <a:p>
            <a:pPr algn="just"/>
            <a:r>
              <a:rPr lang="es-EC" sz="1600" dirty="0">
                <a:latin typeface="Arial" panose="020B0604020202020204" pitchFamily="34" charset="0"/>
                <a:cs typeface="Arial" panose="020B0604020202020204" pitchFamily="34" charset="0"/>
              </a:rPr>
              <a:t>Brindar un servicio de calidad, garantizando la integridad, confianza  y seguridad de los usuarios buscando alcanzar  la satisfacción total y con esto un posicionamiento respetable en este mercado.</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Proporcionar  calidad en el servicio, donde el cliente se sienta seguro de volver a solicitar nuestros servicios.</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Establecer estrategias de seguridad y salvaguardar la integridad de los clientes.</a:t>
            </a:r>
          </a:p>
          <a:p>
            <a:pPr marL="285750" lvl="0" indent="-285750" algn="just">
              <a:buFont typeface="Arial" panose="020B0604020202020204" pitchFamily="34" charset="0"/>
              <a:buChar char="•"/>
            </a:pPr>
            <a:r>
              <a:rPr lang="es-EC" sz="1600" dirty="0">
                <a:latin typeface="Arial" panose="020B0604020202020204" pitchFamily="34" charset="0"/>
                <a:cs typeface="Arial" panose="020B0604020202020204" pitchFamily="34" charset="0"/>
              </a:rPr>
              <a:t>Utilizar herramientas adecuadas de trabajo para mejorar la operatividad de la cooperativa.</a:t>
            </a:r>
          </a:p>
        </p:txBody>
      </p:sp>
      <p:sp>
        <p:nvSpPr>
          <p:cNvPr id="5" name="CuadroTexto 4"/>
          <p:cNvSpPr txBox="1"/>
          <p:nvPr/>
        </p:nvSpPr>
        <p:spPr>
          <a:xfrm>
            <a:off x="1746738" y="3176954"/>
            <a:ext cx="8065477" cy="2616101"/>
          </a:xfrm>
          <a:prstGeom prst="rect">
            <a:avLst/>
          </a:prstGeom>
          <a:noFill/>
        </p:spPr>
        <p:txBody>
          <a:bodyPr wrap="square" rtlCol="0">
            <a:spAutoFit/>
          </a:bodyPr>
          <a:lstStyle/>
          <a:p>
            <a:r>
              <a:rPr lang="es-PE" b="1" dirty="0" smtClean="0"/>
              <a:t>RESPONSABILIDAD SOCIAL</a:t>
            </a:r>
            <a:endParaRPr lang="es-PE" b="1" dirty="0" smtClean="0">
              <a:latin typeface="Arial" panose="020B0604020202020204" pitchFamily="34" charset="0"/>
              <a:cs typeface="Arial" panose="020B0604020202020204" pitchFamily="34" charset="0"/>
            </a:endParaRPr>
          </a:p>
          <a:p>
            <a:endParaRPr lang="es-PE" b="1" dirty="0" smtClean="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Compromiso con Adultos Mayores</a:t>
            </a: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Atención Personas Discapacitadas</a:t>
            </a:r>
          </a:p>
          <a:p>
            <a:endParaRPr lang="es-PE" b="1" dirty="0" smtClean="0">
              <a:latin typeface="Arial" panose="020B0604020202020204" pitchFamily="34" charset="0"/>
              <a:cs typeface="Arial" panose="020B0604020202020204" pitchFamily="34" charset="0"/>
            </a:endParaRPr>
          </a:p>
          <a:p>
            <a:r>
              <a:rPr lang="es-PE" b="1" dirty="0" smtClean="0">
                <a:latin typeface="Arial" panose="020B0604020202020204" pitchFamily="34" charset="0"/>
                <a:cs typeface="Arial" panose="020B0604020202020204" pitchFamily="34" charset="0"/>
              </a:rPr>
              <a:t>COMPROMISO AMBIENTAL</a:t>
            </a:r>
            <a:br>
              <a:rPr lang="es-PE" b="1" dirty="0" smtClean="0">
                <a:latin typeface="Arial" panose="020B0604020202020204" pitchFamily="34" charset="0"/>
                <a:cs typeface="Arial" panose="020B0604020202020204" pitchFamily="34" charset="0"/>
              </a:rPr>
            </a:br>
            <a:endParaRPr lang="es-PE" b="1" dirty="0" smtClean="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No quemas Neumáticos</a:t>
            </a:r>
          </a:p>
          <a:p>
            <a:r>
              <a:rPr lang="es-PE" dirty="0">
                <a:latin typeface="Arial" panose="020B0604020202020204" pitchFamily="34" charset="0"/>
                <a:cs typeface="Arial" panose="020B0604020202020204" pitchFamily="34" charset="0"/>
              </a:rPr>
              <a:t>	</a:t>
            </a:r>
            <a:r>
              <a:rPr lang="es-PE" dirty="0" smtClean="0">
                <a:latin typeface="Arial" panose="020B0604020202020204" pitchFamily="34" charset="0"/>
                <a:cs typeface="Arial" panose="020B0604020202020204" pitchFamily="34" charset="0"/>
              </a:rPr>
              <a:t>Ahorro papel en Oficina</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28312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57188" y="369783"/>
            <a:ext cx="2110719"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PROBLEMATICA</a:t>
            </a:r>
            <a:endParaRPr lang="es-PE" b="1" dirty="0">
              <a:latin typeface="Arial" panose="020B0604020202020204" pitchFamily="34" charset="0"/>
              <a:cs typeface="Arial" panose="020B0604020202020204" pitchFamily="34" charset="0"/>
            </a:endParaRPr>
          </a:p>
        </p:txBody>
      </p:sp>
      <p:sp>
        <p:nvSpPr>
          <p:cNvPr id="5" name="Rectángulo 4"/>
          <p:cNvSpPr/>
          <p:nvPr/>
        </p:nvSpPr>
        <p:spPr>
          <a:xfrm>
            <a:off x="1817077" y="1016114"/>
            <a:ext cx="6096000" cy="2031325"/>
          </a:xfrm>
          <a:prstGeom prst="rect">
            <a:avLst/>
          </a:prstGeom>
        </p:spPr>
        <p:txBody>
          <a:bodyPr>
            <a:spAutoFit/>
          </a:bodyPr>
          <a:lstStyle/>
          <a:p>
            <a:pPr algn="just"/>
            <a:r>
              <a:rPr lang="es-EC" dirty="0" smtClean="0">
                <a:effectLst/>
                <a:latin typeface="Arial" panose="020B0604020202020204" pitchFamily="34" charset="0"/>
                <a:ea typeface="Calibri" panose="020F0502020204030204" pitchFamily="34" charset="0"/>
              </a:rPr>
              <a:t>El actual problema de la  Cooperativa de Taxis 15 de Octubre es que  lleva registro de todos sus socios de forma física, en el cual dichos registros se ven perjudicados por el paso del tiempo, en ellos se registran las aportaciones y el cobro de multas de los socios, estos llenados de forma manual por la secretaria, de la misma manera realiza los cobros de aportaciones.</a:t>
            </a:r>
            <a:endParaRPr lang="es-PE" dirty="0"/>
          </a:p>
        </p:txBody>
      </p:sp>
      <p:sp>
        <p:nvSpPr>
          <p:cNvPr id="6" name="CuadroTexto 5"/>
          <p:cNvSpPr txBox="1"/>
          <p:nvPr/>
        </p:nvSpPr>
        <p:spPr>
          <a:xfrm>
            <a:off x="1957188" y="3188677"/>
            <a:ext cx="3001674"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OBJETIVO GENERAL</a:t>
            </a:r>
            <a:endParaRPr lang="es-PE" b="1" dirty="0">
              <a:latin typeface="Arial" panose="020B0604020202020204" pitchFamily="34" charset="0"/>
              <a:cs typeface="Arial" panose="020B0604020202020204" pitchFamily="34" charset="0"/>
            </a:endParaRPr>
          </a:p>
        </p:txBody>
      </p:sp>
      <p:sp>
        <p:nvSpPr>
          <p:cNvPr id="7" name="CuadroTexto 6"/>
          <p:cNvSpPr txBox="1"/>
          <p:nvPr/>
        </p:nvSpPr>
        <p:spPr>
          <a:xfrm>
            <a:off x="2051538" y="3763108"/>
            <a:ext cx="6353908" cy="923330"/>
          </a:xfrm>
          <a:prstGeom prst="rect">
            <a:avLst/>
          </a:prstGeom>
          <a:noFill/>
        </p:spPr>
        <p:txBody>
          <a:bodyPr wrap="square" rtlCol="0">
            <a:spAutoFit/>
          </a:bodyPr>
          <a:lstStyle/>
          <a:p>
            <a:pPr algn="just"/>
            <a:r>
              <a:rPr lang="es-PE" dirty="0" smtClean="0">
                <a:latin typeface="Arial" panose="020B0604020202020204" pitchFamily="34" charset="0"/>
                <a:cs typeface="Arial" panose="020B0604020202020204" pitchFamily="34" charset="0"/>
              </a:rPr>
              <a:t>El objetivo que tiene la elaboración, construcción y diseño de un software es automatizar los procesos diarios realizados en la cooperativa de taxis 15 de Octubre.</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2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452929" y="399080"/>
            <a:ext cx="3997570" cy="375139"/>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METODOS</a:t>
            </a:r>
            <a:endParaRPr lang="es-PE" b="1" dirty="0">
              <a:latin typeface="Arial" panose="020B0604020202020204" pitchFamily="34" charset="0"/>
              <a:cs typeface="Arial" panose="020B0604020202020204" pitchFamily="34" charset="0"/>
            </a:endParaRPr>
          </a:p>
        </p:txBody>
      </p:sp>
      <p:sp>
        <p:nvSpPr>
          <p:cNvPr id="5" name="Rectángulo 4"/>
          <p:cNvSpPr/>
          <p:nvPr/>
        </p:nvSpPr>
        <p:spPr>
          <a:xfrm>
            <a:off x="2275928" y="1139946"/>
            <a:ext cx="6330462" cy="4622291"/>
          </a:xfrm>
          <a:prstGeom prst="rect">
            <a:avLst/>
          </a:prstGeom>
        </p:spPr>
        <p:txBody>
          <a:bodyPr wrap="square">
            <a:spAutoFit/>
          </a:bodyPr>
          <a:lstStyle/>
          <a:p>
            <a:pPr marL="285750" indent="-285750" algn="just">
              <a:lnSpc>
                <a:spcPct val="115000"/>
              </a:lnSpc>
              <a:spcAft>
                <a:spcPts val="1000"/>
              </a:spcAft>
              <a:buFont typeface="Arial" panose="020B0604020202020204" pitchFamily="34" charset="0"/>
              <a:buChar char="•"/>
            </a:pPr>
            <a:r>
              <a:rPr lang="es-EC" dirty="0" smtClean="0">
                <a:latin typeface="Arial" panose="020B0604020202020204" pitchFamily="34" charset="0"/>
                <a:ea typeface="Calibri" panose="020F0502020204030204" pitchFamily="34" charset="0"/>
                <a:cs typeface="Times New Roman" panose="02020603050405020304" pitchFamily="18" charset="0"/>
              </a:rPr>
              <a:t>L</a:t>
            </a:r>
            <a:r>
              <a:rPr lang="es-EC" dirty="0" smtClean="0">
                <a:effectLst/>
                <a:latin typeface="Arial" panose="020B0604020202020204" pitchFamily="34" charset="0"/>
                <a:ea typeface="Calibri" panose="020F0502020204030204" pitchFamily="34" charset="0"/>
                <a:cs typeface="Times New Roman" panose="02020603050405020304" pitchFamily="18" charset="0"/>
              </a:rPr>
              <a:t>a encuesta</a:t>
            </a:r>
          </a:p>
          <a:p>
            <a:pPr marL="285750" indent="-285750" algn="just">
              <a:lnSpc>
                <a:spcPct val="115000"/>
              </a:lnSpc>
              <a:spcAft>
                <a:spcPts val="1000"/>
              </a:spcAft>
              <a:buFont typeface="Arial" panose="020B0604020202020204" pitchFamily="34" charset="0"/>
              <a:buChar char="•"/>
            </a:pPr>
            <a:r>
              <a:rPr lang="es-EC" dirty="0">
                <a:latin typeface="Arial" panose="020B0604020202020204" pitchFamily="34" charset="0"/>
                <a:ea typeface="Calibri" panose="020F0502020204030204" pitchFamily="34" charset="0"/>
                <a:cs typeface="Times New Roman" panose="02020603050405020304" pitchFamily="18" charset="0"/>
              </a:rPr>
              <a:t>E</a:t>
            </a:r>
            <a:r>
              <a:rPr lang="es-EC" dirty="0" smtClean="0">
                <a:effectLst/>
                <a:latin typeface="Arial" panose="020B0604020202020204" pitchFamily="34" charset="0"/>
                <a:ea typeface="Calibri" panose="020F0502020204030204" pitchFamily="34" charset="0"/>
                <a:cs typeface="Times New Roman" panose="02020603050405020304" pitchFamily="18" charset="0"/>
              </a:rPr>
              <a:t>l Estándar IEEE 830</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Diagrama de flujo de datos, Diccionario de datos  </a:t>
            </a:r>
            <a:r>
              <a:rPr lang="es-EC" dirty="0">
                <a:latin typeface="Arial" panose="020B0604020202020204" pitchFamily="34" charset="0"/>
                <a:ea typeface="Calibri" panose="020F0502020204030204" pitchFamily="34" charset="0"/>
                <a:cs typeface="Times New Roman" panose="02020603050405020304" pitchFamily="18" charset="0"/>
              </a:rPr>
              <a:t>D</a:t>
            </a:r>
            <a:r>
              <a:rPr lang="es-EC" dirty="0" smtClean="0">
                <a:effectLst/>
                <a:latin typeface="Arial" panose="020B0604020202020204" pitchFamily="34" charset="0"/>
                <a:ea typeface="Calibri" panose="020F0502020204030204" pitchFamily="34" charset="0"/>
                <a:cs typeface="Times New Roman" panose="02020603050405020304" pitchFamily="18" charset="0"/>
              </a:rPr>
              <a:t>iagramas de transición de Estados</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Diagramas Entidad – Relación </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Diagrama de Base de Datos relacional</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Diseños de los prototipos</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Determinación y  Clasificación de los Costos, Realizar la hoja de Costos y Determinar el Punto de Equilibrio</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Estándar IEEE 1063-2001</a:t>
            </a:r>
          </a:p>
          <a:p>
            <a:pPr marL="285750" indent="-285750" algn="just">
              <a:lnSpc>
                <a:spcPct val="115000"/>
              </a:lnSpc>
              <a:spcAft>
                <a:spcPts val="1000"/>
              </a:spcAft>
              <a:buFont typeface="Arial" panose="020B0604020202020204" pitchFamily="34" charset="0"/>
              <a:buChar char="•"/>
            </a:pPr>
            <a:r>
              <a:rPr lang="es-EC" dirty="0" smtClean="0">
                <a:effectLst/>
                <a:latin typeface="Arial" panose="020B0604020202020204" pitchFamily="34" charset="0"/>
                <a:ea typeface="Calibri" panose="020F0502020204030204" pitchFamily="34" charset="0"/>
                <a:cs typeface="Times New Roman" panose="02020603050405020304" pitchFamily="18" charset="0"/>
              </a:rPr>
              <a:t> Determinar el impacto social y ambiental de la empresa.</a:t>
            </a:r>
            <a:endParaRPr lang="es-P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54937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38954" y="539262"/>
            <a:ext cx="4032738"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DATOS ESTADÍSTICOS</a:t>
            </a:r>
            <a:endParaRPr lang="es-PE" b="1" dirty="0">
              <a:latin typeface="Arial" panose="020B0604020202020204" pitchFamily="34" charset="0"/>
              <a:cs typeface="Arial" panose="020B0604020202020204" pitchFamily="34" charset="0"/>
            </a:endParaRPr>
          </a:p>
        </p:txBody>
      </p:sp>
      <p:graphicFrame>
        <p:nvGraphicFramePr>
          <p:cNvPr id="5" name="Gráfico 4"/>
          <p:cNvGraphicFramePr/>
          <p:nvPr>
            <p:extLst>
              <p:ext uri="{D42A27DB-BD31-4B8C-83A1-F6EECF244321}">
                <p14:modId xmlns:p14="http://schemas.microsoft.com/office/powerpoint/2010/main" val="3789176807"/>
              </p:ext>
            </p:extLst>
          </p:nvPr>
        </p:nvGraphicFramePr>
        <p:xfrm>
          <a:off x="1992923" y="1600200"/>
          <a:ext cx="7256585" cy="4050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103080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extLst>
              <p:ext uri="{D42A27DB-BD31-4B8C-83A1-F6EECF244321}">
                <p14:modId xmlns:p14="http://schemas.microsoft.com/office/powerpoint/2010/main" val="2608653152"/>
              </p:ext>
            </p:extLst>
          </p:nvPr>
        </p:nvGraphicFramePr>
        <p:xfrm>
          <a:off x="1160585" y="943707"/>
          <a:ext cx="4536831" cy="42730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áfico 4"/>
          <p:cNvGraphicFramePr/>
          <p:nvPr>
            <p:extLst>
              <p:ext uri="{D42A27DB-BD31-4B8C-83A1-F6EECF244321}">
                <p14:modId xmlns:p14="http://schemas.microsoft.com/office/powerpoint/2010/main" val="787809584"/>
              </p:ext>
            </p:extLst>
          </p:nvPr>
        </p:nvGraphicFramePr>
        <p:xfrm>
          <a:off x="6007395" y="978195"/>
          <a:ext cx="5422605" cy="3923414"/>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Conector recto 6"/>
          <p:cNvCxnSpPr/>
          <p:nvPr/>
        </p:nvCxnSpPr>
        <p:spPr>
          <a:xfrm flipH="1">
            <a:off x="5725177" y="1133127"/>
            <a:ext cx="34835" cy="4188823"/>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241616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40379" y="187516"/>
            <a:ext cx="5397548" cy="535743"/>
          </a:xfrm>
        </p:spPr>
        <p:txBody>
          <a:bodyPr>
            <a:normAutofit/>
          </a:bodyPr>
          <a:lstStyle/>
          <a:p>
            <a:r>
              <a:rPr lang="es-PE" sz="2400" b="1" dirty="0" smtClean="0">
                <a:latin typeface="Arial" panose="020B0604020202020204" pitchFamily="34" charset="0"/>
                <a:cs typeface="Arial" panose="020B0604020202020204" pitchFamily="34" charset="0"/>
              </a:rPr>
              <a:t>CARACTERÍSTICAS DE USUARIOS</a:t>
            </a:r>
            <a:endParaRPr lang="es-PE" sz="2400" b="1"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rotWithShape="1">
          <a:blip r:embed="rId2"/>
          <a:srcRect l="27300" t="36575" r="26574" b="39481"/>
          <a:stretch/>
        </p:blipFill>
        <p:spPr>
          <a:xfrm>
            <a:off x="1840379" y="1532585"/>
            <a:ext cx="8958205" cy="261441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9748522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85846" y="597877"/>
            <a:ext cx="3821723" cy="369332"/>
          </a:xfrm>
          <a:prstGeom prst="rect">
            <a:avLst/>
          </a:prstGeom>
          <a:noFill/>
        </p:spPr>
        <p:txBody>
          <a:bodyPr wrap="square" rtlCol="0">
            <a:spAutoFit/>
          </a:bodyPr>
          <a:lstStyle/>
          <a:p>
            <a:pPr algn="ctr"/>
            <a:r>
              <a:rPr lang="es-PE" b="1" dirty="0" smtClean="0">
                <a:latin typeface="Arial" panose="020B0604020202020204" pitchFamily="34" charset="0"/>
                <a:cs typeface="Arial" panose="020B0604020202020204" pitchFamily="34" charset="0"/>
              </a:rPr>
              <a:t>DIAGRAMAS FLUJO DE DATOS</a:t>
            </a:r>
            <a:endParaRPr lang="es-PE" b="1" dirty="0">
              <a:latin typeface="Arial" panose="020B0604020202020204" pitchFamily="34" charset="0"/>
              <a:cs typeface="Arial" panose="020B0604020202020204" pitchFamily="34" charset="0"/>
            </a:endParaRPr>
          </a:p>
        </p:txBody>
      </p:sp>
      <p:pic>
        <p:nvPicPr>
          <p:cNvPr id="5" name="Imagen 4"/>
          <p:cNvPicPr/>
          <p:nvPr/>
        </p:nvPicPr>
        <p:blipFill rotWithShape="1">
          <a:blip r:embed="rId2"/>
          <a:srcRect l="9996" t="9691" r="44510" b="56193"/>
          <a:stretch/>
        </p:blipFill>
        <p:spPr bwMode="auto">
          <a:xfrm>
            <a:off x="3059723" y="2450123"/>
            <a:ext cx="6459415" cy="271975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
        <p:nvSpPr>
          <p:cNvPr id="6" name="CuadroTexto 5"/>
          <p:cNvSpPr txBox="1"/>
          <p:nvPr/>
        </p:nvSpPr>
        <p:spPr>
          <a:xfrm>
            <a:off x="2731477" y="1430215"/>
            <a:ext cx="4302369"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NIVEL MACRO</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2135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Users\hp\Downloads\WhatsApp Image 2018-03-19 at 09.17.17.jpeg"/>
          <p:cNvPicPr/>
          <p:nvPr/>
        </p:nvPicPr>
        <p:blipFill rotWithShape="1">
          <a:blip r:embed="rId2">
            <a:extLst>
              <a:ext uri="{28A0092B-C50C-407E-A947-70E740481C1C}">
                <a14:useLocalDpi xmlns:a14="http://schemas.microsoft.com/office/drawing/2010/main" val="0"/>
              </a:ext>
            </a:extLst>
          </a:blip>
          <a:srcRect l="16562" t="20521" r="7124" b="9957"/>
          <a:stretch/>
        </p:blipFill>
        <p:spPr bwMode="auto">
          <a:xfrm>
            <a:off x="2047741" y="1146220"/>
            <a:ext cx="8293994" cy="5112912"/>
          </a:xfrm>
          <a:prstGeom prst="rect">
            <a:avLst/>
          </a:prstGeom>
          <a:ln w="88900" cap="sq" cmpd="thickThin">
            <a:solidFill>
              <a:srgbClr val="000000"/>
            </a:solidFill>
            <a:prstDash val="solid"/>
            <a:miter lim="800000"/>
          </a:ln>
          <a:effectLst>
            <a:innerShdw blurRad="76200">
              <a:srgbClr val="000000"/>
            </a:innerShdw>
          </a:effectLst>
          <a:extLst>
            <a:ext uri="{53640926-AAD7-44D8-BBD7-CCE9431645EC}">
              <a14:shadowObscured xmlns:a14="http://schemas.microsoft.com/office/drawing/2010/main"/>
            </a:ext>
          </a:extLst>
        </p:spPr>
      </p:pic>
      <p:sp>
        <p:nvSpPr>
          <p:cNvPr id="5" name="CuadroTexto 4"/>
          <p:cNvSpPr txBox="1"/>
          <p:nvPr/>
        </p:nvSpPr>
        <p:spPr>
          <a:xfrm>
            <a:off x="2047740" y="283336"/>
            <a:ext cx="5177308" cy="369332"/>
          </a:xfrm>
          <a:prstGeom prst="rect">
            <a:avLst/>
          </a:prstGeom>
          <a:noFill/>
        </p:spPr>
        <p:txBody>
          <a:bodyPr wrap="square" rtlCol="0">
            <a:spAutoFit/>
          </a:bodyPr>
          <a:lstStyle/>
          <a:p>
            <a:r>
              <a:rPr lang="es-PE" b="1" dirty="0" smtClean="0">
                <a:latin typeface="Arial" panose="020B0604020202020204" pitchFamily="34" charset="0"/>
                <a:cs typeface="Arial" panose="020B0604020202020204" pitchFamily="34" charset="0"/>
              </a:rPr>
              <a:t>DIAGRAMA RELACIONAL BASE DE DATOS</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48081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67448" y="347730"/>
            <a:ext cx="4855335" cy="369332"/>
          </a:xfrm>
          <a:prstGeom prst="rect">
            <a:avLst/>
          </a:prstGeom>
          <a:noFill/>
        </p:spPr>
        <p:txBody>
          <a:bodyPr wrap="square" rtlCol="0">
            <a:spAutoFit/>
          </a:bodyPr>
          <a:lstStyle/>
          <a:p>
            <a:r>
              <a:rPr lang="es-PE" b="1" dirty="0" smtClean="0"/>
              <a:t>DISEÑOS DE INTERFASES SECRETARIA</a:t>
            </a:r>
            <a:endParaRPr lang="es-PE" b="1" dirty="0"/>
          </a:p>
        </p:txBody>
      </p:sp>
      <p:pic>
        <p:nvPicPr>
          <p:cNvPr id="5" name="Imagen 4"/>
          <p:cNvPicPr/>
          <p:nvPr/>
        </p:nvPicPr>
        <p:blipFill rotWithShape="1">
          <a:blip r:embed="rId2"/>
          <a:srcRect l="584" r="62076" b="57017"/>
          <a:stretch/>
        </p:blipFill>
        <p:spPr bwMode="auto">
          <a:xfrm>
            <a:off x="1356431" y="1293514"/>
            <a:ext cx="4422033" cy="303378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pic>
        <p:nvPicPr>
          <p:cNvPr id="6" name="Imagen 5"/>
          <p:cNvPicPr/>
          <p:nvPr/>
        </p:nvPicPr>
        <p:blipFill rotWithShape="1">
          <a:blip r:embed="rId3"/>
          <a:srcRect l="705" r="65874" b="55762"/>
          <a:stretch/>
        </p:blipFill>
        <p:spPr bwMode="auto">
          <a:xfrm>
            <a:off x="6806081" y="1293514"/>
            <a:ext cx="4591721" cy="303378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9884414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184</TotalTime>
  <Words>298</Words>
  <Application>Microsoft Office PowerPoint</Application>
  <PresentationFormat>Panorámica</PresentationFormat>
  <Paragraphs>55</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Corbel</vt:lpstr>
      <vt:lpstr>Times New Roman</vt:lpstr>
      <vt:lpstr>Parallax</vt:lpstr>
      <vt:lpstr>Presentación de PowerPoint</vt:lpstr>
      <vt:lpstr>Presentación de PowerPoint</vt:lpstr>
      <vt:lpstr>Presentación de PowerPoint</vt:lpstr>
      <vt:lpstr>Presentación de PowerPoint</vt:lpstr>
      <vt:lpstr>Presentación de PowerPoint</vt:lpstr>
      <vt:lpstr>CARACTERÍSTICAS DE USUARIOS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diego96jimenez@outlook.com</dc:creator>
  <cp:lastModifiedBy>Diego Andres Jimenez Ponce</cp:lastModifiedBy>
  <cp:revision>24</cp:revision>
  <dcterms:created xsi:type="dcterms:W3CDTF">2018-04-01T00:41:22Z</dcterms:created>
  <dcterms:modified xsi:type="dcterms:W3CDTF">2018-04-03T16:17:23Z</dcterms:modified>
</cp:coreProperties>
</file>