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9"/>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5" r:id="rId18"/>
    <p:sldId id="276" r:id="rId19"/>
    <p:sldId id="277" r:id="rId20"/>
    <p:sldId id="278" r:id="rId21"/>
    <p:sldId id="279" r:id="rId22"/>
    <p:sldId id="280" r:id="rId23"/>
    <p:sldId id="281" r:id="rId24"/>
    <p:sldId id="282" r:id="rId25"/>
    <p:sldId id="283" r:id="rId26"/>
    <p:sldId id="284" r:id="rId27"/>
    <p:sldId id="285" r:id="rId28"/>
    <p:sldId id="288" r:id="rId29"/>
    <p:sldId id="289" r:id="rId30"/>
    <p:sldId id="295" r:id="rId31"/>
    <p:sldId id="296" r:id="rId32"/>
    <p:sldId id="297" r:id="rId33"/>
    <p:sldId id="298" r:id="rId34"/>
    <p:sldId id="299" r:id="rId35"/>
    <p:sldId id="300" r:id="rId36"/>
    <p:sldId id="301" r:id="rId37"/>
    <p:sldId id="302" r:id="rId38"/>
    <p:sldId id="305"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 id="323" r:id="rId55"/>
    <p:sldId id="324" r:id="rId56"/>
    <p:sldId id="325" r:id="rId57"/>
    <p:sldId id="326" r:id="rId58"/>
    <p:sldId id="327" r:id="rId59"/>
    <p:sldId id="328" r:id="rId60"/>
    <p:sldId id="329" r:id="rId61"/>
    <p:sldId id="330" r:id="rId62"/>
    <p:sldId id="331" r:id="rId63"/>
    <p:sldId id="332" r:id="rId64"/>
    <p:sldId id="333" r:id="rId65"/>
    <p:sldId id="334" r:id="rId66"/>
    <p:sldId id="335" r:id="rId67"/>
    <p:sldId id="336" r:id="rId68"/>
    <p:sldId id="337" r:id="rId69"/>
    <p:sldId id="338" r:id="rId70"/>
    <p:sldId id="339" r:id="rId71"/>
    <p:sldId id="340" r:id="rId72"/>
    <p:sldId id="341" r:id="rId73"/>
    <p:sldId id="342" r:id="rId74"/>
    <p:sldId id="343" r:id="rId75"/>
    <p:sldId id="344" r:id="rId76"/>
    <p:sldId id="345" r:id="rId77"/>
    <p:sldId id="350" r:id="rId78"/>
    <p:sldId id="352" r:id="rId79"/>
    <p:sldId id="355" r:id="rId80"/>
    <p:sldId id="356" r:id="rId81"/>
    <p:sldId id="357" r:id="rId82"/>
    <p:sldId id="358" r:id="rId83"/>
    <p:sldId id="353" r:id="rId84"/>
    <p:sldId id="354" r:id="rId85"/>
    <p:sldId id="359" r:id="rId86"/>
    <p:sldId id="360" r:id="rId87"/>
    <p:sldId id="361" r:id="rId88"/>
    <p:sldId id="362" r:id="rId89"/>
    <p:sldId id="363" r:id="rId90"/>
    <p:sldId id="364" r:id="rId91"/>
    <p:sldId id="365" r:id="rId92"/>
    <p:sldId id="366" r:id="rId93"/>
    <p:sldId id="367" r:id="rId94"/>
    <p:sldId id="368" r:id="rId95"/>
    <p:sldId id="369" r:id="rId96"/>
    <p:sldId id="370" r:id="rId97"/>
    <p:sldId id="372" r:id="rId98"/>
    <p:sldId id="373" r:id="rId99"/>
    <p:sldId id="374" r:id="rId100"/>
    <p:sldId id="375" r:id="rId101"/>
    <p:sldId id="376" r:id="rId102"/>
    <p:sldId id="377" r:id="rId103"/>
    <p:sldId id="378" r:id="rId104"/>
    <p:sldId id="379" r:id="rId105"/>
    <p:sldId id="380" r:id="rId106"/>
    <p:sldId id="382" r:id="rId107"/>
    <p:sldId id="383" r:id="rId108"/>
    <p:sldId id="385" r:id="rId109"/>
    <p:sldId id="386" r:id="rId110"/>
    <p:sldId id="387" r:id="rId111"/>
    <p:sldId id="388" r:id="rId112"/>
    <p:sldId id="389" r:id="rId113"/>
    <p:sldId id="390" r:id="rId114"/>
    <p:sldId id="391" r:id="rId115"/>
    <p:sldId id="392" r:id="rId116"/>
    <p:sldId id="393" r:id="rId117"/>
    <p:sldId id="394" r:id="rId118"/>
    <p:sldId id="395" r:id="rId119"/>
    <p:sldId id="396" r:id="rId120"/>
    <p:sldId id="397" r:id="rId121"/>
    <p:sldId id="398" r:id="rId122"/>
    <p:sldId id="399" r:id="rId123"/>
    <p:sldId id="400" r:id="rId124"/>
    <p:sldId id="401" r:id="rId125"/>
    <p:sldId id="402" r:id="rId126"/>
    <p:sldId id="403" r:id="rId127"/>
    <p:sldId id="404" r:id="rId128"/>
    <p:sldId id="405" r:id="rId129"/>
    <p:sldId id="406" r:id="rId130"/>
    <p:sldId id="407" r:id="rId131"/>
    <p:sldId id="408" r:id="rId132"/>
    <p:sldId id="409" r:id="rId133"/>
    <p:sldId id="410" r:id="rId134"/>
    <p:sldId id="411" r:id="rId135"/>
    <p:sldId id="412" r:id="rId136"/>
    <p:sldId id="413" r:id="rId137"/>
    <p:sldId id="414" r:id="rId1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9686BA-7BD8-4101-B35A-01AC70E56AA4}" type="datetimeFigureOut">
              <a:rPr lang="zh-CN" altLang="en-US" smtClean="0"/>
              <a:t>2018-9-11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8DCAEC-DC20-4B5F-8E3E-A3CF3BD67A54}" type="slidenum">
              <a:rPr lang="zh-CN" altLang="en-US" smtClean="0"/>
              <a:t>‹#›</a:t>
            </a:fld>
            <a:endParaRPr lang="zh-CN" altLang="en-US"/>
          </a:p>
        </p:txBody>
      </p:sp>
    </p:spTree>
    <p:extLst>
      <p:ext uri="{BB962C8B-B14F-4D97-AF65-F5344CB8AC3E}">
        <p14:creationId xmlns:p14="http://schemas.microsoft.com/office/powerpoint/2010/main" val="1184353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（注：未登录词是造成分词精度低的主要原因，而基于字标注的机器学习方法提高了未登录词识别性能）。</a:t>
            </a:r>
            <a:endParaRPr lang="zh-CN" altLang="en-US" dirty="0"/>
          </a:p>
        </p:txBody>
      </p:sp>
      <p:sp>
        <p:nvSpPr>
          <p:cNvPr id="4" name="灯片编号占位符 3"/>
          <p:cNvSpPr>
            <a:spLocks noGrp="1"/>
          </p:cNvSpPr>
          <p:nvPr>
            <p:ph type="sldNum" sz="quarter" idx="10"/>
          </p:nvPr>
        </p:nvSpPr>
        <p:spPr/>
        <p:txBody>
          <a:bodyPr/>
          <a:lstStyle/>
          <a:p>
            <a:fld id="{420D97C4-A971-4F02-A21C-5E68A28CB3BB}" type="slidenum">
              <a:rPr lang="zh-CN" altLang="en-US" smtClean="0"/>
              <a:pPr/>
              <a:t>18</a:t>
            </a:fld>
            <a:endParaRPr lang="zh-CN" altLang="en-US"/>
          </a:p>
        </p:txBody>
      </p:sp>
    </p:spTree>
    <p:extLst>
      <p:ext uri="{BB962C8B-B14F-4D97-AF65-F5344CB8AC3E}">
        <p14:creationId xmlns:p14="http://schemas.microsoft.com/office/powerpoint/2010/main" val="1657793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C54A70C-1A0E-4181-A612-66C9E8626433}" type="slidenum">
              <a:rPr lang="en-US" altLang="zh-CN" smtClean="0"/>
              <a:pPr>
                <a:spcBef>
                  <a:spcPct val="0"/>
                </a:spcBef>
              </a:pPr>
              <a:t>38</a:t>
            </a:fld>
            <a:endParaRPr lang="en-US" altLang="zh-CN"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同一向量空间的含义是，所有文档中每个分量（元素）所对应的词是相同的。</a:t>
            </a:r>
          </a:p>
        </p:txBody>
      </p:sp>
    </p:spTree>
    <p:extLst>
      <p:ext uri="{BB962C8B-B14F-4D97-AF65-F5344CB8AC3E}">
        <p14:creationId xmlns:p14="http://schemas.microsoft.com/office/powerpoint/2010/main" val="2852507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EB2C6AD-707D-464D-8E2C-77FDD5B6A8E3}" type="slidenum">
              <a:rPr lang="en-US" altLang="zh-CN" smtClean="0"/>
              <a:pPr>
                <a:spcBef>
                  <a:spcPct val="0"/>
                </a:spcBef>
              </a:pPr>
              <a:t>39</a:t>
            </a:fld>
            <a:endParaRPr lang="en-US" altLang="zh-CN"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同一向量空间的含义是，所有文档中相同位置的分量（元素）所对应的词是相同的。</a:t>
            </a:r>
          </a:p>
        </p:txBody>
      </p:sp>
    </p:spTree>
    <p:extLst>
      <p:ext uri="{BB962C8B-B14F-4D97-AF65-F5344CB8AC3E}">
        <p14:creationId xmlns:p14="http://schemas.microsoft.com/office/powerpoint/2010/main" val="953802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4250C45-4DFB-4E64-9CC2-51DC00A527D6}" type="datetimeFigureOut">
              <a:rPr lang="zh-CN" altLang="en-US" smtClean="0"/>
              <a:t>2018-9-11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A25510-AD07-4F12-9711-1B0341E8EA15}" type="slidenum">
              <a:rPr lang="zh-CN" altLang="en-US" smtClean="0"/>
              <a:t>‹#›</a:t>
            </a:fld>
            <a:endParaRPr lang="zh-CN" altLang="en-US"/>
          </a:p>
        </p:txBody>
      </p:sp>
    </p:spTree>
    <p:extLst>
      <p:ext uri="{BB962C8B-B14F-4D97-AF65-F5344CB8AC3E}">
        <p14:creationId xmlns:p14="http://schemas.microsoft.com/office/powerpoint/2010/main" val="76366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4250C45-4DFB-4E64-9CC2-51DC00A527D6}" type="datetimeFigureOut">
              <a:rPr lang="zh-CN" altLang="en-US" smtClean="0"/>
              <a:t>2018-9-11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A25510-AD07-4F12-9711-1B0341E8EA15}" type="slidenum">
              <a:rPr lang="zh-CN" altLang="en-US" smtClean="0"/>
              <a:t>‹#›</a:t>
            </a:fld>
            <a:endParaRPr lang="zh-CN" altLang="en-US"/>
          </a:p>
        </p:txBody>
      </p:sp>
    </p:spTree>
    <p:extLst>
      <p:ext uri="{BB962C8B-B14F-4D97-AF65-F5344CB8AC3E}">
        <p14:creationId xmlns:p14="http://schemas.microsoft.com/office/powerpoint/2010/main" val="3202008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4250C45-4DFB-4E64-9CC2-51DC00A527D6}" type="datetimeFigureOut">
              <a:rPr lang="zh-CN" altLang="en-US" smtClean="0"/>
              <a:t>2018-9-11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A25510-AD07-4F12-9711-1B0341E8EA15}" type="slidenum">
              <a:rPr lang="zh-CN" altLang="en-US" smtClean="0"/>
              <a:t>‹#›</a:t>
            </a:fld>
            <a:endParaRPr lang="zh-CN" altLang="en-US"/>
          </a:p>
        </p:txBody>
      </p:sp>
    </p:spTree>
    <p:extLst>
      <p:ext uri="{BB962C8B-B14F-4D97-AF65-F5344CB8AC3E}">
        <p14:creationId xmlns:p14="http://schemas.microsoft.com/office/powerpoint/2010/main" val="844002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981200"/>
            <a:ext cx="5384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981200"/>
            <a:ext cx="53848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4000500"/>
            <a:ext cx="53848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7" name="Rectangle 3"/>
          <p:cNvSpPr>
            <a:spLocks noGrp="1" noChangeArrowheads="1"/>
          </p:cNvSpPr>
          <p:nvPr>
            <p:ph type="sldNum" sz="quarter" idx="11"/>
          </p:nvPr>
        </p:nvSpPr>
        <p:spPr>
          <a:ln/>
        </p:spPr>
        <p:txBody>
          <a:bodyPr/>
          <a:lstStyle>
            <a:lvl1pPr>
              <a:defRPr/>
            </a:lvl1pPr>
          </a:lstStyle>
          <a:p>
            <a:pPr>
              <a:defRPr/>
            </a:pPr>
            <a:fld id="{F755BAA5-AFF0-4E5A-BF09-EE98AF3CC7C4}" type="slidenum">
              <a:rPr lang="en-US" altLang="zh-CN"/>
              <a:pPr>
                <a:defRPr/>
              </a:pPr>
              <a:t>‹#›</a:t>
            </a:fld>
            <a:endParaRPr lang="en-US" altLang="zh-CN"/>
          </a:p>
        </p:txBody>
      </p:sp>
      <p:sp>
        <p:nvSpPr>
          <p:cNvPr id="8"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64693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981200"/>
            <a:ext cx="5384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981200"/>
            <a:ext cx="53848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AD1D4ED5-EE4D-41B5-94B7-E8E66D2B345E}"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91245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4250C45-4DFB-4E64-9CC2-51DC00A527D6}" type="datetimeFigureOut">
              <a:rPr lang="zh-CN" altLang="en-US" smtClean="0"/>
              <a:t>2018-9-11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A25510-AD07-4F12-9711-1B0341E8EA15}" type="slidenum">
              <a:rPr lang="zh-CN" altLang="en-US" smtClean="0"/>
              <a:t>‹#›</a:t>
            </a:fld>
            <a:endParaRPr lang="zh-CN" altLang="en-US"/>
          </a:p>
        </p:txBody>
      </p:sp>
    </p:spTree>
    <p:extLst>
      <p:ext uri="{BB962C8B-B14F-4D97-AF65-F5344CB8AC3E}">
        <p14:creationId xmlns:p14="http://schemas.microsoft.com/office/powerpoint/2010/main" val="403020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4250C45-4DFB-4E64-9CC2-51DC00A527D6}" type="datetimeFigureOut">
              <a:rPr lang="zh-CN" altLang="en-US" smtClean="0"/>
              <a:t>2018-9-11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A25510-AD07-4F12-9711-1B0341E8EA15}" type="slidenum">
              <a:rPr lang="zh-CN" altLang="en-US" smtClean="0"/>
              <a:t>‹#›</a:t>
            </a:fld>
            <a:endParaRPr lang="zh-CN" altLang="en-US"/>
          </a:p>
        </p:txBody>
      </p:sp>
    </p:spTree>
    <p:extLst>
      <p:ext uri="{BB962C8B-B14F-4D97-AF65-F5344CB8AC3E}">
        <p14:creationId xmlns:p14="http://schemas.microsoft.com/office/powerpoint/2010/main" val="228646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4250C45-4DFB-4E64-9CC2-51DC00A527D6}" type="datetimeFigureOut">
              <a:rPr lang="zh-CN" altLang="en-US" smtClean="0"/>
              <a:t>2018-9-11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A25510-AD07-4F12-9711-1B0341E8EA15}" type="slidenum">
              <a:rPr lang="zh-CN" altLang="en-US" smtClean="0"/>
              <a:t>‹#›</a:t>
            </a:fld>
            <a:endParaRPr lang="zh-CN" altLang="en-US"/>
          </a:p>
        </p:txBody>
      </p:sp>
    </p:spTree>
    <p:extLst>
      <p:ext uri="{BB962C8B-B14F-4D97-AF65-F5344CB8AC3E}">
        <p14:creationId xmlns:p14="http://schemas.microsoft.com/office/powerpoint/2010/main" val="3305280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4250C45-4DFB-4E64-9CC2-51DC00A527D6}" type="datetimeFigureOut">
              <a:rPr lang="zh-CN" altLang="en-US" smtClean="0"/>
              <a:t>2018-9-11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4A25510-AD07-4F12-9711-1B0341E8EA15}" type="slidenum">
              <a:rPr lang="zh-CN" altLang="en-US" smtClean="0"/>
              <a:t>‹#›</a:t>
            </a:fld>
            <a:endParaRPr lang="zh-CN" altLang="en-US"/>
          </a:p>
        </p:txBody>
      </p:sp>
    </p:spTree>
    <p:extLst>
      <p:ext uri="{BB962C8B-B14F-4D97-AF65-F5344CB8AC3E}">
        <p14:creationId xmlns:p14="http://schemas.microsoft.com/office/powerpoint/2010/main" val="2150070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4250C45-4DFB-4E64-9CC2-51DC00A527D6}" type="datetimeFigureOut">
              <a:rPr lang="zh-CN" altLang="en-US" smtClean="0"/>
              <a:t>2018-9-11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4A25510-AD07-4F12-9711-1B0341E8EA15}" type="slidenum">
              <a:rPr lang="zh-CN" altLang="en-US" smtClean="0"/>
              <a:t>‹#›</a:t>
            </a:fld>
            <a:endParaRPr lang="zh-CN" altLang="en-US"/>
          </a:p>
        </p:txBody>
      </p:sp>
    </p:spTree>
    <p:extLst>
      <p:ext uri="{BB962C8B-B14F-4D97-AF65-F5344CB8AC3E}">
        <p14:creationId xmlns:p14="http://schemas.microsoft.com/office/powerpoint/2010/main" val="2616590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250C45-4DFB-4E64-9CC2-51DC00A527D6}" type="datetimeFigureOut">
              <a:rPr lang="zh-CN" altLang="en-US" smtClean="0"/>
              <a:t>2018-9-11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A25510-AD07-4F12-9711-1B0341E8EA15}" type="slidenum">
              <a:rPr lang="zh-CN" altLang="en-US" smtClean="0"/>
              <a:t>‹#›</a:t>
            </a:fld>
            <a:endParaRPr lang="zh-CN" altLang="en-US"/>
          </a:p>
        </p:txBody>
      </p:sp>
    </p:spTree>
    <p:extLst>
      <p:ext uri="{BB962C8B-B14F-4D97-AF65-F5344CB8AC3E}">
        <p14:creationId xmlns:p14="http://schemas.microsoft.com/office/powerpoint/2010/main" val="3600633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4250C45-4DFB-4E64-9CC2-51DC00A527D6}" type="datetimeFigureOut">
              <a:rPr lang="zh-CN" altLang="en-US" smtClean="0"/>
              <a:t>2018-9-11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A25510-AD07-4F12-9711-1B0341E8EA15}" type="slidenum">
              <a:rPr lang="zh-CN" altLang="en-US" smtClean="0"/>
              <a:t>‹#›</a:t>
            </a:fld>
            <a:endParaRPr lang="zh-CN" altLang="en-US"/>
          </a:p>
        </p:txBody>
      </p:sp>
    </p:spTree>
    <p:extLst>
      <p:ext uri="{BB962C8B-B14F-4D97-AF65-F5344CB8AC3E}">
        <p14:creationId xmlns:p14="http://schemas.microsoft.com/office/powerpoint/2010/main" val="2882553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4250C45-4DFB-4E64-9CC2-51DC00A527D6}" type="datetimeFigureOut">
              <a:rPr lang="zh-CN" altLang="en-US" smtClean="0"/>
              <a:t>2018-9-11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A25510-AD07-4F12-9711-1B0341E8EA15}" type="slidenum">
              <a:rPr lang="zh-CN" altLang="en-US" smtClean="0"/>
              <a:t>‹#›</a:t>
            </a:fld>
            <a:endParaRPr lang="zh-CN" altLang="en-US"/>
          </a:p>
        </p:txBody>
      </p:sp>
    </p:spTree>
    <p:extLst>
      <p:ext uri="{BB962C8B-B14F-4D97-AF65-F5344CB8AC3E}">
        <p14:creationId xmlns:p14="http://schemas.microsoft.com/office/powerpoint/2010/main" val="1313523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250C45-4DFB-4E64-9CC2-51DC00A527D6}" type="datetimeFigureOut">
              <a:rPr lang="zh-CN" altLang="en-US" smtClean="0"/>
              <a:t>2018-9-11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A25510-AD07-4F12-9711-1B0341E8EA15}" type="slidenum">
              <a:rPr lang="zh-CN" altLang="en-US" smtClean="0"/>
              <a:t>‹#›</a:t>
            </a:fld>
            <a:endParaRPr lang="zh-CN" altLang="en-US"/>
          </a:p>
        </p:txBody>
      </p:sp>
    </p:spTree>
    <p:extLst>
      <p:ext uri="{BB962C8B-B14F-4D97-AF65-F5344CB8AC3E}">
        <p14:creationId xmlns:p14="http://schemas.microsoft.com/office/powerpoint/2010/main" val="3931704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hyperlink" Target="https://ling.upenn.edu/courses/Fall_2003/ling001/penn_treebank_pos.html"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notesSlide" Target="../notesSlides/notesSlide3.xml"/><Relationship Id="rId7"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1.png"/><Relationship Id="rId5" Type="http://schemas.openxmlformats.org/officeDocument/2006/relationships/image" Target="../media/image8.wmf"/><Relationship Id="rId10" Type="http://schemas.openxmlformats.org/officeDocument/2006/relationships/image" Target="../media/image10.wmf"/><Relationship Id="rId4" Type="http://schemas.openxmlformats.org/officeDocument/2006/relationships/oleObject" Target="../embeddings/oleObject4.bin"/><Relationship Id="rId9"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13.png"/><Relationship Id="rId5" Type="http://schemas.openxmlformats.org/officeDocument/2006/relationships/image" Target="../media/image12.wmf"/><Relationship Id="rId4" Type="http://schemas.openxmlformats.org/officeDocument/2006/relationships/oleObject" Target="../embeddings/oleObject7.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文本挖掘基础</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273393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有很多词干化的工具包，</a:t>
            </a:r>
            <a:endParaRPr lang="zh-CN" altLang="en-US" dirty="0"/>
          </a:p>
          <a:p>
            <a:r>
              <a:rPr lang="zh-CN" altLang="zh-CN" dirty="0"/>
              <a:t>如最常见的</a:t>
            </a:r>
            <a:r>
              <a:rPr lang="en-US" altLang="zh-CN" dirty="0" smtClean="0"/>
              <a:t>porter</a:t>
            </a:r>
            <a:r>
              <a:rPr lang="zh-CN" altLang="en-US" dirty="0" smtClean="0"/>
              <a:t>，</a:t>
            </a:r>
            <a:r>
              <a:rPr lang="zh-CN" altLang="zh-CN" dirty="0"/>
              <a:t>斯坦福的自然语言工具箱中也有词干化的工具</a:t>
            </a:r>
            <a:r>
              <a:rPr lang="zh-CN" altLang="zh-CN" dirty="0" smtClean="0"/>
              <a:t>。</a:t>
            </a:r>
            <a:endParaRPr lang="en-US" altLang="zh-CN" dirty="0" smtClean="0"/>
          </a:p>
          <a:p>
            <a:r>
              <a:rPr lang="zh-CN" altLang="zh-CN" dirty="0"/>
              <a:t>当然，词干的精确形式并不重要，重要的是能够得到等价类。这句话的意思是，如果把“</a:t>
            </a:r>
            <a:r>
              <a:rPr lang="en-US" altLang="zh-CN" dirty="0"/>
              <a:t>quickly</a:t>
            </a:r>
            <a:r>
              <a:rPr lang="zh-CN" altLang="zh-CN" dirty="0"/>
              <a:t>”这个词词干化得到的是“</a:t>
            </a:r>
            <a:r>
              <a:rPr lang="en-US" altLang="zh-CN" dirty="0" err="1"/>
              <a:t>quic</a:t>
            </a:r>
            <a:r>
              <a:rPr lang="zh-CN" altLang="zh-CN" dirty="0"/>
              <a:t>”，这个操作得到的结果是不精确，甚至是错误的。但是，如果所有的</a:t>
            </a:r>
            <a:r>
              <a:rPr lang="en-US" altLang="zh-CN" dirty="0"/>
              <a:t>quick</a:t>
            </a:r>
            <a:r>
              <a:rPr lang="zh-CN" altLang="zh-CN" dirty="0"/>
              <a:t>的衍生词，包括</a:t>
            </a:r>
            <a:r>
              <a:rPr lang="en-US" altLang="zh-CN" dirty="0"/>
              <a:t>quick</a:t>
            </a:r>
            <a:r>
              <a:rPr lang="zh-CN" altLang="zh-CN" dirty="0"/>
              <a:t>本身的词干化的结果都是</a:t>
            </a:r>
            <a:r>
              <a:rPr lang="en-US" altLang="zh-CN" dirty="0" err="1"/>
              <a:t>quic</a:t>
            </a:r>
            <a:r>
              <a:rPr lang="zh-CN" altLang="zh-CN" dirty="0"/>
              <a:t>，而其他词的词干化结果不好得到</a:t>
            </a:r>
            <a:r>
              <a:rPr lang="en-US" altLang="zh-CN" dirty="0" err="1"/>
              <a:t>quic</a:t>
            </a:r>
            <a:r>
              <a:rPr lang="zh-CN" altLang="zh-CN" dirty="0"/>
              <a:t>，就没有关系。因为所有的</a:t>
            </a:r>
            <a:r>
              <a:rPr lang="en-US" altLang="zh-CN" dirty="0"/>
              <a:t>quick</a:t>
            </a:r>
            <a:r>
              <a:rPr lang="zh-CN" altLang="zh-CN" dirty="0"/>
              <a:t>和</a:t>
            </a:r>
            <a:r>
              <a:rPr lang="en-US" altLang="zh-CN" dirty="0"/>
              <a:t>quick</a:t>
            </a:r>
            <a:r>
              <a:rPr lang="zh-CN" altLang="zh-CN" dirty="0"/>
              <a:t>衍生词的词干化结果是相同的，它们得到了等价类。</a:t>
            </a:r>
          </a:p>
          <a:p>
            <a:endParaRPr lang="zh-CN" altLang="en-US" dirty="0"/>
          </a:p>
        </p:txBody>
      </p:sp>
    </p:spTree>
    <p:extLst>
      <p:ext uri="{BB962C8B-B14F-4D97-AF65-F5344CB8AC3E}">
        <p14:creationId xmlns:p14="http://schemas.microsoft.com/office/powerpoint/2010/main" val="241458438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句子层次的情感分析</a:t>
            </a:r>
            <a:endParaRPr lang="en-US" altLang="zh-CN" dirty="0" smtClean="0"/>
          </a:p>
          <a:p>
            <a:r>
              <a:rPr lang="zh-CN" altLang="zh-CN" dirty="0"/>
              <a:t>这一任务针对句子，确定是否每个句子表达了一个正向的、负向的或者中立的观点。中立通常意味着没有观点</a:t>
            </a:r>
            <a:r>
              <a:rPr lang="zh-CN" altLang="zh-CN" dirty="0" smtClean="0"/>
              <a:t>。</a:t>
            </a:r>
            <a:endParaRPr lang="en-US" altLang="zh-CN" dirty="0" smtClean="0"/>
          </a:p>
        </p:txBody>
      </p:sp>
    </p:spTree>
    <p:extLst>
      <p:ext uri="{BB962C8B-B14F-4D97-AF65-F5344CB8AC3E}">
        <p14:creationId xmlns:p14="http://schemas.microsoft.com/office/powerpoint/2010/main" val="271269306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smtClean="0"/>
              <a:t>实体与</a:t>
            </a:r>
            <a:r>
              <a:rPr lang="en-US" altLang="zh-CN" dirty="0" smtClean="0"/>
              <a:t>aspect</a:t>
            </a:r>
            <a:r>
              <a:rPr lang="zh-CN" altLang="zh-CN" dirty="0" smtClean="0"/>
              <a:t>层次</a:t>
            </a:r>
          </a:p>
          <a:p>
            <a:r>
              <a:rPr lang="zh-CN" altLang="zh-CN" dirty="0"/>
              <a:t>文档级和句子级的分析没有发现某个人确切的喜欢什么和不喜欢什么。</a:t>
            </a:r>
            <a:r>
              <a:rPr lang="en-US" altLang="zh-CN" dirty="0"/>
              <a:t>Aspect</a:t>
            </a:r>
            <a:r>
              <a:rPr lang="zh-CN" altLang="zh-CN" dirty="0"/>
              <a:t>级别的分析完成更精细粒度的分析。</a:t>
            </a:r>
            <a:r>
              <a:rPr lang="en-US" altLang="zh-CN" dirty="0"/>
              <a:t>Aspect</a:t>
            </a:r>
            <a:r>
              <a:rPr lang="zh-CN" altLang="zh-CN" dirty="0"/>
              <a:t>级更早也称作特征（</a:t>
            </a:r>
            <a:r>
              <a:rPr lang="en-US" altLang="zh-CN" dirty="0"/>
              <a:t>feature</a:t>
            </a:r>
            <a:r>
              <a:rPr lang="zh-CN" altLang="zh-CN" dirty="0"/>
              <a:t>）级别的分析（基于特征的观点挖掘和摘要）。</a:t>
            </a:r>
            <a:r>
              <a:rPr lang="en-US" altLang="zh-CN" dirty="0"/>
              <a:t>Aspect</a:t>
            </a:r>
            <a:r>
              <a:rPr lang="zh-CN" altLang="zh-CN" dirty="0"/>
              <a:t>分析不直接考察语言结构（文本、段落、句子、子句或词组）。它直接考察观点。它基于这样的思想：一个观点包含一个情感倾向（正向或负向）和一个观点表达的目标（</a:t>
            </a:r>
            <a:r>
              <a:rPr lang="en-US" altLang="zh-CN" dirty="0"/>
              <a:t>target</a:t>
            </a:r>
            <a:r>
              <a:rPr lang="zh-CN" altLang="zh-CN" dirty="0"/>
              <a:t>）。一个没有目标的观点它的应用范围有限。</a:t>
            </a:r>
          </a:p>
          <a:p>
            <a:pPr>
              <a:buNone/>
            </a:pPr>
            <a:endParaRPr lang="zh-CN" altLang="en-US" dirty="0"/>
          </a:p>
        </p:txBody>
      </p:sp>
    </p:spTree>
    <p:extLst>
      <p:ext uri="{BB962C8B-B14F-4D97-AF65-F5344CB8AC3E}">
        <p14:creationId xmlns:p14="http://schemas.microsoft.com/office/powerpoint/2010/main" val="280641172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情感词典与它的问题</a:t>
            </a:r>
            <a:endParaRPr lang="zh-CN" altLang="en-US" dirty="0"/>
          </a:p>
        </p:txBody>
      </p:sp>
      <p:sp>
        <p:nvSpPr>
          <p:cNvPr id="3" name="内容占位符 2"/>
          <p:cNvSpPr>
            <a:spLocks noGrp="1"/>
          </p:cNvSpPr>
          <p:nvPr>
            <p:ph idx="1"/>
          </p:nvPr>
        </p:nvSpPr>
        <p:spPr/>
        <p:txBody>
          <a:bodyPr>
            <a:normAutofit/>
          </a:bodyPr>
          <a:lstStyle/>
          <a:p>
            <a:r>
              <a:rPr lang="zh-CN" altLang="zh-CN" dirty="0"/>
              <a:t>情感倾向的最重要的指示器是情感词，也称作观点词。这些词通常被用来表达正向或负向的情感倾向。例如，</a:t>
            </a:r>
            <a:r>
              <a:rPr lang="en-US" altLang="zh-CN" dirty="0"/>
              <a:t>good, wonderful, amazing</a:t>
            </a:r>
            <a:r>
              <a:rPr lang="zh-CN" altLang="zh-CN" dirty="0"/>
              <a:t>都是正向的情感词。</a:t>
            </a:r>
            <a:r>
              <a:rPr lang="en-US" altLang="zh-CN" dirty="0"/>
              <a:t>”bad, poor, terrible”</a:t>
            </a:r>
            <a:r>
              <a:rPr lang="zh-CN" altLang="zh-CN" dirty="0"/>
              <a:t>都是负向的情感词。</a:t>
            </a:r>
            <a:endParaRPr lang="zh-CN" altLang="en-US" dirty="0"/>
          </a:p>
        </p:txBody>
      </p:sp>
    </p:spTree>
    <p:extLst>
      <p:ext uri="{BB962C8B-B14F-4D97-AF65-F5344CB8AC3E}">
        <p14:creationId xmlns:p14="http://schemas.microsoft.com/office/powerpoint/2010/main" val="98772303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除了单个的词，一些词组、习语也具有情感倾向。例如，“</a:t>
            </a:r>
            <a:r>
              <a:rPr lang="en-US" altLang="zh-CN" dirty="0"/>
              <a:t>cost someone an arm and a leg</a:t>
            </a:r>
            <a:r>
              <a:rPr lang="zh-CN" altLang="zh-CN" dirty="0"/>
              <a:t>”。情感词和词组是进行情感分析的基本工具</a:t>
            </a:r>
            <a:r>
              <a:rPr lang="zh-CN" altLang="zh-CN" dirty="0" smtClean="0"/>
              <a:t>。</a:t>
            </a:r>
            <a:endParaRPr lang="en-US" altLang="zh-CN" dirty="0" smtClean="0"/>
          </a:p>
          <a:p>
            <a:r>
              <a:rPr lang="zh-CN" altLang="zh-CN" dirty="0" smtClean="0"/>
              <a:t>情感</a:t>
            </a:r>
            <a:r>
              <a:rPr lang="zh-CN" altLang="zh-CN" dirty="0"/>
              <a:t>词和词组的列表称作情感词典（</a:t>
            </a:r>
            <a:r>
              <a:rPr lang="en-US" altLang="zh-CN" dirty="0"/>
              <a:t>sentiment lexicon</a:t>
            </a:r>
            <a:r>
              <a:rPr lang="zh-CN" altLang="zh-CN" dirty="0"/>
              <a:t>）</a:t>
            </a:r>
            <a:r>
              <a:rPr lang="zh-CN" altLang="zh-CN" dirty="0" smtClean="0"/>
              <a:t>。</a:t>
            </a:r>
            <a:endParaRPr lang="en-US" altLang="zh-CN" dirty="0" smtClean="0"/>
          </a:p>
          <a:p>
            <a:r>
              <a:rPr lang="zh-CN" altLang="zh-CN" dirty="0"/>
              <a:t>虽然情感词和词组对于情感分析是重要的，但真正实际应用中，仅仅使用情感词典是不够的。这个问题很复杂，换句话说，情感词典是必须的，但仅仅使用情感词典是不够的。</a:t>
            </a:r>
            <a:endParaRPr lang="zh-CN" altLang="en-US" dirty="0"/>
          </a:p>
        </p:txBody>
      </p:sp>
    </p:spTree>
    <p:extLst>
      <p:ext uri="{BB962C8B-B14F-4D97-AF65-F5344CB8AC3E}">
        <p14:creationId xmlns:p14="http://schemas.microsoft.com/office/powerpoint/2010/main" val="428730434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情感词典的一些问题</a:t>
            </a:r>
            <a:r>
              <a:rPr lang="en-US" altLang="zh-CN" dirty="0" smtClean="0"/>
              <a:t>:</a:t>
            </a:r>
          </a:p>
          <a:p>
            <a:pPr lvl="0"/>
            <a:r>
              <a:rPr lang="zh-CN" altLang="en-US" dirty="0" smtClean="0"/>
              <a:t>（</a:t>
            </a:r>
            <a:r>
              <a:rPr lang="en-US" altLang="zh-CN" dirty="0" smtClean="0"/>
              <a:t>1</a:t>
            </a:r>
            <a:r>
              <a:rPr lang="zh-CN" altLang="en-US" dirty="0" smtClean="0"/>
              <a:t>）</a:t>
            </a:r>
            <a:r>
              <a:rPr lang="zh-CN" altLang="zh-CN" dirty="0" smtClean="0"/>
              <a:t>一</a:t>
            </a:r>
            <a:r>
              <a:rPr lang="zh-CN" altLang="zh-CN" dirty="0"/>
              <a:t>个正向或负向的情感词在不同的领域或许会有相反的情感倾向。</a:t>
            </a:r>
          </a:p>
          <a:p>
            <a:pPr lvl="0"/>
            <a:r>
              <a:rPr lang="zh-CN" altLang="en-US" dirty="0" smtClean="0"/>
              <a:t>（</a:t>
            </a:r>
            <a:r>
              <a:rPr lang="en-US" altLang="zh-CN" dirty="0" smtClean="0"/>
              <a:t>2</a:t>
            </a:r>
            <a:r>
              <a:rPr lang="zh-CN" altLang="en-US" dirty="0" smtClean="0"/>
              <a:t>）</a:t>
            </a:r>
            <a:r>
              <a:rPr lang="zh-CN" altLang="zh-CN" dirty="0" smtClean="0"/>
              <a:t>一</a:t>
            </a:r>
            <a:r>
              <a:rPr lang="zh-CN" altLang="zh-CN" dirty="0"/>
              <a:t>个包括情感词的句子却不能包含任何情感倾向。例如：“</a:t>
            </a:r>
            <a:r>
              <a:rPr lang="en-US" altLang="zh-CN" dirty="0"/>
              <a:t>Can you tell me which Sony camera is good ?</a:t>
            </a:r>
            <a:r>
              <a:rPr lang="zh-CN" altLang="zh-CN" dirty="0"/>
              <a:t>”</a:t>
            </a:r>
          </a:p>
          <a:p>
            <a:pPr lvl="0"/>
            <a:r>
              <a:rPr lang="zh-CN" altLang="en-US" dirty="0" smtClean="0"/>
              <a:t>（</a:t>
            </a:r>
            <a:r>
              <a:rPr lang="en-US" altLang="zh-CN" dirty="0" smtClean="0"/>
              <a:t>3</a:t>
            </a:r>
            <a:r>
              <a:rPr lang="zh-CN" altLang="en-US" dirty="0" smtClean="0"/>
              <a:t>）</a:t>
            </a:r>
            <a:r>
              <a:rPr lang="zh-CN" altLang="zh-CN" dirty="0" smtClean="0"/>
              <a:t>讽刺</a:t>
            </a:r>
            <a:r>
              <a:rPr lang="zh-CN" altLang="zh-CN" dirty="0"/>
              <a:t>句，不管它包含或不包含情感词，都很难处理。</a:t>
            </a:r>
          </a:p>
          <a:p>
            <a:pPr lvl="0"/>
            <a:r>
              <a:rPr lang="zh-CN" altLang="en-US" dirty="0" smtClean="0"/>
              <a:t>（</a:t>
            </a:r>
            <a:r>
              <a:rPr lang="en-US" altLang="zh-CN" dirty="0" smtClean="0"/>
              <a:t>4</a:t>
            </a:r>
            <a:r>
              <a:rPr lang="zh-CN" altLang="en-US" dirty="0" smtClean="0"/>
              <a:t>）</a:t>
            </a:r>
            <a:r>
              <a:rPr lang="zh-CN" altLang="zh-CN" dirty="0" smtClean="0"/>
              <a:t>许多</a:t>
            </a:r>
            <a:r>
              <a:rPr lang="zh-CN" altLang="zh-CN" dirty="0"/>
              <a:t>句子没有情感词却包含了情感倾向。</a:t>
            </a:r>
          </a:p>
          <a:p>
            <a:endParaRPr lang="zh-CN" altLang="en-US" dirty="0"/>
          </a:p>
        </p:txBody>
      </p:sp>
    </p:spTree>
    <p:extLst>
      <p:ext uri="{BB962C8B-B14F-4D97-AF65-F5344CB8AC3E}">
        <p14:creationId xmlns:p14="http://schemas.microsoft.com/office/powerpoint/2010/main" val="179247827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情感分析中的一些术语和定义</a:t>
            </a:r>
            <a:endParaRPr lang="zh-CN" altLang="en-US" dirty="0"/>
          </a:p>
        </p:txBody>
      </p:sp>
      <p:sp>
        <p:nvSpPr>
          <p:cNvPr id="3" name="内容占位符 2"/>
          <p:cNvSpPr>
            <a:spLocks noGrp="1"/>
          </p:cNvSpPr>
          <p:nvPr>
            <p:ph idx="1"/>
          </p:nvPr>
        </p:nvSpPr>
        <p:spPr/>
        <p:txBody>
          <a:bodyPr/>
          <a:lstStyle/>
          <a:p>
            <a:r>
              <a:rPr lang="zh-CN" altLang="zh-CN" dirty="0" smtClean="0"/>
              <a:t>（</a:t>
            </a:r>
            <a:r>
              <a:rPr lang="en-US" altLang="zh-CN" dirty="0"/>
              <a:t>1</a:t>
            </a:r>
            <a:r>
              <a:rPr lang="zh-CN" altLang="zh-CN" dirty="0"/>
              <a:t>）实体</a:t>
            </a:r>
            <a:r>
              <a:rPr lang="en-US" altLang="zh-CN" dirty="0" smtClean="0"/>
              <a:t>entity</a:t>
            </a:r>
            <a:r>
              <a:rPr lang="zh-CN" altLang="zh-CN" dirty="0" smtClean="0"/>
              <a:t>：</a:t>
            </a:r>
            <a:r>
              <a:rPr lang="zh-CN" altLang="zh-CN" dirty="0"/>
              <a:t>一个</a:t>
            </a:r>
            <a:r>
              <a:rPr lang="en-US" altLang="zh-CN" dirty="0"/>
              <a:t>entity</a:t>
            </a:r>
            <a:r>
              <a:rPr lang="zh-CN" altLang="zh-CN" dirty="0"/>
              <a:t>是一个产品、服务、话题、问题、人、组织或者事件</a:t>
            </a:r>
            <a:r>
              <a:rPr lang="zh-CN" altLang="zh-CN" dirty="0" smtClean="0"/>
              <a:t>。</a:t>
            </a:r>
            <a:endParaRPr lang="en-US" altLang="zh-CN" dirty="0" smtClean="0"/>
          </a:p>
          <a:p>
            <a:r>
              <a:rPr lang="zh-CN" altLang="en-US" dirty="0" smtClean="0"/>
              <a:t>（</a:t>
            </a:r>
            <a:r>
              <a:rPr lang="en-US" altLang="zh-CN" dirty="0" smtClean="0"/>
              <a:t>2</a:t>
            </a:r>
            <a:r>
              <a:rPr lang="zh-CN" altLang="en-US" dirty="0" smtClean="0"/>
              <a:t>）</a:t>
            </a:r>
            <a:r>
              <a:rPr lang="en-US" altLang="zh-CN" dirty="0" smtClean="0"/>
              <a:t>Aspect</a:t>
            </a:r>
            <a:r>
              <a:rPr lang="en-US" altLang="zh-CN" dirty="0"/>
              <a:t>: </a:t>
            </a:r>
            <a:r>
              <a:rPr lang="zh-CN" altLang="zh-CN" dirty="0"/>
              <a:t>指的是一个</a:t>
            </a:r>
            <a:r>
              <a:rPr lang="en-US" altLang="zh-CN" dirty="0"/>
              <a:t>entity</a:t>
            </a:r>
            <a:r>
              <a:rPr lang="zh-CN" altLang="zh-CN" dirty="0"/>
              <a:t>的各种属性</a:t>
            </a:r>
            <a:r>
              <a:rPr lang="zh-CN" altLang="en-US" dirty="0"/>
              <a:t>和特征</a:t>
            </a:r>
            <a:r>
              <a:rPr lang="zh-CN" altLang="zh-CN" dirty="0"/>
              <a:t>。</a:t>
            </a:r>
            <a:endParaRPr lang="en-US" altLang="zh-CN" dirty="0"/>
          </a:p>
          <a:p>
            <a:endParaRPr lang="en-US" altLang="zh-CN" dirty="0"/>
          </a:p>
          <a:p>
            <a:r>
              <a:rPr lang="zh-CN" altLang="zh-CN" dirty="0"/>
              <a:t>例如：一个特别型号的照相机是一个实体，例如，</a:t>
            </a:r>
            <a:r>
              <a:rPr lang="en-US" altLang="zh-CN" dirty="0"/>
              <a:t>Canon G12</a:t>
            </a:r>
            <a:r>
              <a:rPr lang="zh-CN" altLang="zh-CN" dirty="0"/>
              <a:t>。它有一个属性集合，例如，图片质量、大小、重量。也有一些部件，例如，镜头、取景窗、电池等</a:t>
            </a:r>
            <a:r>
              <a:rPr lang="zh-CN" altLang="zh-CN" dirty="0" smtClean="0"/>
              <a:t>。一</a:t>
            </a:r>
            <a:r>
              <a:rPr lang="zh-CN" altLang="zh-CN" dirty="0"/>
              <a:t>个话题也可以是一个实体，例如，</a:t>
            </a:r>
            <a:r>
              <a:rPr lang="en-US" altLang="zh-CN" dirty="0"/>
              <a:t>“</a:t>
            </a:r>
            <a:r>
              <a:rPr lang="zh-CN" altLang="zh-CN" dirty="0"/>
              <a:t>增税</a:t>
            </a:r>
            <a:r>
              <a:rPr lang="en-US" altLang="zh-CN" dirty="0"/>
              <a:t>”</a:t>
            </a:r>
            <a:r>
              <a:rPr lang="zh-CN" altLang="zh-CN" dirty="0" smtClean="0"/>
              <a:t>。</a:t>
            </a:r>
            <a:endParaRPr lang="zh-CN" altLang="en-US" dirty="0"/>
          </a:p>
        </p:txBody>
      </p:sp>
    </p:spTree>
    <p:extLst>
      <p:ext uri="{BB962C8B-B14F-4D97-AF65-F5344CB8AC3E}">
        <p14:creationId xmlns:p14="http://schemas.microsoft.com/office/powerpoint/2010/main" val="257805462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情感分析中的一些术语和定义</a:t>
            </a:r>
            <a:endParaRPr lang="zh-CN" altLang="en-US" dirty="0"/>
          </a:p>
        </p:txBody>
      </p:sp>
      <p:sp>
        <p:nvSpPr>
          <p:cNvPr id="3" name="内容占位符 2"/>
          <p:cNvSpPr>
            <a:spLocks noGrp="1"/>
          </p:cNvSpPr>
          <p:nvPr>
            <p:ph idx="1"/>
          </p:nvPr>
        </p:nvSpPr>
        <p:spPr/>
        <p:txBody>
          <a:bodyPr>
            <a:normAutofit/>
          </a:bodyPr>
          <a:lstStyle/>
          <a:p>
            <a:r>
              <a:rPr lang="zh-CN" altLang="zh-CN" dirty="0" smtClean="0"/>
              <a:t>（</a:t>
            </a:r>
            <a:r>
              <a:rPr lang="en-US" altLang="zh-CN" dirty="0" smtClean="0"/>
              <a:t>3</a:t>
            </a:r>
            <a:r>
              <a:rPr lang="zh-CN" altLang="zh-CN" dirty="0"/>
              <a:t>） </a:t>
            </a:r>
            <a:r>
              <a:rPr lang="zh-CN" altLang="zh-CN" dirty="0" smtClean="0"/>
              <a:t>观点</a:t>
            </a:r>
            <a:r>
              <a:rPr lang="en-US" altLang="zh-CN" dirty="0" smtClean="0"/>
              <a:t>opinion</a:t>
            </a:r>
            <a:r>
              <a:rPr lang="zh-CN" altLang="zh-CN" dirty="0" smtClean="0"/>
              <a:t>：</a:t>
            </a:r>
            <a:r>
              <a:rPr lang="zh-CN" altLang="zh-CN" dirty="0"/>
              <a:t>一个观点是一</a:t>
            </a:r>
            <a:r>
              <a:rPr lang="zh-CN" altLang="zh-CN" dirty="0" smtClean="0"/>
              <a:t>个</a:t>
            </a:r>
            <a:r>
              <a:rPr lang="zh-CN" altLang="en-US" dirty="0" smtClean="0"/>
              <a:t>五</a:t>
            </a:r>
            <a:r>
              <a:rPr lang="zh-CN" altLang="zh-CN" dirty="0" smtClean="0"/>
              <a:t>元组</a:t>
            </a:r>
            <a:r>
              <a:rPr lang="en-US" altLang="zh-CN" dirty="0"/>
              <a:t>(</a:t>
            </a:r>
            <a:r>
              <a:rPr lang="en-US" altLang="zh-CN" dirty="0" err="1"/>
              <a:t>e</a:t>
            </a:r>
            <a:r>
              <a:rPr lang="en-US" altLang="zh-CN" baseline="-25000" dirty="0" err="1"/>
              <a:t>i</a:t>
            </a:r>
            <a:r>
              <a:rPr lang="en-US" altLang="zh-CN" dirty="0"/>
              <a:t>, </a:t>
            </a:r>
            <a:r>
              <a:rPr lang="en-US" altLang="zh-CN" dirty="0" err="1"/>
              <a:t>a</a:t>
            </a:r>
            <a:r>
              <a:rPr lang="en-US" altLang="zh-CN" baseline="-25000" dirty="0" err="1"/>
              <a:t>ij</a:t>
            </a:r>
            <a:r>
              <a:rPr lang="en-US" altLang="zh-CN" dirty="0"/>
              <a:t>, </a:t>
            </a:r>
            <a:r>
              <a:rPr lang="en-US" altLang="zh-CN" dirty="0" err="1"/>
              <a:t>s</a:t>
            </a:r>
            <a:r>
              <a:rPr lang="en-US" altLang="zh-CN" baseline="-25000" dirty="0" err="1"/>
              <a:t>ijkl</a:t>
            </a:r>
            <a:r>
              <a:rPr lang="en-US" altLang="zh-CN" dirty="0"/>
              <a:t>, </a:t>
            </a:r>
            <a:r>
              <a:rPr lang="en-US" altLang="zh-CN" dirty="0" err="1"/>
              <a:t>h</a:t>
            </a:r>
            <a:r>
              <a:rPr lang="en-US" altLang="zh-CN" baseline="-25000" dirty="0" err="1"/>
              <a:t>k</a:t>
            </a:r>
            <a:r>
              <a:rPr lang="en-US" altLang="zh-CN" dirty="0"/>
              <a:t>, </a:t>
            </a:r>
            <a:r>
              <a:rPr lang="en-US" altLang="zh-CN" dirty="0" err="1"/>
              <a:t>t</a:t>
            </a:r>
            <a:r>
              <a:rPr lang="en-US" altLang="zh-CN" baseline="-25000" dirty="0" err="1"/>
              <a:t>l</a:t>
            </a:r>
            <a:r>
              <a:rPr lang="en-US" altLang="zh-CN" dirty="0"/>
              <a:t> )</a:t>
            </a:r>
            <a:r>
              <a:rPr lang="zh-CN" altLang="zh-CN" dirty="0"/>
              <a:t>。</a:t>
            </a:r>
            <a:r>
              <a:rPr lang="en-US" altLang="zh-CN" dirty="0" err="1"/>
              <a:t>ei</a:t>
            </a:r>
            <a:r>
              <a:rPr lang="zh-CN" altLang="zh-CN" dirty="0"/>
              <a:t>是一个实体的名称；</a:t>
            </a:r>
            <a:r>
              <a:rPr lang="en-US" altLang="zh-CN" dirty="0" err="1"/>
              <a:t>aij</a:t>
            </a:r>
            <a:r>
              <a:rPr lang="zh-CN" altLang="zh-CN" dirty="0"/>
              <a:t>是实体的一个</a:t>
            </a:r>
            <a:r>
              <a:rPr lang="en-US" altLang="zh-CN" dirty="0"/>
              <a:t>aspect</a:t>
            </a:r>
            <a:r>
              <a:rPr lang="zh-CN" altLang="zh-CN" dirty="0"/>
              <a:t>；</a:t>
            </a:r>
            <a:r>
              <a:rPr lang="en-US" altLang="zh-CN" dirty="0" err="1"/>
              <a:t>sijkl</a:t>
            </a:r>
            <a:r>
              <a:rPr lang="zh-CN" altLang="zh-CN" dirty="0"/>
              <a:t>是一个实体</a:t>
            </a:r>
            <a:r>
              <a:rPr lang="en-US" altLang="zh-CN" dirty="0" err="1"/>
              <a:t>ai</a:t>
            </a:r>
            <a:r>
              <a:rPr lang="zh-CN" altLang="zh-CN" dirty="0"/>
              <a:t>的</a:t>
            </a:r>
            <a:r>
              <a:rPr lang="en-US" altLang="zh-CN" dirty="0"/>
              <a:t>aspect </a:t>
            </a:r>
            <a:r>
              <a:rPr lang="en-US" altLang="zh-CN" dirty="0" err="1"/>
              <a:t>aij</a:t>
            </a:r>
            <a:r>
              <a:rPr lang="zh-CN" altLang="zh-CN" dirty="0"/>
              <a:t>的情感倾向；</a:t>
            </a:r>
            <a:r>
              <a:rPr lang="en-US" altLang="zh-CN" dirty="0" err="1"/>
              <a:t>hk</a:t>
            </a:r>
            <a:r>
              <a:rPr lang="zh-CN" altLang="zh-CN" dirty="0"/>
              <a:t>是观点持有者；</a:t>
            </a:r>
            <a:r>
              <a:rPr lang="en-US" altLang="zh-CN" dirty="0" err="1"/>
              <a:t>tl</a:t>
            </a:r>
            <a:r>
              <a:rPr lang="zh-CN" altLang="zh-CN" dirty="0"/>
              <a:t>是观点表达的时间。情感倾向</a:t>
            </a:r>
            <a:r>
              <a:rPr lang="en-US" altLang="zh-CN" dirty="0" err="1"/>
              <a:t>sijkl</a:t>
            </a:r>
            <a:r>
              <a:rPr lang="zh-CN" altLang="zh-CN" dirty="0"/>
              <a:t>可以是正向或负向或中立的。或者可以用一个评分表达强度，例如，电商评论数据中常用</a:t>
            </a:r>
            <a:r>
              <a:rPr lang="en-US" altLang="zh-CN" dirty="0"/>
              <a:t>1-5</a:t>
            </a:r>
            <a:r>
              <a:rPr lang="zh-CN" altLang="zh-CN" dirty="0"/>
              <a:t>星的评分。当一个观点是表达在整个实体上（未针对属性或</a:t>
            </a:r>
            <a:r>
              <a:rPr lang="en-US" altLang="zh-CN" dirty="0"/>
              <a:t>aspect</a:t>
            </a:r>
            <a:r>
              <a:rPr lang="zh-CN" altLang="zh-CN" dirty="0"/>
              <a:t>），可以使用一个特殊的</a:t>
            </a:r>
            <a:r>
              <a:rPr lang="en-US" altLang="zh-CN" dirty="0"/>
              <a:t>aspect</a:t>
            </a:r>
            <a:r>
              <a:rPr lang="zh-CN" altLang="zh-CN" dirty="0"/>
              <a:t>，称作</a:t>
            </a:r>
            <a:r>
              <a:rPr lang="en-US" altLang="zh-CN" dirty="0"/>
              <a:t>GENERAL</a:t>
            </a:r>
            <a:r>
              <a:rPr lang="zh-CN" altLang="zh-CN" dirty="0"/>
              <a:t>来替代</a:t>
            </a:r>
            <a:r>
              <a:rPr lang="zh-CN" altLang="zh-CN" dirty="0" smtClean="0"/>
              <a:t>。</a:t>
            </a:r>
            <a:r>
              <a:rPr lang="en-US" altLang="zh-CN" dirty="0" err="1" smtClean="0"/>
              <a:t>ei</a:t>
            </a:r>
            <a:r>
              <a:rPr lang="en-US" altLang="zh-CN" dirty="0"/>
              <a:t>, </a:t>
            </a:r>
            <a:r>
              <a:rPr lang="en-US" altLang="zh-CN" dirty="0" err="1"/>
              <a:t>aij</a:t>
            </a:r>
            <a:r>
              <a:rPr lang="zh-CN" altLang="zh-CN" dirty="0"/>
              <a:t>一起描述观点的目标。</a:t>
            </a:r>
          </a:p>
          <a:p>
            <a:endParaRPr lang="zh-CN" altLang="en-US" dirty="0"/>
          </a:p>
        </p:txBody>
      </p:sp>
    </p:spTree>
    <p:extLst>
      <p:ext uri="{BB962C8B-B14F-4D97-AF65-F5344CB8AC3E}">
        <p14:creationId xmlns:p14="http://schemas.microsoft.com/office/powerpoint/2010/main" val="202368804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情感分析中的一些术语和定义</a:t>
            </a:r>
            <a:endParaRPr lang="zh-CN" altLang="en-US" dirty="0"/>
          </a:p>
        </p:txBody>
      </p:sp>
      <p:sp>
        <p:nvSpPr>
          <p:cNvPr id="3" name="内容占位符 2"/>
          <p:cNvSpPr>
            <a:spLocks noGrp="1"/>
          </p:cNvSpPr>
          <p:nvPr>
            <p:ph idx="1"/>
          </p:nvPr>
        </p:nvSpPr>
        <p:spPr/>
        <p:txBody>
          <a:bodyPr/>
          <a:lstStyle/>
          <a:p>
            <a:r>
              <a:rPr lang="en-US" altLang="zh-CN" dirty="0" smtClean="0"/>
              <a:t>Objectives of Aspects-based sentiment analysis: Given an opinion document d, discover all opinion quintuples (</a:t>
            </a:r>
            <a:r>
              <a:rPr lang="en-US" altLang="zh-CN" dirty="0" err="1" smtClean="0"/>
              <a:t>e</a:t>
            </a:r>
            <a:r>
              <a:rPr lang="en-US" altLang="zh-CN" baseline="-25000" dirty="0" err="1" smtClean="0"/>
              <a:t>i</a:t>
            </a:r>
            <a:r>
              <a:rPr lang="en-US" altLang="zh-CN" dirty="0" smtClean="0"/>
              <a:t>, </a:t>
            </a:r>
            <a:r>
              <a:rPr lang="en-US" altLang="zh-CN" dirty="0" err="1" smtClean="0"/>
              <a:t>a</a:t>
            </a:r>
            <a:r>
              <a:rPr lang="en-US" altLang="zh-CN" baseline="-25000" dirty="0" err="1" smtClean="0"/>
              <a:t>ij</a:t>
            </a:r>
            <a:r>
              <a:rPr lang="en-US" altLang="zh-CN" dirty="0" smtClean="0"/>
              <a:t>, </a:t>
            </a:r>
            <a:r>
              <a:rPr lang="en-US" altLang="zh-CN" dirty="0" err="1" smtClean="0"/>
              <a:t>s</a:t>
            </a:r>
            <a:r>
              <a:rPr lang="en-US" altLang="zh-CN" baseline="-25000" dirty="0" err="1" smtClean="0"/>
              <a:t>ijkl</a:t>
            </a:r>
            <a:r>
              <a:rPr lang="en-US" altLang="zh-CN" dirty="0" smtClean="0"/>
              <a:t>, </a:t>
            </a:r>
            <a:r>
              <a:rPr lang="en-US" altLang="zh-CN" dirty="0" err="1" smtClean="0"/>
              <a:t>h</a:t>
            </a:r>
            <a:r>
              <a:rPr lang="en-US" altLang="zh-CN" baseline="-25000" dirty="0" err="1" smtClean="0"/>
              <a:t>k</a:t>
            </a:r>
            <a:r>
              <a:rPr lang="en-US" altLang="zh-CN" dirty="0" smtClean="0"/>
              <a:t>, </a:t>
            </a:r>
            <a:r>
              <a:rPr lang="en-US" altLang="zh-CN" dirty="0" err="1" smtClean="0"/>
              <a:t>t</a:t>
            </a:r>
            <a:r>
              <a:rPr lang="en-US" altLang="zh-CN" baseline="-25000" dirty="0" err="1" smtClean="0"/>
              <a:t>l</a:t>
            </a:r>
            <a:r>
              <a:rPr lang="en-US" altLang="zh-CN" dirty="0" smtClean="0"/>
              <a:t>) in d.</a:t>
            </a:r>
            <a:endParaRPr lang="zh-CN" altLang="zh-CN" dirty="0" smtClean="0"/>
          </a:p>
          <a:p>
            <a:pPr>
              <a:buNone/>
            </a:pPr>
            <a:endParaRPr lang="zh-CN" altLang="en-US" dirty="0"/>
          </a:p>
        </p:txBody>
      </p:sp>
    </p:spTree>
    <p:extLst>
      <p:ext uri="{BB962C8B-B14F-4D97-AF65-F5344CB8AC3E}">
        <p14:creationId xmlns:p14="http://schemas.microsoft.com/office/powerpoint/2010/main" val="428387896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文档的情感分类</a:t>
            </a:r>
            <a:endParaRPr lang="zh-CN" altLang="en-US" dirty="0"/>
          </a:p>
        </p:txBody>
      </p:sp>
      <p:sp>
        <p:nvSpPr>
          <p:cNvPr id="3" name="内容占位符 2"/>
          <p:cNvSpPr>
            <a:spLocks noGrp="1"/>
          </p:cNvSpPr>
          <p:nvPr>
            <p:ph idx="1"/>
          </p:nvPr>
        </p:nvSpPr>
        <p:spPr/>
        <p:txBody>
          <a:bodyPr>
            <a:normAutofit/>
          </a:bodyPr>
          <a:lstStyle/>
          <a:p>
            <a:r>
              <a:rPr lang="zh-CN" altLang="zh-CN" dirty="0"/>
              <a:t>情感分类可以说研究的非常广泛。它的目标是将一篇文档分类为表达了正向情感的文档或是负向情感的文档。此任务就是文档级的情感分类。已经有大量的研究对在线评论进行情感分类。此处，我们</a:t>
            </a:r>
            <a:r>
              <a:rPr lang="zh-CN" altLang="zh-CN" dirty="0" smtClean="0"/>
              <a:t>将</a:t>
            </a:r>
            <a:r>
              <a:rPr lang="zh-CN" altLang="en-US" dirty="0" smtClean="0"/>
              <a:t>文档情感分类的</a:t>
            </a:r>
            <a:r>
              <a:rPr lang="zh-CN" altLang="zh-CN" dirty="0" smtClean="0"/>
              <a:t>问题按照</a:t>
            </a:r>
            <a:r>
              <a:rPr lang="en-US" altLang="zh-CN" dirty="0"/>
              <a:t>“</a:t>
            </a:r>
            <a:r>
              <a:rPr lang="zh-CN" altLang="zh-CN" dirty="0"/>
              <a:t>评论数据</a:t>
            </a:r>
            <a:r>
              <a:rPr lang="en-US" altLang="zh-CN" dirty="0" smtClean="0"/>
              <a:t>”</a:t>
            </a:r>
            <a:r>
              <a:rPr lang="zh-CN" altLang="en-US" dirty="0" smtClean="0"/>
              <a:t>来</a:t>
            </a:r>
            <a:r>
              <a:rPr lang="zh-CN" altLang="zh-CN" dirty="0" smtClean="0"/>
              <a:t>进行</a:t>
            </a:r>
            <a:r>
              <a:rPr lang="zh-CN" altLang="zh-CN" dirty="0"/>
              <a:t>定义</a:t>
            </a:r>
            <a:r>
              <a:rPr lang="zh-CN" altLang="zh-CN" dirty="0" smtClean="0"/>
              <a:t>。</a:t>
            </a:r>
            <a:r>
              <a:rPr lang="zh-CN" altLang="en-US" dirty="0" smtClean="0"/>
              <a:t>（因为评论数据中只有一个目标）</a:t>
            </a:r>
            <a:endParaRPr lang="zh-CN" altLang="zh-CN" dirty="0"/>
          </a:p>
        </p:txBody>
      </p:sp>
    </p:spTree>
    <p:extLst>
      <p:ext uri="{BB962C8B-B14F-4D97-AF65-F5344CB8AC3E}">
        <p14:creationId xmlns:p14="http://schemas.microsoft.com/office/powerpoint/2010/main" val="270786928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有监督的文档情感分类</a:t>
            </a:r>
            <a:endParaRPr lang="zh-CN" altLang="en-US" dirty="0"/>
          </a:p>
        </p:txBody>
      </p:sp>
      <p:sp>
        <p:nvSpPr>
          <p:cNvPr id="3" name="内容占位符 2"/>
          <p:cNvSpPr>
            <a:spLocks noGrp="1"/>
          </p:cNvSpPr>
          <p:nvPr>
            <p:ph idx="1"/>
          </p:nvPr>
        </p:nvSpPr>
        <p:spPr/>
        <p:txBody>
          <a:bodyPr>
            <a:normAutofit/>
          </a:bodyPr>
          <a:lstStyle/>
          <a:p>
            <a:r>
              <a:rPr lang="zh-CN" altLang="zh-CN" dirty="0"/>
              <a:t>情感分类可以看做是一个二类分类问题</a:t>
            </a:r>
            <a:r>
              <a:rPr lang="zh-CN" altLang="zh-CN" dirty="0" smtClean="0"/>
              <a:t>，</a:t>
            </a:r>
            <a:r>
              <a:rPr lang="zh-CN" altLang="en-US" dirty="0" smtClean="0"/>
              <a:t>即</a:t>
            </a:r>
            <a:r>
              <a:rPr lang="zh-CN" altLang="zh-CN" dirty="0" smtClean="0"/>
              <a:t>正向</a:t>
            </a:r>
            <a:r>
              <a:rPr lang="zh-CN" altLang="zh-CN" dirty="0"/>
              <a:t>或负</a:t>
            </a:r>
            <a:r>
              <a:rPr lang="zh-CN" altLang="zh-CN" dirty="0" smtClean="0"/>
              <a:t>向</a:t>
            </a:r>
            <a:r>
              <a:rPr lang="zh-CN" altLang="en-US" dirty="0" smtClean="0"/>
              <a:t>的</a:t>
            </a:r>
            <a:r>
              <a:rPr lang="zh-CN" altLang="zh-CN" dirty="0" smtClean="0"/>
              <a:t>情感</a:t>
            </a:r>
            <a:r>
              <a:rPr lang="zh-CN" altLang="en-US" dirty="0" smtClean="0"/>
              <a:t>类别</a:t>
            </a:r>
            <a:r>
              <a:rPr lang="zh-CN" altLang="zh-CN" dirty="0" smtClean="0"/>
              <a:t>。</a:t>
            </a:r>
            <a:r>
              <a:rPr lang="zh-CN" altLang="zh-CN" dirty="0"/>
              <a:t>情感分类因此基本上是一个文本分类的问题。传统的文本分类方法主要是将文档按照不同的</a:t>
            </a:r>
            <a:r>
              <a:rPr lang="en-US" altLang="zh-CN" dirty="0"/>
              <a:t>topic</a:t>
            </a:r>
            <a:r>
              <a:rPr lang="zh-CN" altLang="zh-CN" dirty="0"/>
              <a:t>进行分类。例如，政治类、科学类或体育类。在这样的分类任务中，与</a:t>
            </a:r>
            <a:r>
              <a:rPr lang="en-US" altLang="zh-CN" dirty="0"/>
              <a:t>topic</a:t>
            </a:r>
            <a:r>
              <a:rPr lang="zh-CN" altLang="zh-CN" dirty="0"/>
              <a:t>相关的词就是关键特征。然而，在情感分类中，指示了观点倾向的情感词或观点词更重要一些。例如，</a:t>
            </a:r>
            <a:r>
              <a:rPr lang="en-US" altLang="zh-CN" dirty="0"/>
              <a:t>great, excellent, amazing, horrible, bad, worst</a:t>
            </a:r>
            <a:r>
              <a:rPr lang="zh-CN" altLang="zh-CN" dirty="0" smtClean="0"/>
              <a:t>等等</a:t>
            </a:r>
            <a:r>
              <a:rPr lang="zh-CN" altLang="en-US" dirty="0" smtClean="0"/>
              <a:t>。</a:t>
            </a:r>
            <a:endParaRPr lang="zh-CN" altLang="zh-CN" dirty="0"/>
          </a:p>
          <a:p>
            <a:endParaRPr lang="zh-CN" altLang="en-US" dirty="0"/>
          </a:p>
        </p:txBody>
      </p:sp>
    </p:spTree>
    <p:extLst>
      <p:ext uri="{BB962C8B-B14F-4D97-AF65-F5344CB8AC3E}">
        <p14:creationId xmlns:p14="http://schemas.microsoft.com/office/powerpoint/2010/main" val="1769935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a:t>
            </a:r>
            <a:r>
              <a:rPr lang="en-US" altLang="zh-CN" dirty="0"/>
              <a:t>2</a:t>
            </a:r>
            <a:r>
              <a:rPr lang="zh-CN" altLang="zh-CN" dirty="0"/>
              <a:t>）词项归一化（</a:t>
            </a:r>
            <a:r>
              <a:rPr lang="en-US" altLang="zh-CN" dirty="0"/>
              <a:t>normalization</a:t>
            </a:r>
            <a:r>
              <a:rPr lang="zh-CN" altLang="zh-CN" dirty="0"/>
              <a:t>）：是将看起来完全不一致的多个词条归纳成等价类，以便在它们之间进行匹配。比如，查询</a:t>
            </a:r>
            <a:r>
              <a:rPr lang="en-US" altLang="zh-CN" dirty="0"/>
              <a:t>USA</a:t>
            </a:r>
            <a:r>
              <a:rPr lang="zh-CN" altLang="zh-CN" dirty="0"/>
              <a:t>时，肯定希望检索系统能够返回包含</a:t>
            </a:r>
            <a:r>
              <a:rPr lang="en-US" altLang="zh-CN" dirty="0"/>
              <a:t>U.S.A.</a:t>
            </a:r>
            <a:r>
              <a:rPr lang="zh-CN" altLang="zh-CN" dirty="0"/>
              <a:t>的文档。大小写转换也是一种词项归一化操作。</a:t>
            </a:r>
          </a:p>
          <a:p>
            <a:endParaRPr lang="zh-CN" altLang="en-US" dirty="0"/>
          </a:p>
        </p:txBody>
      </p:sp>
    </p:spTree>
    <p:extLst>
      <p:ext uri="{BB962C8B-B14F-4D97-AF65-F5344CB8AC3E}">
        <p14:creationId xmlns:p14="http://schemas.microsoft.com/office/powerpoint/2010/main" val="294617738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因为文本情感分类本质上是一个文本分类问题，因此任何有监督的学习方法都可以用来实施文本情感分类。例如，朴素贝叶斯，</a:t>
            </a:r>
            <a:r>
              <a:rPr lang="en-US" altLang="zh-CN" dirty="0"/>
              <a:t>SVM</a:t>
            </a:r>
            <a:r>
              <a:rPr lang="zh-CN" altLang="zh-CN" dirty="0"/>
              <a:t>等等。在一篇研究论文中</a:t>
            </a:r>
            <a:r>
              <a:rPr lang="en-US" altLang="zh-CN" dirty="0"/>
              <a:t>Bo Pang</a:t>
            </a:r>
            <a:r>
              <a:rPr lang="zh-CN" altLang="zh-CN" dirty="0"/>
              <a:t>用这些方法将电影评论分类为两类，正向或负向的情感类。该研究显示使用一元语言模型（词袋模型）的</a:t>
            </a:r>
            <a:r>
              <a:rPr lang="en-US" altLang="zh-CN" dirty="0"/>
              <a:t>NB</a:t>
            </a:r>
            <a:r>
              <a:rPr lang="zh-CN" altLang="zh-CN" dirty="0"/>
              <a:t>、</a:t>
            </a:r>
            <a:r>
              <a:rPr lang="en-US" altLang="zh-CN" dirty="0"/>
              <a:t>SVM</a:t>
            </a:r>
            <a:r>
              <a:rPr lang="zh-CN" altLang="zh-CN" dirty="0"/>
              <a:t>很好的完成了工作。</a:t>
            </a:r>
          </a:p>
          <a:p>
            <a:pPr marL="0" indent="0">
              <a:buNone/>
            </a:pPr>
            <a:endParaRPr lang="zh-CN" altLang="en-US" dirty="0"/>
          </a:p>
        </p:txBody>
      </p:sp>
    </p:spTree>
    <p:extLst>
      <p:ext uri="{BB962C8B-B14F-4D97-AF65-F5344CB8AC3E}">
        <p14:creationId xmlns:p14="http://schemas.microsoft.com/office/powerpoint/2010/main" val="426145062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就像其他的有监督学习模型一样，情感分类的关键是选择一系列有效特征的</a:t>
            </a:r>
            <a:r>
              <a:rPr lang="en-US" altLang="zh-CN" dirty="0"/>
              <a:t>“</a:t>
            </a:r>
            <a:r>
              <a:rPr lang="zh-CN" altLang="zh-CN" dirty="0"/>
              <a:t>特征工程</a:t>
            </a:r>
            <a:r>
              <a:rPr lang="en-US" altLang="zh-CN" dirty="0"/>
              <a:t>”</a:t>
            </a:r>
            <a:r>
              <a:rPr lang="zh-CN" altLang="zh-CN" dirty="0"/>
              <a:t>。一些特征的选择如下</a:t>
            </a:r>
            <a:r>
              <a:rPr lang="zh-CN" altLang="zh-CN" dirty="0" smtClean="0"/>
              <a:t>：</a:t>
            </a:r>
            <a:endParaRPr lang="en-US" altLang="zh-CN" dirty="0" smtClean="0"/>
          </a:p>
          <a:p>
            <a:r>
              <a:rPr lang="zh-CN" altLang="zh-CN" dirty="0"/>
              <a:t>（</a:t>
            </a:r>
            <a:r>
              <a:rPr lang="en-US" altLang="zh-CN" dirty="0"/>
              <a:t>1</a:t>
            </a:r>
            <a:r>
              <a:rPr lang="zh-CN" altLang="zh-CN" dirty="0"/>
              <a:t>）词项和词项频率。这些特征是单个的词（</a:t>
            </a:r>
            <a:r>
              <a:rPr lang="en-US" altLang="zh-CN" dirty="0"/>
              <a:t>unigram</a:t>
            </a:r>
            <a:r>
              <a:rPr lang="zh-CN" altLang="zh-CN" dirty="0"/>
              <a:t>），并统计了它们的词频。这是在传统的基于</a:t>
            </a:r>
            <a:r>
              <a:rPr lang="en-US" altLang="zh-CN" dirty="0"/>
              <a:t>topic</a:t>
            </a:r>
            <a:r>
              <a:rPr lang="zh-CN" altLang="zh-CN" dirty="0"/>
              <a:t>的文档分类中的最基本的特征。在一些情况下，词的位置也可以被考虑。信息检索模型中的</a:t>
            </a:r>
            <a:r>
              <a:rPr lang="en-US" altLang="zh-CN" dirty="0"/>
              <a:t>TF-IDF</a:t>
            </a:r>
            <a:r>
              <a:rPr lang="zh-CN" altLang="zh-CN" dirty="0"/>
              <a:t>权重也可以应用。就像在传统的文本分类中一样，这些特征已经被证明在情感分类中也非常有效。</a:t>
            </a:r>
          </a:p>
          <a:p>
            <a:endParaRPr lang="zh-CN" altLang="zh-CN" dirty="0"/>
          </a:p>
          <a:p>
            <a:endParaRPr lang="zh-CN" altLang="en-US" dirty="0"/>
          </a:p>
        </p:txBody>
      </p:sp>
    </p:spTree>
    <p:extLst>
      <p:ext uri="{BB962C8B-B14F-4D97-AF65-F5344CB8AC3E}">
        <p14:creationId xmlns:p14="http://schemas.microsoft.com/office/powerpoint/2010/main" val="323181072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a:t>
            </a:r>
            <a:r>
              <a:rPr lang="en-US" altLang="zh-CN" dirty="0"/>
              <a:t>2</a:t>
            </a:r>
            <a:r>
              <a:rPr lang="zh-CN" altLang="zh-CN" dirty="0"/>
              <a:t>）词性（</a:t>
            </a:r>
            <a:r>
              <a:rPr lang="en-US" altLang="zh-CN" dirty="0"/>
              <a:t>part of </a:t>
            </a:r>
            <a:r>
              <a:rPr lang="en-US" altLang="zh-CN" dirty="0" smtClean="0"/>
              <a:t>speech</a:t>
            </a:r>
            <a:r>
              <a:rPr lang="zh-CN" altLang="zh-CN" dirty="0" smtClean="0"/>
              <a:t>， </a:t>
            </a:r>
            <a:r>
              <a:rPr lang="en-US" altLang="zh-CN" dirty="0"/>
              <a:t>POS</a:t>
            </a:r>
            <a:r>
              <a:rPr lang="zh-CN" altLang="zh-CN" dirty="0"/>
              <a:t>）。每个词的词性（名词、动词等）也非常重要。不同词性的词可以区别对待。例如，已经证明形容词是重要的</a:t>
            </a:r>
            <a:r>
              <a:rPr lang="en-US" altLang="zh-CN" dirty="0"/>
              <a:t>“</a:t>
            </a:r>
            <a:r>
              <a:rPr lang="zh-CN" altLang="zh-CN" dirty="0"/>
              <a:t>观点指示器</a:t>
            </a:r>
            <a:r>
              <a:rPr lang="en-US" altLang="zh-CN" dirty="0"/>
              <a:t>”</a:t>
            </a:r>
            <a:r>
              <a:rPr lang="zh-CN" altLang="zh-CN" dirty="0"/>
              <a:t>。因此，一些研究人员将形容词看做是特别的特征。然而，一个人也能使用所有的“词性”标签和对应的他们的词项作为特征。英文中，很通用的是词项表是</a:t>
            </a:r>
            <a:r>
              <a:rPr lang="en-US" altLang="zh-CN" dirty="0"/>
              <a:t>treebank</a:t>
            </a:r>
            <a:r>
              <a:rPr lang="zh-CN" altLang="zh-CN" dirty="0"/>
              <a:t>。</a:t>
            </a:r>
          </a:p>
          <a:p>
            <a:r>
              <a:rPr lang="en-US" altLang="zh-CN" u="sng" dirty="0">
                <a:hlinkClick r:id="rId2"/>
              </a:rPr>
              <a:t>https://ling.upenn.edu/courses/Fall_2003/ling001/penn_treebank_pos.html</a:t>
            </a:r>
            <a:endParaRPr lang="zh-CN" altLang="zh-CN" dirty="0"/>
          </a:p>
          <a:p>
            <a:endParaRPr lang="zh-CN" altLang="en-US" dirty="0"/>
          </a:p>
        </p:txBody>
      </p:sp>
    </p:spTree>
    <p:extLst>
      <p:ext uri="{BB962C8B-B14F-4D97-AF65-F5344CB8AC3E}">
        <p14:creationId xmlns:p14="http://schemas.microsoft.com/office/powerpoint/2010/main" val="307246821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1986" name="Picture 2"/>
          <p:cNvPicPr>
            <a:picLocks noChangeAspect="1" noChangeArrowheads="1"/>
          </p:cNvPicPr>
          <p:nvPr/>
        </p:nvPicPr>
        <p:blipFill>
          <a:blip r:embed="rId2" cstate="print"/>
          <a:srcRect/>
          <a:stretch>
            <a:fillRect/>
          </a:stretch>
        </p:blipFill>
        <p:spPr bwMode="auto">
          <a:xfrm>
            <a:off x="2495600" y="0"/>
            <a:ext cx="7312634" cy="6858000"/>
          </a:xfrm>
          <a:prstGeom prst="rect">
            <a:avLst/>
          </a:prstGeom>
          <a:noFill/>
          <a:ln w="9525">
            <a:noFill/>
            <a:miter lim="800000"/>
            <a:headEnd/>
            <a:tailEnd/>
          </a:ln>
        </p:spPr>
      </p:pic>
    </p:spTree>
    <p:extLst>
      <p:ext uri="{BB962C8B-B14F-4D97-AF65-F5344CB8AC3E}">
        <p14:creationId xmlns:p14="http://schemas.microsoft.com/office/powerpoint/2010/main" val="152814061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a:t>
            </a:r>
            <a:r>
              <a:rPr lang="en-US" altLang="zh-CN" dirty="0"/>
              <a:t>3</a:t>
            </a:r>
            <a:r>
              <a:rPr lang="zh-CN" altLang="zh-CN" dirty="0"/>
              <a:t>）情感词和词组。情感词是在某语言中能够表达正向或负向情感的词。例如，</a:t>
            </a:r>
            <a:r>
              <a:rPr lang="en-US" altLang="zh-CN" dirty="0"/>
              <a:t>good, wonderful, </a:t>
            </a:r>
            <a:r>
              <a:rPr lang="zh-CN" altLang="zh-CN" dirty="0"/>
              <a:t>和</a:t>
            </a:r>
            <a:r>
              <a:rPr lang="en-US" altLang="zh-CN" dirty="0"/>
              <a:t>amazing </a:t>
            </a:r>
            <a:r>
              <a:rPr lang="zh-CN" altLang="zh-CN" dirty="0"/>
              <a:t>是正向情感词；</a:t>
            </a:r>
            <a:r>
              <a:rPr lang="en-US" altLang="zh-CN" dirty="0"/>
              <a:t>bad, poor, and terrible</a:t>
            </a:r>
            <a:r>
              <a:rPr lang="zh-CN" altLang="zh-CN" dirty="0"/>
              <a:t>是负向的情感词。大部分的情感词是形容词或副词。但是，有时名词</a:t>
            </a:r>
            <a:r>
              <a:rPr lang="en-US" altLang="zh-CN" dirty="0"/>
              <a:t>(</a:t>
            </a:r>
            <a:r>
              <a:rPr lang="zh-CN" altLang="zh-CN" dirty="0"/>
              <a:t>例如</a:t>
            </a:r>
            <a:r>
              <a:rPr lang="en-US" altLang="zh-CN" dirty="0"/>
              <a:t>, rubbish, junk, </a:t>
            </a:r>
            <a:r>
              <a:rPr lang="zh-CN" altLang="zh-CN" dirty="0"/>
              <a:t>和</a:t>
            </a:r>
            <a:r>
              <a:rPr lang="en-US" altLang="zh-CN" dirty="0"/>
              <a:t>crap)</a:t>
            </a:r>
            <a:r>
              <a:rPr lang="zh-CN" altLang="zh-CN" dirty="0"/>
              <a:t>和动词（例如，</a:t>
            </a:r>
            <a:r>
              <a:rPr lang="en-US" altLang="zh-CN" dirty="0"/>
              <a:t>hate</a:t>
            </a:r>
            <a:r>
              <a:rPr lang="zh-CN" altLang="zh-CN" dirty="0"/>
              <a:t>和</a:t>
            </a:r>
            <a:r>
              <a:rPr lang="en-US" altLang="zh-CN" dirty="0"/>
              <a:t>love)</a:t>
            </a:r>
            <a:r>
              <a:rPr lang="zh-CN" altLang="zh-CN" dirty="0"/>
              <a:t>）也能用于表达情感。除了单个的词，也有情感词组或习语（</a:t>
            </a:r>
            <a:r>
              <a:rPr lang="en-US" altLang="zh-CN" dirty="0"/>
              <a:t>idiom</a:t>
            </a:r>
            <a:r>
              <a:rPr lang="zh-CN" altLang="zh-CN" dirty="0"/>
              <a:t>）。例如，</a:t>
            </a:r>
            <a:r>
              <a:rPr lang="en-US" altLang="zh-CN" dirty="0"/>
              <a:t>“cost someone an arm and a leg”</a:t>
            </a:r>
            <a:r>
              <a:rPr lang="zh-CN" altLang="zh-CN" dirty="0"/>
              <a:t>。</a:t>
            </a:r>
          </a:p>
          <a:p>
            <a:r>
              <a:rPr lang="zh-CN" altLang="zh-CN" dirty="0"/>
              <a:t>除了上面的标准机器学习方法应用到文档的情感分类，也有很多研究发展了特定的面向情感分类的方法。</a:t>
            </a:r>
          </a:p>
          <a:p>
            <a:endParaRPr lang="zh-CN" altLang="en-US" dirty="0"/>
          </a:p>
        </p:txBody>
      </p:sp>
    </p:spTree>
    <p:extLst>
      <p:ext uri="{BB962C8B-B14F-4D97-AF65-F5344CB8AC3E}">
        <p14:creationId xmlns:p14="http://schemas.microsoft.com/office/powerpoint/2010/main" val="179033510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smtClean="0"/>
              <a:t>除了上面的标准机器学习方法应用到文档的情感分类，也有很多研究发展了特定的面向情感分类的方法。</a:t>
            </a:r>
            <a:r>
              <a:rPr lang="zh-CN" altLang="en-US" dirty="0" smtClean="0"/>
              <a:t>我们介绍其中的一种</a:t>
            </a:r>
            <a:endParaRPr lang="zh-CN" altLang="zh-CN" dirty="0" smtClean="0"/>
          </a:p>
          <a:p>
            <a:r>
              <a:rPr lang="zh-CN" altLang="zh-CN" dirty="0" smtClean="0"/>
              <a:t>评论</a:t>
            </a:r>
            <a:r>
              <a:rPr lang="zh-CN" altLang="en-US" dirty="0" smtClean="0"/>
              <a:t>数据</a:t>
            </a:r>
            <a:r>
              <a:rPr lang="zh-CN" altLang="zh-CN" dirty="0" smtClean="0"/>
              <a:t>情感分类（</a:t>
            </a:r>
            <a:r>
              <a:rPr lang="en-US" altLang="zh-CN" dirty="0" smtClean="0"/>
              <a:t>Mining the peanut gallery: Opinion extraction and semantic classification of product reviews</a:t>
            </a:r>
            <a:r>
              <a:rPr lang="zh-CN" altLang="zh-CN" dirty="0" smtClean="0"/>
              <a:t>，</a:t>
            </a:r>
            <a:r>
              <a:rPr lang="en-US" altLang="zh-CN" dirty="0" smtClean="0"/>
              <a:t> WWW2013</a:t>
            </a:r>
            <a:r>
              <a:rPr lang="zh-CN" altLang="zh-CN" dirty="0" smtClean="0"/>
              <a:t>）。该文提供了许多文本挖掘时的基本文本处理技巧。</a:t>
            </a:r>
            <a:endParaRPr lang="zh-CN" altLang="en-US" dirty="0"/>
          </a:p>
        </p:txBody>
      </p:sp>
    </p:spTree>
    <p:extLst>
      <p:ext uri="{BB962C8B-B14F-4D97-AF65-F5344CB8AC3E}">
        <p14:creationId xmlns:p14="http://schemas.microsoft.com/office/powerpoint/2010/main" val="281707117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该文的工作过程是这样的：</a:t>
            </a:r>
          </a:p>
          <a:p>
            <a:pPr lvl="1"/>
            <a:r>
              <a:rPr lang="zh-CN" altLang="zh-CN" dirty="0" smtClean="0"/>
              <a:t>准备好正例和负例的文档集合。</a:t>
            </a:r>
          </a:p>
          <a:p>
            <a:pPr lvl="1"/>
            <a:r>
              <a:rPr lang="zh-CN" altLang="zh-CN" dirty="0" smtClean="0"/>
              <a:t>挑选特征</a:t>
            </a:r>
          </a:p>
          <a:p>
            <a:pPr lvl="1"/>
            <a:r>
              <a:rPr lang="zh-CN" altLang="zh-CN" dirty="0" smtClean="0"/>
              <a:t>为每个特征计算一个评分</a:t>
            </a:r>
            <a:r>
              <a:rPr lang="en-US" altLang="zh-CN" dirty="0" smtClean="0"/>
              <a:t> s in [-1,1]</a:t>
            </a:r>
            <a:endParaRPr lang="zh-CN" altLang="zh-CN" dirty="0" smtClean="0"/>
          </a:p>
          <a:p>
            <a:pPr lvl="1"/>
            <a:r>
              <a:rPr lang="zh-CN" altLang="zh-CN" dirty="0" smtClean="0"/>
              <a:t>情感分类时，对一个</a:t>
            </a:r>
            <a:r>
              <a:rPr lang="en-US" altLang="zh-CN" dirty="0" smtClean="0"/>
              <a:t>review</a:t>
            </a:r>
            <a:r>
              <a:rPr lang="zh-CN" altLang="zh-CN" dirty="0" smtClean="0"/>
              <a:t>，获取特征，累积，特征的评分</a:t>
            </a:r>
          </a:p>
          <a:p>
            <a:endParaRPr lang="zh-CN" altLang="en-US" dirty="0"/>
          </a:p>
        </p:txBody>
      </p:sp>
    </p:spTree>
    <p:extLst>
      <p:ext uri="{BB962C8B-B14F-4D97-AF65-F5344CB8AC3E}">
        <p14:creationId xmlns:p14="http://schemas.microsoft.com/office/powerpoint/2010/main" val="399123249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smtClean="0"/>
              <a:t>基于词典的情感分类</a:t>
            </a:r>
            <a:endParaRPr lang="zh-CN" altLang="en-US" dirty="0"/>
          </a:p>
        </p:txBody>
      </p:sp>
      <p:sp>
        <p:nvSpPr>
          <p:cNvPr id="3" name="内容占位符 2"/>
          <p:cNvSpPr>
            <a:spLocks noGrp="1"/>
          </p:cNvSpPr>
          <p:nvPr>
            <p:ph idx="1"/>
          </p:nvPr>
        </p:nvSpPr>
        <p:spPr/>
        <p:txBody>
          <a:bodyPr/>
          <a:lstStyle/>
          <a:p>
            <a:r>
              <a:rPr lang="zh-CN" altLang="zh-CN" dirty="0"/>
              <a:t>另一种无监督的方法是基于词典的方法。它使用一个情感词典（给出了词和词组以及他们在情感倾向上的评分），并将表示程度的词和否定的词结合进来，来为文档计算情感评分</a:t>
            </a:r>
            <a:r>
              <a:rPr lang="en-US" altLang="zh-CN" dirty="0"/>
              <a:t>(Lexicon-Based Method for Sentiment Analysis)</a:t>
            </a:r>
            <a:r>
              <a:rPr lang="zh-CN" altLang="zh-CN" dirty="0"/>
              <a:t>。</a:t>
            </a:r>
          </a:p>
          <a:p>
            <a:endParaRPr lang="zh-CN" altLang="en-US" dirty="0"/>
          </a:p>
        </p:txBody>
      </p:sp>
    </p:spTree>
    <p:extLst>
      <p:ext uri="{BB962C8B-B14F-4D97-AF65-F5344CB8AC3E}">
        <p14:creationId xmlns:p14="http://schemas.microsoft.com/office/powerpoint/2010/main" val="40123460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词典：基于词典的方法进行情感分析，其中的词典主要有两种方法来创建：人工和自动创建。自动创建中，有的使用种子词汇集合，然后从该集合扩展词典。种子词汇是一组具有强烈正或负向倾向的词的集合。如</a:t>
            </a:r>
            <a:r>
              <a:rPr lang="en-US" altLang="zh-CN" dirty="0" smtClean="0"/>
              <a:t>, excellent, </a:t>
            </a:r>
            <a:r>
              <a:rPr lang="en-US" altLang="zh-CN" dirty="0" err="1" smtClean="0"/>
              <a:t>abysmall</a:t>
            </a:r>
            <a:r>
              <a:rPr lang="zh-CN" altLang="zh-CN" dirty="0" smtClean="0"/>
              <a:t>。原则上，一个正向情感的词汇应该频繁的出现在正向种子词附近。负向词汇则反之。有研究采用互信息的方法，为这些词汇计算情感评分。</a:t>
            </a:r>
          </a:p>
          <a:p>
            <a:endParaRPr lang="zh-CN" altLang="en-US" dirty="0"/>
          </a:p>
        </p:txBody>
      </p:sp>
    </p:spTree>
    <p:extLst>
      <p:ext uri="{BB962C8B-B14F-4D97-AF65-F5344CB8AC3E}">
        <p14:creationId xmlns:p14="http://schemas.microsoft.com/office/powerpoint/2010/main" val="403089309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在使用词典的方法中，很多研究使用形容词作为文本的语义方向（</a:t>
            </a:r>
            <a:r>
              <a:rPr lang="en-US" altLang="zh-CN" dirty="0" smtClean="0"/>
              <a:t>Semantic Orientation</a:t>
            </a:r>
            <a:r>
              <a:rPr lang="zh-CN" altLang="zh-CN" dirty="0" smtClean="0"/>
              <a:t>）的指示符。形容词和他们的</a:t>
            </a:r>
            <a:r>
              <a:rPr lang="en-US" altLang="zh-CN" dirty="0" smtClean="0"/>
              <a:t>SO</a:t>
            </a:r>
            <a:r>
              <a:rPr lang="zh-CN" altLang="zh-CN" dirty="0" smtClean="0"/>
              <a:t>评分，编辑到一个词典中。</a:t>
            </a:r>
            <a:endParaRPr lang="en-US" altLang="zh-CN" dirty="0" smtClean="0"/>
          </a:p>
          <a:p>
            <a:r>
              <a:rPr lang="zh-CN" altLang="en-US" dirty="0" smtClean="0">
                <a:solidFill>
                  <a:srgbClr val="FF0000"/>
                </a:solidFill>
              </a:rPr>
              <a:t>基于词典的文本情感计算方法：</a:t>
            </a:r>
            <a:endParaRPr lang="en-US" altLang="zh-CN" dirty="0" smtClean="0">
              <a:solidFill>
                <a:srgbClr val="FF0000"/>
              </a:solidFill>
            </a:endParaRPr>
          </a:p>
          <a:p>
            <a:r>
              <a:rPr lang="zh-CN" altLang="zh-CN" dirty="0" smtClean="0"/>
              <a:t>对于一个给定的文本，所有的形容词被抽取，并用词典做标注。累积形容词的</a:t>
            </a:r>
            <a:r>
              <a:rPr lang="en-US" altLang="zh-CN" dirty="0" smtClean="0"/>
              <a:t>SO</a:t>
            </a:r>
            <a:r>
              <a:rPr lang="zh-CN" altLang="zh-CN" dirty="0" smtClean="0"/>
              <a:t>评分，作为最后文本的</a:t>
            </a:r>
            <a:r>
              <a:rPr lang="en-US" altLang="zh-CN" dirty="0" smtClean="0"/>
              <a:t>SO</a:t>
            </a:r>
            <a:r>
              <a:rPr lang="zh-CN" altLang="zh-CN" dirty="0" smtClean="0"/>
              <a:t>评分。</a:t>
            </a:r>
          </a:p>
          <a:p>
            <a:endParaRPr lang="zh-CN" altLang="en-US" dirty="0"/>
          </a:p>
        </p:txBody>
      </p:sp>
    </p:spTree>
    <p:extLst>
      <p:ext uri="{BB962C8B-B14F-4D97-AF65-F5344CB8AC3E}">
        <p14:creationId xmlns:p14="http://schemas.microsoft.com/office/powerpoint/2010/main" val="3394859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a:t>
            </a:r>
            <a:r>
              <a:rPr lang="en-US" altLang="zh-CN" dirty="0"/>
              <a:t>3</a:t>
            </a:r>
            <a:r>
              <a:rPr lang="zh-CN" altLang="zh-CN" dirty="0"/>
              <a:t>）停用词表使用的探讨</a:t>
            </a:r>
          </a:p>
          <a:p>
            <a:r>
              <a:rPr lang="zh-CN" altLang="zh-CN" dirty="0"/>
              <a:t>一些词项在文档中出现的太频繁了，不能表达文档的主题信息，它们称为停用词。如“</a:t>
            </a:r>
            <a:r>
              <a:rPr lang="en-US" altLang="zh-CN" dirty="0"/>
              <a:t>the</a:t>
            </a:r>
            <a:r>
              <a:rPr lang="zh-CN" altLang="zh-CN" dirty="0"/>
              <a:t>”</a:t>
            </a:r>
            <a:r>
              <a:rPr lang="en-US" altLang="zh-CN" dirty="0"/>
              <a:t>,“and”</a:t>
            </a:r>
            <a:r>
              <a:rPr lang="zh-CN" altLang="zh-CN" dirty="0"/>
              <a:t>，啊，吧等。在文本挖掘中，我们更喜欢频繁出现在一篇文档中，而没有出现在其他文档中的词。它们更能描述文档的主题信息。而语料库中每篇文档中都出现的词，不具有描述文档含义的作用。在文本处理时，会预先建立一个停用词表，然后根据停用词表把文本中的停用词删除。</a:t>
            </a:r>
          </a:p>
          <a:p>
            <a:endParaRPr lang="zh-CN" altLang="en-US" dirty="0"/>
          </a:p>
        </p:txBody>
      </p:sp>
    </p:spTree>
    <p:extLst>
      <p:ext uri="{BB962C8B-B14F-4D97-AF65-F5344CB8AC3E}">
        <p14:creationId xmlns:p14="http://schemas.microsoft.com/office/powerpoint/2010/main" val="340087779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在前述词典法的基础上，有很多研究发现，语言情境（</a:t>
            </a:r>
            <a:r>
              <a:rPr lang="en-US" altLang="zh-CN" dirty="0" smtClean="0"/>
              <a:t>linguistic context</a:t>
            </a:r>
            <a:r>
              <a:rPr lang="zh-CN" altLang="zh-CN" dirty="0" smtClean="0"/>
              <a:t>）对情感分析有重要的影响。很多研究已经指出，在评估</a:t>
            </a:r>
            <a:r>
              <a:rPr lang="en-US" altLang="zh-CN" dirty="0" smtClean="0"/>
              <a:t>SO</a:t>
            </a:r>
            <a:r>
              <a:rPr lang="zh-CN" altLang="zh-CN" dirty="0" smtClean="0"/>
              <a:t>时，词所处的局部的</a:t>
            </a:r>
            <a:r>
              <a:rPr lang="en-US" altLang="zh-CN" dirty="0" smtClean="0"/>
              <a:t>context</a:t>
            </a:r>
            <a:r>
              <a:rPr lang="zh-CN" altLang="zh-CN" dirty="0" smtClean="0"/>
              <a:t>需要被考虑。这些</a:t>
            </a:r>
            <a:r>
              <a:rPr lang="en-US" altLang="zh-CN" dirty="0" smtClean="0"/>
              <a:t>context</a:t>
            </a:r>
            <a:r>
              <a:rPr lang="zh-CN" altLang="zh-CN" dirty="0" smtClean="0"/>
              <a:t>中存在</a:t>
            </a:r>
            <a:r>
              <a:rPr lang="en-US" altLang="zh-CN" dirty="0" smtClean="0"/>
              <a:t>valence shifter(</a:t>
            </a:r>
            <a:r>
              <a:rPr lang="zh-CN" altLang="zh-CN" dirty="0" smtClean="0"/>
              <a:t>一些词修饰词加上后使得本身的情感发生变化</a:t>
            </a:r>
            <a:r>
              <a:rPr lang="en-US" altLang="zh-CN" dirty="0" smtClean="0"/>
              <a:t>)</a:t>
            </a:r>
            <a:r>
              <a:rPr lang="zh-CN" altLang="zh-CN" dirty="0" smtClean="0"/>
              <a:t>。例如，否定词（</a:t>
            </a:r>
            <a:r>
              <a:rPr lang="en-US" altLang="zh-CN" dirty="0" err="1" smtClean="0"/>
              <a:t>not,hardly</a:t>
            </a:r>
            <a:r>
              <a:rPr lang="zh-CN" altLang="zh-CN" dirty="0" smtClean="0"/>
              <a:t>）；再比如，“</a:t>
            </a:r>
            <a:r>
              <a:rPr lang="zh-CN" altLang="zh-CN" dirty="0" smtClean="0">
                <a:solidFill>
                  <a:schemeClr val="tx2">
                    <a:lumMod val="60000"/>
                    <a:lumOff val="40000"/>
                  </a:schemeClr>
                </a:solidFill>
              </a:rPr>
              <a:t>他对人过于好了</a:t>
            </a:r>
            <a:r>
              <a:rPr lang="zh-CN" altLang="zh-CN" dirty="0" smtClean="0"/>
              <a:t>”。</a:t>
            </a:r>
            <a:r>
              <a:rPr lang="en-US" altLang="zh-CN" dirty="0" smtClean="0"/>
              <a:t>”</a:t>
            </a:r>
            <a:r>
              <a:rPr lang="zh-CN" altLang="zh-CN" dirty="0" smtClean="0">
                <a:solidFill>
                  <a:schemeClr val="tx2">
                    <a:lumMod val="60000"/>
                    <a:lumOff val="40000"/>
                  </a:schemeClr>
                </a:solidFill>
              </a:rPr>
              <a:t>过于</a:t>
            </a:r>
            <a:r>
              <a:rPr lang="en-US" altLang="zh-CN" dirty="0" smtClean="0"/>
              <a:t>”</a:t>
            </a:r>
            <a:r>
              <a:rPr lang="zh-CN" altLang="zh-CN" dirty="0" smtClean="0"/>
              <a:t>这个修饰词，将好本身的原始极性给偏移了。</a:t>
            </a:r>
          </a:p>
          <a:p>
            <a:endParaRPr lang="zh-CN" altLang="en-US" dirty="0"/>
          </a:p>
        </p:txBody>
      </p:sp>
    </p:spTree>
    <p:extLst>
      <p:ext uri="{BB962C8B-B14F-4D97-AF65-F5344CB8AC3E}">
        <p14:creationId xmlns:p14="http://schemas.microsoft.com/office/powerpoint/2010/main" val="170605077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smtClean="0"/>
              <a:t>我们介绍一个称为</a:t>
            </a:r>
            <a:r>
              <a:rPr lang="en-US" altLang="zh-CN" dirty="0" smtClean="0"/>
              <a:t>SO-CAL document (</a:t>
            </a:r>
            <a:r>
              <a:rPr lang="en-US" altLang="zh-CN" dirty="0" smtClean="0">
                <a:solidFill>
                  <a:schemeClr val="tx2">
                    <a:lumMod val="60000"/>
                    <a:lumOff val="40000"/>
                  </a:schemeClr>
                </a:solidFill>
              </a:rPr>
              <a:t>Lexicon-Based Method for Sentiment Analysis</a:t>
            </a:r>
            <a:r>
              <a:rPr lang="en-US" altLang="zh-CN" dirty="0" smtClean="0"/>
              <a:t>)</a:t>
            </a:r>
            <a:r>
              <a:rPr lang="zh-CN" altLang="zh-CN" dirty="0" smtClean="0"/>
              <a:t>的情感方向计算模型。它首先抽取情感表达的词，包括形容词、</a:t>
            </a:r>
            <a:r>
              <a:rPr lang="zh-CN" altLang="en-US" dirty="0" smtClean="0"/>
              <a:t>动词</a:t>
            </a:r>
            <a:r>
              <a:rPr lang="zh-CN" altLang="zh-CN" dirty="0" smtClean="0"/>
              <a:t>、名词和副词，然后使用它们来</a:t>
            </a:r>
            <a:r>
              <a:rPr lang="zh-CN" altLang="en-US" dirty="0" smtClean="0"/>
              <a:t>作为</a:t>
            </a:r>
            <a:r>
              <a:rPr lang="zh-CN" altLang="zh-CN" dirty="0" smtClean="0"/>
              <a:t>计算</a:t>
            </a:r>
            <a:r>
              <a:rPr lang="en-US" altLang="zh-CN" dirty="0" smtClean="0"/>
              <a:t>SO</a:t>
            </a:r>
            <a:r>
              <a:rPr lang="zh-CN" altLang="zh-CN" dirty="0" smtClean="0"/>
              <a:t>的基本元素，并充分考虑</a:t>
            </a:r>
            <a:r>
              <a:rPr lang="en-US" altLang="zh-CN" dirty="0" smtClean="0"/>
              <a:t>Valence Shifter(intensifiers, negation and </a:t>
            </a:r>
            <a:r>
              <a:rPr lang="en-US" altLang="zh-CN" dirty="0" err="1" smtClean="0"/>
              <a:t>irealis</a:t>
            </a:r>
            <a:r>
              <a:rPr lang="en-US" altLang="zh-CN" dirty="0" smtClean="0"/>
              <a:t> marker) </a:t>
            </a:r>
            <a:r>
              <a:rPr lang="zh-CN" altLang="zh-CN" dirty="0" smtClean="0"/>
              <a:t>的影响。</a:t>
            </a:r>
          </a:p>
          <a:p>
            <a:r>
              <a:rPr lang="en-US" altLang="zh-CN" dirty="0" smtClean="0"/>
              <a:t>SO-CAL</a:t>
            </a:r>
            <a:r>
              <a:rPr lang="zh-CN" altLang="zh-CN" dirty="0" smtClean="0"/>
              <a:t>计算</a:t>
            </a:r>
            <a:r>
              <a:rPr lang="en-US" altLang="zh-CN" dirty="0" smtClean="0"/>
              <a:t>sentiment orientation</a:t>
            </a:r>
            <a:r>
              <a:rPr lang="zh-CN" altLang="zh-CN" dirty="0" smtClean="0"/>
              <a:t>有两个基本的假设：（</a:t>
            </a:r>
            <a:r>
              <a:rPr lang="en-US" altLang="zh-CN" dirty="0" smtClean="0"/>
              <a:t>1</a:t>
            </a:r>
            <a:r>
              <a:rPr lang="zh-CN" altLang="zh-CN" dirty="0" smtClean="0"/>
              <a:t>）单个词具有先验极性，即独立于</a:t>
            </a:r>
            <a:r>
              <a:rPr lang="en-US" altLang="zh-CN" dirty="0" err="1" smtClean="0"/>
              <a:t>contenxt</a:t>
            </a:r>
            <a:r>
              <a:rPr lang="zh-CN" altLang="zh-CN" dirty="0" smtClean="0"/>
              <a:t>的</a:t>
            </a:r>
            <a:r>
              <a:rPr lang="en-US" altLang="zh-CN" dirty="0" smtClean="0"/>
              <a:t>semantic orientation</a:t>
            </a:r>
            <a:r>
              <a:rPr lang="zh-CN" altLang="zh-CN" dirty="0" smtClean="0"/>
              <a:t>；（</a:t>
            </a:r>
            <a:r>
              <a:rPr lang="en-US" altLang="zh-CN" dirty="0" smtClean="0"/>
              <a:t>2</a:t>
            </a:r>
            <a:r>
              <a:rPr lang="zh-CN" altLang="zh-CN" dirty="0" smtClean="0"/>
              <a:t>）</a:t>
            </a:r>
            <a:r>
              <a:rPr lang="en-US" altLang="zh-CN" dirty="0" smtClean="0"/>
              <a:t>semantic Orientation</a:t>
            </a:r>
            <a:r>
              <a:rPr lang="zh-CN" altLang="zh-CN" dirty="0" smtClean="0"/>
              <a:t>能被表达为一个数值。</a:t>
            </a:r>
          </a:p>
          <a:p>
            <a:endParaRPr lang="zh-CN" altLang="en-US" dirty="0"/>
          </a:p>
        </p:txBody>
      </p:sp>
    </p:spTree>
    <p:extLst>
      <p:ext uri="{BB962C8B-B14F-4D97-AF65-F5344CB8AC3E}">
        <p14:creationId xmlns:p14="http://schemas.microsoft.com/office/powerpoint/2010/main" val="235510281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Step 1</a:t>
            </a:r>
            <a:r>
              <a:rPr lang="zh-CN" altLang="en-US" dirty="0" smtClean="0"/>
              <a:t>：</a:t>
            </a:r>
            <a:endParaRPr lang="en-US" altLang="zh-CN" dirty="0" smtClean="0"/>
          </a:p>
          <a:p>
            <a:pPr lvl="0"/>
            <a:r>
              <a:rPr lang="zh-CN" altLang="zh-CN" dirty="0" smtClean="0"/>
              <a:t>手工创建词典，包括了形容词、副词、名词和动词。该文的研究中每个情感词会被分配从</a:t>
            </a:r>
            <a:r>
              <a:rPr lang="en-US" altLang="zh-CN" dirty="0" smtClean="0"/>
              <a:t>-5</a:t>
            </a:r>
            <a:r>
              <a:rPr lang="zh-CN" altLang="zh-CN" dirty="0" smtClean="0"/>
              <a:t>到</a:t>
            </a:r>
            <a:r>
              <a:rPr lang="en-US" altLang="zh-CN" dirty="0" smtClean="0"/>
              <a:t>+5</a:t>
            </a:r>
            <a:r>
              <a:rPr lang="zh-CN" altLang="zh-CN" dirty="0" smtClean="0"/>
              <a:t>的评分。</a:t>
            </a:r>
          </a:p>
          <a:p>
            <a:endParaRPr lang="zh-CN" altLang="en-US" dirty="0"/>
          </a:p>
        </p:txBody>
      </p:sp>
      <p:pic>
        <p:nvPicPr>
          <p:cNvPr id="4" name="图片 3"/>
          <p:cNvPicPr/>
          <p:nvPr/>
        </p:nvPicPr>
        <p:blipFill>
          <a:blip r:embed="rId2" cstate="print"/>
          <a:srcRect/>
          <a:stretch>
            <a:fillRect/>
          </a:stretch>
        </p:blipFill>
        <p:spPr bwMode="auto">
          <a:xfrm>
            <a:off x="4079776" y="3717032"/>
            <a:ext cx="3384376" cy="2784088"/>
          </a:xfrm>
          <a:prstGeom prst="rect">
            <a:avLst/>
          </a:prstGeom>
          <a:noFill/>
          <a:ln w="9525">
            <a:noFill/>
            <a:miter lim="800000"/>
            <a:headEnd/>
            <a:tailEnd/>
          </a:ln>
        </p:spPr>
      </p:pic>
    </p:spTree>
    <p:extLst>
      <p:ext uri="{BB962C8B-B14F-4D97-AF65-F5344CB8AC3E}">
        <p14:creationId xmlns:p14="http://schemas.microsoft.com/office/powerpoint/2010/main" val="65806937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Step 2</a:t>
            </a:r>
            <a:r>
              <a:rPr lang="zh-CN" altLang="en-US" dirty="0" smtClean="0"/>
              <a:t>：</a:t>
            </a:r>
            <a:endParaRPr lang="en-US" altLang="zh-CN" dirty="0" smtClean="0"/>
          </a:p>
          <a:p>
            <a:pPr lvl="0"/>
            <a:r>
              <a:rPr lang="zh-CN" altLang="zh-CN" dirty="0" smtClean="0"/>
              <a:t>获得</a:t>
            </a:r>
            <a:r>
              <a:rPr lang="en-US" altLang="zh-CN" dirty="0" smtClean="0"/>
              <a:t>Intensification</a:t>
            </a:r>
            <a:r>
              <a:rPr lang="zh-CN" altLang="zh-CN" dirty="0" smtClean="0"/>
              <a:t>（增加或减弱词的情感极性）。</a:t>
            </a:r>
          </a:p>
          <a:p>
            <a:endParaRPr lang="zh-CN" altLang="en-US" dirty="0"/>
          </a:p>
        </p:txBody>
      </p:sp>
      <p:pic>
        <p:nvPicPr>
          <p:cNvPr id="4" name="图片 3"/>
          <p:cNvPicPr/>
          <p:nvPr/>
        </p:nvPicPr>
        <p:blipFill>
          <a:blip r:embed="rId2" cstate="print"/>
          <a:srcRect/>
          <a:stretch>
            <a:fillRect/>
          </a:stretch>
        </p:blipFill>
        <p:spPr bwMode="auto">
          <a:xfrm>
            <a:off x="4439816" y="3140968"/>
            <a:ext cx="3888432" cy="3384376"/>
          </a:xfrm>
          <a:prstGeom prst="rect">
            <a:avLst/>
          </a:prstGeom>
          <a:noFill/>
          <a:ln w="9525">
            <a:noFill/>
            <a:miter lim="800000"/>
            <a:headEnd/>
            <a:tailEnd/>
          </a:ln>
        </p:spPr>
      </p:pic>
    </p:spTree>
    <p:extLst>
      <p:ext uri="{BB962C8B-B14F-4D97-AF65-F5344CB8AC3E}">
        <p14:creationId xmlns:p14="http://schemas.microsoft.com/office/powerpoint/2010/main" val="106360881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句子级的情感分析</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smtClean="0"/>
              <a:t>在很多应用中，文档级的情感分类太粗糙。例如，一篇文档表达的观点很多，可以有正、有负面倾向的表达。在句子的级别上做情感分析更合适。然而，句子级和文档级没有本质不同，句子可以看做是短文本。在做句子级的情感分析时通常做的假定是：</a:t>
            </a:r>
          </a:p>
          <a:p>
            <a:r>
              <a:rPr lang="zh-CN" altLang="zh-CN" dirty="0" smtClean="0"/>
              <a:t>一个句子通常只包含一个观点。</a:t>
            </a:r>
          </a:p>
          <a:p>
            <a:r>
              <a:rPr lang="zh-CN" altLang="zh-CN" dirty="0" smtClean="0"/>
              <a:t>句子情感分类可以看做是一个三类分类（正向、负向和中性）或二分类问题。</a:t>
            </a:r>
          </a:p>
          <a:p>
            <a:r>
              <a:rPr lang="zh-CN" altLang="zh-CN" dirty="0" smtClean="0"/>
              <a:t>在二分类中，则包含两个步骤，第一步需要判断该句子是否表达了观点（</a:t>
            </a:r>
            <a:r>
              <a:rPr lang="en-US" altLang="zh-CN" dirty="0" smtClean="0"/>
              <a:t>subjectivity classification</a:t>
            </a:r>
            <a:r>
              <a:rPr lang="zh-CN" altLang="zh-CN" dirty="0" smtClean="0"/>
              <a:t>）还是仅仅描述了客户信息；第二步判断该句子观点的正或负向。</a:t>
            </a:r>
          </a:p>
          <a:p>
            <a:r>
              <a:rPr lang="zh-CN" altLang="zh-CN" dirty="0" smtClean="0"/>
              <a:t>我们不做过多的讨论了。</a:t>
            </a:r>
          </a:p>
          <a:p>
            <a:endParaRPr lang="zh-CN" altLang="en-US" dirty="0"/>
          </a:p>
        </p:txBody>
      </p:sp>
    </p:spTree>
    <p:extLst>
      <p:ext uri="{BB962C8B-B14F-4D97-AF65-F5344CB8AC3E}">
        <p14:creationId xmlns:p14="http://schemas.microsoft.com/office/powerpoint/2010/main" val="423610135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Aspects</a:t>
            </a:r>
            <a:r>
              <a:rPr lang="zh-CN" altLang="en-US" dirty="0" smtClean="0"/>
              <a:t>级的情感分析</a:t>
            </a:r>
            <a:endParaRPr lang="zh-CN" altLang="en-US" dirty="0"/>
          </a:p>
        </p:txBody>
      </p:sp>
      <p:sp>
        <p:nvSpPr>
          <p:cNvPr id="3" name="内容占位符 2"/>
          <p:cNvSpPr>
            <a:spLocks noGrp="1"/>
          </p:cNvSpPr>
          <p:nvPr>
            <p:ph idx="1"/>
          </p:nvPr>
        </p:nvSpPr>
        <p:spPr/>
        <p:txBody>
          <a:bodyPr/>
          <a:lstStyle/>
          <a:p>
            <a:r>
              <a:rPr lang="en-US" altLang="zh-CN" dirty="0"/>
              <a:t>Aspect</a:t>
            </a:r>
            <a:r>
              <a:rPr lang="zh-CN" altLang="zh-CN" dirty="0"/>
              <a:t>级的情感分析又称为 观点挖掘（</a:t>
            </a:r>
            <a:r>
              <a:rPr lang="en-US" altLang="zh-CN" dirty="0"/>
              <a:t>opinion mining</a:t>
            </a:r>
            <a:r>
              <a:rPr lang="zh-CN" altLang="zh-CN" dirty="0"/>
              <a:t>）。</a:t>
            </a:r>
          </a:p>
          <a:p>
            <a:r>
              <a:rPr lang="zh-CN" altLang="zh-CN" dirty="0"/>
              <a:t>在文档的级别上或句子级别上对有观点的文本进行分类经常不能满足应用需求。因为它们没有确定观点的目标或给目标分配表达的情感倾向。</a:t>
            </a:r>
          </a:p>
          <a:p>
            <a:endParaRPr lang="zh-CN" altLang="en-US" dirty="0"/>
          </a:p>
        </p:txBody>
      </p:sp>
    </p:spTree>
    <p:extLst>
      <p:ext uri="{BB962C8B-B14F-4D97-AF65-F5344CB8AC3E}">
        <p14:creationId xmlns:p14="http://schemas.microsoft.com/office/powerpoint/2010/main" val="355716984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即使我们假定，每篇文档只对一个实体进行评估（观点表达），对于该实体表达了正向观点的一篇文档并不意味着作者对于该实体的所有</a:t>
            </a:r>
            <a:r>
              <a:rPr lang="en-US" altLang="zh-CN" dirty="0"/>
              <a:t>aspect</a:t>
            </a:r>
            <a:r>
              <a:rPr lang="zh-CN" altLang="zh-CN" dirty="0"/>
              <a:t>都有正向的观点。同时，一个负向观点的文档也不意味着作者对每件事都是负面观点。对于更多完整的分析，我们需要发现</a:t>
            </a:r>
            <a:r>
              <a:rPr lang="en-US" altLang="zh-CN" dirty="0"/>
              <a:t>aspects</a:t>
            </a:r>
            <a:r>
              <a:rPr lang="zh-CN" altLang="zh-CN" dirty="0"/>
              <a:t>并确定每一个</a:t>
            </a:r>
            <a:r>
              <a:rPr lang="en-US" altLang="zh-CN" dirty="0"/>
              <a:t>aspects</a:t>
            </a:r>
            <a:r>
              <a:rPr lang="zh-CN" altLang="zh-CN" dirty="0"/>
              <a:t>的情感倾向。基于</a:t>
            </a:r>
            <a:r>
              <a:rPr lang="en-US" altLang="zh-CN" dirty="0"/>
              <a:t>aspects</a:t>
            </a:r>
            <a:r>
              <a:rPr lang="zh-CN" altLang="zh-CN" dirty="0"/>
              <a:t>的情感分析包含了实体和</a:t>
            </a:r>
            <a:r>
              <a:rPr lang="en-US" altLang="zh-CN" dirty="0"/>
              <a:t>aspects</a:t>
            </a:r>
            <a:r>
              <a:rPr lang="zh-CN" altLang="zh-CN" dirty="0"/>
              <a:t>的情感分析。</a:t>
            </a:r>
          </a:p>
          <a:p>
            <a:endParaRPr lang="zh-CN" altLang="en-US" dirty="0"/>
          </a:p>
        </p:txBody>
      </p:sp>
    </p:spTree>
    <p:extLst>
      <p:ext uri="{BB962C8B-B14F-4D97-AF65-F5344CB8AC3E}">
        <p14:creationId xmlns:p14="http://schemas.microsoft.com/office/powerpoint/2010/main" val="125973312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在</a:t>
            </a:r>
            <a:r>
              <a:rPr lang="en-US" altLang="zh-CN" dirty="0"/>
              <a:t>aspects</a:t>
            </a:r>
            <a:r>
              <a:rPr lang="zh-CN" altLang="zh-CN" dirty="0"/>
              <a:t>的级别上，目标是发现给定的文档</a:t>
            </a:r>
            <a:r>
              <a:rPr lang="en-US" altLang="zh-CN" dirty="0"/>
              <a:t>d</a:t>
            </a:r>
            <a:r>
              <a:rPr lang="zh-CN" altLang="zh-CN" dirty="0"/>
              <a:t>所包含的每个五元组</a:t>
            </a:r>
            <a:r>
              <a:rPr lang="en-US" altLang="zh-CN" dirty="0"/>
              <a:t>(</a:t>
            </a:r>
            <a:r>
              <a:rPr lang="en-US" altLang="zh-CN" dirty="0" err="1"/>
              <a:t>ei</a:t>
            </a:r>
            <a:r>
              <a:rPr lang="en-US" altLang="zh-CN" dirty="0"/>
              <a:t>, </a:t>
            </a:r>
            <a:r>
              <a:rPr lang="en-US" altLang="zh-CN" dirty="0" err="1"/>
              <a:t>aij</a:t>
            </a:r>
            <a:r>
              <a:rPr lang="en-US" altLang="zh-CN" dirty="0"/>
              <a:t>, </a:t>
            </a:r>
            <a:r>
              <a:rPr lang="en-US" altLang="zh-CN" dirty="0" err="1"/>
              <a:t>sijkl</a:t>
            </a:r>
            <a:r>
              <a:rPr lang="en-US" altLang="zh-CN" dirty="0"/>
              <a:t>, </a:t>
            </a:r>
            <a:r>
              <a:rPr lang="en-US" altLang="zh-CN" dirty="0" err="1"/>
              <a:t>hk</a:t>
            </a:r>
            <a:r>
              <a:rPr lang="en-US" altLang="zh-CN" dirty="0"/>
              <a:t>, </a:t>
            </a:r>
            <a:r>
              <a:rPr lang="en-US" altLang="zh-CN" dirty="0" err="1"/>
              <a:t>tl</a:t>
            </a:r>
            <a:r>
              <a:rPr lang="en-US" altLang="zh-CN" dirty="0"/>
              <a:t> )</a:t>
            </a:r>
            <a:r>
              <a:rPr lang="zh-CN" altLang="zh-CN" dirty="0"/>
              <a:t>。要达到这个目标，主要完成下面的两个</a:t>
            </a:r>
            <a:r>
              <a:rPr lang="zh-CN" altLang="zh-CN" dirty="0" smtClean="0"/>
              <a:t>任务</a:t>
            </a:r>
            <a:endParaRPr lang="en-US" altLang="zh-CN" dirty="0" smtClean="0"/>
          </a:p>
          <a:p>
            <a:r>
              <a:rPr lang="zh-CN" altLang="en-US" dirty="0" smtClean="0"/>
              <a:t>（</a:t>
            </a:r>
            <a:r>
              <a:rPr lang="en-US" altLang="zh-CN" dirty="0" smtClean="0"/>
              <a:t>1</a:t>
            </a:r>
            <a:r>
              <a:rPr lang="zh-CN" altLang="en-US" dirty="0" smtClean="0"/>
              <a:t>）</a:t>
            </a:r>
            <a:r>
              <a:rPr lang="en-US" altLang="zh-CN" dirty="0" smtClean="0"/>
              <a:t>aspects</a:t>
            </a:r>
            <a:r>
              <a:rPr lang="zh-CN" altLang="en-US" dirty="0" smtClean="0"/>
              <a:t>抽取</a:t>
            </a:r>
            <a:endParaRPr lang="en-US" altLang="zh-CN" dirty="0" smtClean="0"/>
          </a:p>
          <a:p>
            <a:r>
              <a:rPr lang="zh-CN" altLang="en-US" dirty="0" smtClean="0"/>
              <a:t>（</a:t>
            </a:r>
            <a:r>
              <a:rPr lang="en-US" altLang="zh-CN" dirty="0" smtClean="0"/>
              <a:t>2</a:t>
            </a:r>
            <a:r>
              <a:rPr lang="zh-CN" altLang="en-US" dirty="0" smtClean="0"/>
              <a:t>）</a:t>
            </a:r>
            <a:r>
              <a:rPr lang="en-US" altLang="zh-CN" dirty="0" smtClean="0"/>
              <a:t>aspects</a:t>
            </a:r>
            <a:r>
              <a:rPr lang="zh-CN" altLang="en-US" dirty="0" smtClean="0"/>
              <a:t>的情感分类</a:t>
            </a:r>
            <a:endParaRPr lang="zh-CN" altLang="zh-CN" dirty="0"/>
          </a:p>
        </p:txBody>
      </p:sp>
    </p:spTree>
    <p:extLst>
      <p:ext uri="{BB962C8B-B14F-4D97-AF65-F5344CB8AC3E}">
        <p14:creationId xmlns:p14="http://schemas.microsoft.com/office/powerpoint/2010/main" val="361539604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a:t>
            </a:r>
            <a:r>
              <a:rPr lang="en-US" altLang="zh-CN" dirty="0" smtClean="0"/>
              <a:t>1</a:t>
            </a:r>
            <a:r>
              <a:rPr lang="zh-CN" altLang="en-US" dirty="0" smtClean="0"/>
              <a:t>）</a:t>
            </a:r>
            <a:r>
              <a:rPr lang="en-US" altLang="zh-CN" b="1" dirty="0" smtClean="0"/>
              <a:t>Aspect extraction:</a:t>
            </a:r>
          </a:p>
          <a:p>
            <a:r>
              <a:rPr lang="zh-CN" altLang="zh-CN" dirty="0" smtClean="0"/>
              <a:t>此</a:t>
            </a:r>
            <a:r>
              <a:rPr lang="zh-CN" altLang="zh-CN" dirty="0"/>
              <a:t>任务抽取</a:t>
            </a:r>
            <a:r>
              <a:rPr lang="en-US" altLang="zh-CN" dirty="0"/>
              <a:t>aspects</a:t>
            </a:r>
            <a:r>
              <a:rPr lang="zh-CN" altLang="zh-CN" dirty="0"/>
              <a:t>。例如，有一个句子“</a:t>
            </a:r>
            <a:r>
              <a:rPr lang="en-US" altLang="zh-CN" dirty="0"/>
              <a:t>The voice quality of this phone is amazing,</a:t>
            </a:r>
            <a:r>
              <a:rPr lang="zh-CN" altLang="zh-CN" dirty="0"/>
              <a:t>”实体是</a:t>
            </a:r>
            <a:r>
              <a:rPr lang="en-US" altLang="zh-CN" dirty="0"/>
              <a:t>“this phone”</a:t>
            </a:r>
            <a:r>
              <a:rPr lang="zh-CN" altLang="zh-CN" dirty="0"/>
              <a:t>，</a:t>
            </a:r>
            <a:r>
              <a:rPr lang="en-US" altLang="zh-CN" dirty="0"/>
              <a:t>aspect</a:t>
            </a:r>
            <a:r>
              <a:rPr lang="zh-CN" altLang="zh-CN" dirty="0"/>
              <a:t>是“</a:t>
            </a:r>
            <a:r>
              <a:rPr lang="en-US" altLang="zh-CN" dirty="0"/>
              <a:t>voice quality</a:t>
            </a:r>
            <a:r>
              <a:rPr lang="zh-CN" altLang="zh-CN" dirty="0"/>
              <a:t>”。需要注意的是 ，这里实体“</a:t>
            </a:r>
            <a:r>
              <a:rPr lang="en-US" altLang="zh-CN" dirty="0"/>
              <a:t>this phone</a:t>
            </a:r>
            <a:r>
              <a:rPr lang="zh-CN" altLang="zh-CN" dirty="0"/>
              <a:t>”没有指示</a:t>
            </a:r>
            <a:r>
              <a:rPr lang="en-US" altLang="zh-CN" dirty="0"/>
              <a:t>aspect GENERAL</a:t>
            </a:r>
            <a:r>
              <a:rPr lang="zh-CN" altLang="zh-CN" dirty="0"/>
              <a:t>（将实体和它的</a:t>
            </a:r>
            <a:r>
              <a:rPr lang="en-US" altLang="zh-CN" dirty="0"/>
              <a:t>aspects</a:t>
            </a:r>
            <a:r>
              <a:rPr lang="zh-CN" altLang="zh-CN" dirty="0"/>
              <a:t>作为一体来评价）。因为这里不是对</a:t>
            </a:r>
            <a:r>
              <a:rPr lang="en-US" altLang="zh-CN" dirty="0"/>
              <a:t>this phone</a:t>
            </a:r>
            <a:r>
              <a:rPr lang="zh-CN" altLang="zh-CN" dirty="0"/>
              <a:t>做一个整体评价</a:t>
            </a:r>
            <a:r>
              <a:rPr lang="en-US" altLang="zh-CN" dirty="0"/>
              <a:t>, </a:t>
            </a:r>
            <a:r>
              <a:rPr lang="zh-CN" altLang="zh-CN" dirty="0"/>
              <a:t>而是关于它的</a:t>
            </a:r>
            <a:r>
              <a:rPr lang="en-US" altLang="zh-CN" dirty="0"/>
              <a:t>voice quality</a:t>
            </a:r>
            <a:r>
              <a:rPr lang="zh-CN" altLang="zh-CN" dirty="0" smtClean="0"/>
              <a:t>。</a:t>
            </a:r>
            <a:endParaRPr lang="zh-CN" altLang="en-US" dirty="0"/>
          </a:p>
        </p:txBody>
      </p:sp>
    </p:spTree>
    <p:extLst>
      <p:ext uri="{BB962C8B-B14F-4D97-AF65-F5344CB8AC3E}">
        <p14:creationId xmlns:p14="http://schemas.microsoft.com/office/powerpoint/2010/main" val="318253660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然而，句子“</a:t>
            </a:r>
            <a:r>
              <a:rPr lang="en-US" altLang="zh-CN" dirty="0"/>
              <a:t>I love this phone</a:t>
            </a:r>
            <a:r>
              <a:rPr lang="zh-CN" altLang="zh-CN" dirty="0"/>
              <a:t>”是将电话作为一个整体来评价，即 实体“</a:t>
            </a:r>
            <a:r>
              <a:rPr lang="en-US" altLang="zh-CN" dirty="0"/>
              <a:t>this phone</a:t>
            </a:r>
            <a:r>
              <a:rPr lang="zh-CN" altLang="zh-CN" dirty="0"/>
              <a:t>”的</a:t>
            </a:r>
            <a:r>
              <a:rPr lang="en-US" altLang="zh-CN" dirty="0"/>
              <a:t>GENERAL aspect</a:t>
            </a:r>
            <a:r>
              <a:rPr lang="zh-CN" altLang="zh-CN" dirty="0"/>
              <a:t>。需要记住的是，无论什么</a:t>
            </a:r>
            <a:r>
              <a:rPr lang="zh-CN" altLang="zh-CN" dirty="0" smtClean="0"/>
              <a:t>时候</a:t>
            </a:r>
            <a:r>
              <a:rPr lang="zh-CN" altLang="en-US" dirty="0" smtClean="0"/>
              <a:t>我们</a:t>
            </a:r>
            <a:r>
              <a:rPr lang="zh-CN" altLang="zh-CN" dirty="0" smtClean="0"/>
              <a:t>谈论</a:t>
            </a:r>
            <a:r>
              <a:rPr lang="en-US" altLang="zh-CN"/>
              <a:t>“</a:t>
            </a:r>
            <a:r>
              <a:rPr lang="en-US" altLang="zh-CN" smtClean="0"/>
              <a:t>aspects</a:t>
            </a:r>
            <a:r>
              <a:rPr lang="en-US" altLang="zh-CN" dirty="0"/>
              <a:t>”</a:t>
            </a:r>
            <a:r>
              <a:rPr lang="zh-CN" altLang="zh-CN" dirty="0"/>
              <a:t>，我们必须知道它属于哪个实体。下面的讨论中，为了表达上的简便，我们经常忽略提及</a:t>
            </a:r>
            <a:r>
              <a:rPr lang="en-US" altLang="zh-CN" dirty="0"/>
              <a:t>“</a:t>
            </a:r>
            <a:r>
              <a:rPr lang="zh-CN" altLang="zh-CN" dirty="0"/>
              <a:t>实体</a:t>
            </a:r>
            <a:r>
              <a:rPr lang="en-US" altLang="zh-CN" dirty="0"/>
              <a:t>”</a:t>
            </a:r>
            <a:r>
              <a:rPr lang="zh-CN" altLang="zh-CN" dirty="0"/>
              <a:t>。</a:t>
            </a:r>
          </a:p>
          <a:p>
            <a:endParaRPr lang="zh-CN" altLang="en-US" dirty="0"/>
          </a:p>
        </p:txBody>
      </p:sp>
    </p:spTree>
    <p:extLst>
      <p:ext uri="{BB962C8B-B14F-4D97-AF65-F5344CB8AC3E}">
        <p14:creationId xmlns:p14="http://schemas.microsoft.com/office/powerpoint/2010/main" val="31389599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在一些特定的文本挖掘任务中，比如文本分类中，会使用停用词表，以提高系统的性能，以及效率。因为文本分类中对实词（名词、动词、形容词）更感兴趣，因为他们通常描述了文本的内容。</a:t>
            </a:r>
          </a:p>
          <a:p>
            <a:r>
              <a:rPr lang="zh-CN" altLang="zh-CN" dirty="0"/>
              <a:t>但在一些领域对虚词，即传统停用词表中的词更感兴趣。例如，在判断文章作者时，其实是在对文章的写作风格（体现在了作者对虚词，如语气词、助词等的使用）进行判断。</a:t>
            </a:r>
            <a:endParaRPr lang="zh-CN" altLang="en-US" dirty="0"/>
          </a:p>
        </p:txBody>
      </p:sp>
    </p:spTree>
    <p:extLst>
      <p:ext uri="{BB962C8B-B14F-4D97-AF65-F5344CB8AC3E}">
        <p14:creationId xmlns:p14="http://schemas.microsoft.com/office/powerpoint/2010/main" val="55018237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a:t>
            </a:r>
            <a:r>
              <a:rPr lang="en-US" altLang="zh-CN" b="1" dirty="0"/>
              <a:t>2</a:t>
            </a:r>
            <a:r>
              <a:rPr lang="zh-CN" altLang="zh-CN" b="1" dirty="0"/>
              <a:t>）</a:t>
            </a:r>
            <a:r>
              <a:rPr lang="en-US" altLang="zh-CN" b="1" dirty="0"/>
              <a:t>Aspect </a:t>
            </a:r>
            <a:r>
              <a:rPr lang="zh-CN" altLang="zh-CN" b="1" dirty="0"/>
              <a:t>情感分类</a:t>
            </a:r>
            <a:r>
              <a:rPr lang="en-US" altLang="zh-CN" b="1" dirty="0"/>
              <a:t>:</a:t>
            </a:r>
            <a:r>
              <a:rPr lang="en-US" altLang="zh-CN" dirty="0"/>
              <a:t> </a:t>
            </a:r>
            <a:r>
              <a:rPr lang="zh-CN" altLang="zh-CN" dirty="0"/>
              <a:t>此任务确定是否不同</a:t>
            </a:r>
            <a:r>
              <a:rPr lang="en-US" altLang="zh-CN" dirty="0"/>
              <a:t>aspects</a:t>
            </a:r>
            <a:r>
              <a:rPr lang="zh-CN" altLang="zh-CN" dirty="0"/>
              <a:t>上的观点是正向、负向或中立的。在上面的例子中，在</a:t>
            </a:r>
            <a:r>
              <a:rPr lang="en-US" altLang="zh-CN" dirty="0"/>
              <a:t>aspect </a:t>
            </a:r>
            <a:r>
              <a:rPr lang="zh-CN" altLang="zh-CN" dirty="0"/>
              <a:t>“</a:t>
            </a:r>
            <a:r>
              <a:rPr lang="en-US" altLang="zh-CN" dirty="0"/>
              <a:t>voice quality</a:t>
            </a:r>
            <a:r>
              <a:rPr lang="zh-CN" altLang="zh-CN" dirty="0"/>
              <a:t>”上的观点是正向的。第二个例子中，在</a:t>
            </a:r>
            <a:r>
              <a:rPr lang="en-US" altLang="zh-CN" dirty="0"/>
              <a:t>aspect GENERAL</a:t>
            </a:r>
            <a:r>
              <a:rPr lang="zh-CN" altLang="zh-CN" dirty="0"/>
              <a:t>上，观点也是正向的。</a:t>
            </a:r>
          </a:p>
          <a:p>
            <a:endParaRPr lang="zh-CN" altLang="en-US" dirty="0"/>
          </a:p>
        </p:txBody>
      </p:sp>
    </p:spTree>
    <p:extLst>
      <p:ext uri="{BB962C8B-B14F-4D97-AF65-F5344CB8AC3E}">
        <p14:creationId xmlns:p14="http://schemas.microsoft.com/office/powerpoint/2010/main" val="152074227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Aspects Extraction</a:t>
            </a:r>
            <a:endParaRPr lang="zh-CN" altLang="en-US" dirty="0"/>
          </a:p>
        </p:txBody>
      </p:sp>
      <p:sp>
        <p:nvSpPr>
          <p:cNvPr id="3" name="内容占位符 2"/>
          <p:cNvSpPr>
            <a:spLocks noGrp="1"/>
          </p:cNvSpPr>
          <p:nvPr>
            <p:ph idx="1"/>
          </p:nvPr>
        </p:nvSpPr>
        <p:spPr/>
        <p:txBody>
          <a:bodyPr>
            <a:normAutofit/>
          </a:bodyPr>
          <a:lstStyle/>
          <a:p>
            <a:r>
              <a:rPr lang="en-US" altLang="zh-CN" dirty="0"/>
              <a:t>Aspects</a:t>
            </a:r>
            <a:r>
              <a:rPr lang="zh-CN" altLang="zh-CN" dirty="0"/>
              <a:t>抽取也能看做是一个信息抽取的任务。有四个主要的</a:t>
            </a:r>
            <a:r>
              <a:rPr lang="en-US" altLang="zh-CN" dirty="0"/>
              <a:t>“</a:t>
            </a:r>
            <a:r>
              <a:rPr lang="zh-CN" altLang="zh-CN" dirty="0"/>
              <a:t>明确地</a:t>
            </a:r>
            <a:r>
              <a:rPr lang="en-US" altLang="zh-CN" dirty="0"/>
              <a:t>aspects</a:t>
            </a:r>
            <a:r>
              <a:rPr lang="zh-CN" altLang="zh-CN" dirty="0"/>
              <a:t>抽取</a:t>
            </a:r>
            <a:r>
              <a:rPr lang="en-US" altLang="zh-CN" dirty="0"/>
              <a:t>”</a:t>
            </a:r>
            <a:r>
              <a:rPr lang="zh-CN" altLang="zh-CN" dirty="0"/>
              <a:t>方法：</a:t>
            </a:r>
          </a:p>
          <a:p>
            <a:r>
              <a:rPr lang="zh-CN" altLang="zh-CN" dirty="0"/>
              <a:t>（</a:t>
            </a:r>
            <a:r>
              <a:rPr lang="en-US" altLang="zh-CN" dirty="0"/>
              <a:t>1</a:t>
            </a:r>
            <a:r>
              <a:rPr lang="zh-CN" altLang="zh-CN" dirty="0"/>
              <a:t>）基于频繁的名词和名词词组</a:t>
            </a:r>
          </a:p>
          <a:p>
            <a:r>
              <a:rPr lang="zh-CN" altLang="zh-CN" dirty="0"/>
              <a:t>（</a:t>
            </a:r>
            <a:r>
              <a:rPr lang="en-US" altLang="zh-CN" dirty="0"/>
              <a:t>2</a:t>
            </a:r>
            <a:r>
              <a:rPr lang="zh-CN" altLang="zh-CN" dirty="0"/>
              <a:t>）利用观点和目标的关系</a:t>
            </a:r>
          </a:p>
          <a:p>
            <a:r>
              <a:rPr lang="zh-CN" altLang="zh-CN" dirty="0"/>
              <a:t>（</a:t>
            </a:r>
            <a:r>
              <a:rPr lang="en-US" altLang="zh-CN" dirty="0"/>
              <a:t>3</a:t>
            </a:r>
            <a:r>
              <a:rPr lang="zh-CN" altLang="zh-CN" dirty="0"/>
              <a:t>）使用有监督的学习</a:t>
            </a:r>
          </a:p>
          <a:p>
            <a:r>
              <a:rPr lang="zh-CN" altLang="zh-CN" dirty="0"/>
              <a:t>（</a:t>
            </a:r>
            <a:r>
              <a:rPr lang="en-US" altLang="zh-CN" dirty="0"/>
              <a:t>4</a:t>
            </a:r>
            <a:r>
              <a:rPr lang="zh-CN" altLang="zh-CN" dirty="0"/>
              <a:t>）使用</a:t>
            </a:r>
            <a:r>
              <a:rPr lang="en-US" altLang="zh-CN" dirty="0"/>
              <a:t>Topic modeling</a:t>
            </a:r>
            <a:endParaRPr lang="zh-CN" altLang="zh-CN" dirty="0"/>
          </a:p>
          <a:p>
            <a:endParaRPr lang="zh-CN" altLang="en-US" dirty="0"/>
          </a:p>
        </p:txBody>
      </p:sp>
    </p:spTree>
    <p:extLst>
      <p:ext uri="{BB962C8B-B14F-4D97-AF65-F5344CB8AC3E}">
        <p14:creationId xmlns:p14="http://schemas.microsoft.com/office/powerpoint/2010/main" val="163291771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342900" lvl="1" indent="-342900"/>
            <a:r>
              <a:rPr lang="zh-CN" altLang="en-US" dirty="0" smtClean="0"/>
              <a:t>最简单的方法是</a:t>
            </a:r>
            <a:r>
              <a:rPr lang="en-US" altLang="zh-CN" i="1" dirty="0" smtClean="0">
                <a:solidFill>
                  <a:schemeClr val="tx2">
                    <a:lumMod val="60000"/>
                    <a:lumOff val="40000"/>
                  </a:schemeClr>
                </a:solidFill>
              </a:rPr>
              <a:t>Extraction based on frequent nouns and noun phrases</a:t>
            </a:r>
            <a:endParaRPr lang="zh-CN" altLang="zh-CN" i="1" dirty="0" smtClean="0">
              <a:solidFill>
                <a:schemeClr val="tx2">
                  <a:lumMod val="60000"/>
                  <a:lumOff val="40000"/>
                </a:schemeClr>
              </a:solidFill>
            </a:endParaRPr>
          </a:p>
          <a:p>
            <a:r>
              <a:rPr lang="zh-CN" altLang="en-US" dirty="0" smtClean="0"/>
              <a:t>它</a:t>
            </a:r>
            <a:r>
              <a:rPr lang="zh-CN" altLang="zh-CN" dirty="0" smtClean="0"/>
              <a:t>从</a:t>
            </a:r>
            <a:r>
              <a:rPr lang="zh-CN" altLang="zh-CN" dirty="0"/>
              <a:t>某个特定领域的大量的评论数据中发现</a:t>
            </a:r>
            <a:r>
              <a:rPr lang="en-US" altLang="zh-CN" dirty="0"/>
              <a:t>“</a:t>
            </a:r>
            <a:r>
              <a:rPr lang="zh-CN" altLang="zh-CN" dirty="0"/>
              <a:t>明确的</a:t>
            </a:r>
            <a:r>
              <a:rPr lang="en-US" altLang="zh-CN" dirty="0"/>
              <a:t>”aspect</a:t>
            </a:r>
            <a:r>
              <a:rPr lang="zh-CN" altLang="zh-CN" dirty="0"/>
              <a:t>表达 ，即名词和名词词组。 名词和名词词组可以通过词性</a:t>
            </a:r>
            <a:r>
              <a:rPr lang="en-US" altLang="zh-CN" dirty="0"/>
              <a:t>POS</a:t>
            </a:r>
            <a:r>
              <a:rPr lang="zh-CN" altLang="zh-CN" dirty="0"/>
              <a:t>来确定。它们的出现频率被计数，仅挑选频繁出现的名词和名词词组，这个频率阈值可以通过实验来确定。</a:t>
            </a:r>
          </a:p>
          <a:p>
            <a:endParaRPr lang="zh-CN" altLang="en-US" dirty="0"/>
          </a:p>
        </p:txBody>
      </p:sp>
    </p:spTree>
    <p:extLst>
      <p:ext uri="{BB962C8B-B14F-4D97-AF65-F5344CB8AC3E}">
        <p14:creationId xmlns:p14="http://schemas.microsoft.com/office/powerpoint/2010/main" val="281586853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这种方法之所以能工作，是因为当人们评论一个实体的不同</a:t>
            </a:r>
            <a:r>
              <a:rPr lang="en-US" altLang="zh-CN" dirty="0"/>
              <a:t>aspects</a:t>
            </a:r>
            <a:r>
              <a:rPr lang="zh-CN" altLang="zh-CN" dirty="0"/>
              <a:t>时</a:t>
            </a:r>
            <a:r>
              <a:rPr lang="en-US" altLang="zh-CN" dirty="0"/>
              <a:t>,</a:t>
            </a:r>
            <a:r>
              <a:rPr lang="zh-CN" altLang="zh-CN" dirty="0"/>
              <a:t>它们使用的词汇表通常是一个有限的集合。因此，频繁被谈论到的名词通常是真正的重要的</a:t>
            </a:r>
            <a:r>
              <a:rPr lang="en-US" altLang="zh-CN" dirty="0"/>
              <a:t>aspects</a:t>
            </a:r>
            <a:r>
              <a:rPr lang="zh-CN" altLang="zh-CN" dirty="0"/>
              <a:t>。评论中的不相关内容通常涉及的范围很广，例如，不同的评论谈论的不相关内容差异很大。因此不频繁的名词很可能不是</a:t>
            </a:r>
            <a:r>
              <a:rPr lang="en-US" altLang="zh-CN" dirty="0"/>
              <a:t>aspects</a:t>
            </a:r>
            <a:r>
              <a:rPr lang="zh-CN" altLang="zh-CN" dirty="0"/>
              <a:t>，或不那么重要的</a:t>
            </a:r>
            <a:r>
              <a:rPr lang="en-US" altLang="zh-CN" dirty="0"/>
              <a:t>aspects</a:t>
            </a:r>
            <a:r>
              <a:rPr lang="zh-CN" altLang="zh-CN" dirty="0"/>
              <a:t>。虽然这个方法很简单，它在实际应用中该方法却很有效。一些商业公司使用的是这种方法的改进版本。 </a:t>
            </a:r>
          </a:p>
          <a:p>
            <a:endParaRPr lang="zh-CN" altLang="en-US" dirty="0"/>
          </a:p>
        </p:txBody>
      </p:sp>
    </p:spTree>
    <p:extLst>
      <p:ext uri="{BB962C8B-B14F-4D97-AF65-F5344CB8AC3E}">
        <p14:creationId xmlns:p14="http://schemas.microsoft.com/office/powerpoint/2010/main" val="372563545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Although this method is very simple, it is actually quite effective. Some commercial companies are using this method with several improvements.</a:t>
            </a:r>
            <a:endParaRPr lang="zh-CN" altLang="zh-CN" dirty="0" smtClean="0"/>
          </a:p>
          <a:p>
            <a:r>
              <a:rPr lang="zh-CN" altLang="zh-CN" dirty="0" smtClean="0"/>
              <a:t>其余的方法，我们不做过多的讨论了。</a:t>
            </a:r>
          </a:p>
          <a:p>
            <a:endParaRPr lang="zh-CN" altLang="en-US" dirty="0"/>
          </a:p>
        </p:txBody>
      </p:sp>
    </p:spTree>
    <p:extLst>
      <p:ext uri="{BB962C8B-B14F-4D97-AF65-F5344CB8AC3E}">
        <p14:creationId xmlns:p14="http://schemas.microsoft.com/office/powerpoint/2010/main" val="2762772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Aspects Sentiment Classification</a:t>
            </a:r>
            <a:endParaRPr lang="zh-CN" altLang="en-US" dirty="0"/>
          </a:p>
        </p:txBody>
      </p:sp>
      <p:sp>
        <p:nvSpPr>
          <p:cNvPr id="3" name="内容占位符 2"/>
          <p:cNvSpPr>
            <a:spLocks noGrp="1"/>
          </p:cNvSpPr>
          <p:nvPr>
            <p:ph idx="1"/>
          </p:nvPr>
        </p:nvSpPr>
        <p:spPr/>
        <p:txBody>
          <a:bodyPr>
            <a:normAutofit/>
          </a:bodyPr>
          <a:lstStyle/>
          <a:p>
            <a:r>
              <a:rPr lang="en-US" altLang="zh-CN" dirty="0"/>
              <a:t>Aspects</a:t>
            </a:r>
            <a:r>
              <a:rPr lang="zh-CN" altLang="zh-CN" dirty="0"/>
              <a:t>的情感分类有两个主要的方法，即，有监督的学习和基于词典的方法。</a:t>
            </a:r>
          </a:p>
          <a:p>
            <a:r>
              <a:rPr lang="zh-CN" altLang="zh-CN" dirty="0"/>
              <a:t>我们在前面讨论的句子级或子句级的基于有监督学习的方法也可以应用在</a:t>
            </a:r>
            <a:r>
              <a:rPr lang="en-US" altLang="zh-CN" dirty="0"/>
              <a:t>aspects</a:t>
            </a:r>
            <a:r>
              <a:rPr lang="zh-CN" altLang="zh-CN" dirty="0"/>
              <a:t>级别的情感分类。然而关键问题是怎样确定每个情感表达的范围，即，是否情感表达覆盖了句子中的</a:t>
            </a:r>
            <a:r>
              <a:rPr lang="en-US" altLang="zh-CN" dirty="0"/>
              <a:t>aspects</a:t>
            </a:r>
            <a:r>
              <a:rPr lang="zh-CN" altLang="zh-CN" dirty="0"/>
              <a:t>。</a:t>
            </a:r>
          </a:p>
          <a:p>
            <a:endParaRPr lang="zh-CN" altLang="en-US" dirty="0"/>
          </a:p>
        </p:txBody>
      </p:sp>
    </p:spTree>
    <p:extLst>
      <p:ext uri="{BB962C8B-B14F-4D97-AF65-F5344CB8AC3E}">
        <p14:creationId xmlns:p14="http://schemas.microsoft.com/office/powerpoint/2010/main" val="103820549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基于词典的方法能避免一些问题，而且已经证明可以在大量的领域工作完成的很好。基于词典的学习是典型的非监督学习方法。它们使用情感词典、观点表达的规则、和句子的释义树（</a:t>
            </a:r>
            <a:r>
              <a:rPr lang="en-US" altLang="zh-CN" dirty="0"/>
              <a:t>sentence parse tress</a:t>
            </a:r>
            <a:r>
              <a:rPr lang="zh-CN" altLang="zh-CN" dirty="0"/>
              <a:t>）来确定一个句子中的每个</a:t>
            </a:r>
            <a:r>
              <a:rPr lang="en-US" altLang="zh-CN" dirty="0"/>
              <a:t>aspects</a:t>
            </a:r>
            <a:r>
              <a:rPr lang="zh-CN" altLang="zh-CN" dirty="0"/>
              <a:t>的情感倾向。这些工作也通常会考虑，情感转移词（</a:t>
            </a:r>
            <a:r>
              <a:rPr lang="en-US" altLang="zh-CN" dirty="0"/>
              <a:t>sentiment shifters</a:t>
            </a:r>
            <a:r>
              <a:rPr lang="zh-CN" altLang="zh-CN" dirty="0"/>
              <a:t>）</a:t>
            </a:r>
            <a:r>
              <a:rPr lang="en-US" altLang="zh-CN" dirty="0"/>
              <a:t>,but</a:t>
            </a:r>
            <a:r>
              <a:rPr lang="zh-CN" altLang="zh-CN" dirty="0"/>
              <a:t>子句和影响情感表达的句子构造。情感转移词（</a:t>
            </a:r>
            <a:r>
              <a:rPr lang="en-US" altLang="zh-CN" dirty="0"/>
              <a:t>sentiment shifters</a:t>
            </a:r>
            <a:r>
              <a:rPr lang="zh-CN" altLang="zh-CN" dirty="0"/>
              <a:t>）是能改变情感倾向的词，如否定词。</a:t>
            </a:r>
          </a:p>
          <a:p>
            <a:endParaRPr lang="zh-CN" altLang="en-US" dirty="0"/>
          </a:p>
        </p:txBody>
      </p:sp>
    </p:spTree>
    <p:extLst>
      <p:ext uri="{BB962C8B-B14F-4D97-AF65-F5344CB8AC3E}">
        <p14:creationId xmlns:p14="http://schemas.microsoft.com/office/powerpoint/2010/main" val="42945569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当然词典方法有它自身的</a:t>
            </a:r>
            <a:r>
              <a:rPr lang="zh-CN" altLang="en-US" dirty="0" smtClean="0"/>
              <a:t>缺点</a:t>
            </a:r>
            <a:r>
              <a:rPr lang="zh-CN" altLang="zh-CN" dirty="0" smtClean="0"/>
              <a:t>，</a:t>
            </a:r>
            <a:r>
              <a:rPr lang="zh-CN" altLang="en-US" dirty="0" smtClean="0"/>
              <a:t>讨论该问题</a:t>
            </a:r>
            <a:r>
              <a:rPr lang="zh-CN" altLang="zh-CN" dirty="0" smtClean="0"/>
              <a:t>。</a:t>
            </a:r>
          </a:p>
          <a:p>
            <a:endParaRPr lang="zh-CN" altLang="en-US" dirty="0"/>
          </a:p>
        </p:txBody>
      </p:sp>
    </p:spTree>
    <p:extLst>
      <p:ext uri="{BB962C8B-B14F-4D97-AF65-F5344CB8AC3E}">
        <p14:creationId xmlns:p14="http://schemas.microsoft.com/office/powerpoint/2010/main" val="3243300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例如，《联邦党人文集》，共计</a:t>
            </a:r>
            <a:r>
              <a:rPr lang="en-US" altLang="zh-CN" dirty="0"/>
              <a:t>85</a:t>
            </a:r>
            <a:r>
              <a:rPr lang="zh-CN" altLang="zh-CN" dirty="0"/>
              <a:t>篇文章，其作者是麦迪逊、汉密尔顿和杰伊</a:t>
            </a:r>
            <a:r>
              <a:rPr lang="en-US" altLang="zh-CN" dirty="0"/>
              <a:t>(Jay)</a:t>
            </a:r>
            <a:r>
              <a:rPr lang="zh-CN" altLang="zh-CN" dirty="0"/>
              <a:t>。其中多数文章的作者是明确的，但有十几篇仍具争议。莫斯特勒</a:t>
            </a:r>
            <a:r>
              <a:rPr lang="en-US" altLang="zh-CN" dirty="0"/>
              <a:t>(</a:t>
            </a:r>
            <a:r>
              <a:rPr lang="en-US" altLang="zh-CN" dirty="0" err="1"/>
              <a:t>Mosteller</a:t>
            </a:r>
            <a:r>
              <a:rPr lang="en-US" altLang="zh-CN" dirty="0"/>
              <a:t>) </a:t>
            </a:r>
            <a:r>
              <a:rPr lang="zh-CN" altLang="zh-CN" dirty="0"/>
              <a:t>和华莱士</a:t>
            </a:r>
            <a:r>
              <a:rPr lang="en-US" altLang="zh-CN" dirty="0"/>
              <a:t>(Wallace) </a:t>
            </a:r>
            <a:r>
              <a:rPr lang="zh-CN" altLang="zh-CN" dirty="0"/>
              <a:t>对这些有争议文章进行鉴定时，把多数文章作为训练集建立一个模型，用来对有争议的文件做判别。在训练时，莫斯特勒和华莱士估算词汇表中的每个词的似然比：</a:t>
            </a:r>
            <a:r>
              <a:rPr lang="en-US" altLang="zh-CN" dirty="0" err="1"/>
              <a:t>Pr</a:t>
            </a:r>
            <a:r>
              <a:rPr lang="en-US" altLang="zh-CN" dirty="0"/>
              <a:t>(</a:t>
            </a:r>
            <a:r>
              <a:rPr lang="en-US" altLang="zh-CN" dirty="0" err="1"/>
              <a:t>word|Madison</a:t>
            </a:r>
            <a:r>
              <a:rPr lang="en-US" altLang="zh-CN" dirty="0"/>
              <a:t>)/</a:t>
            </a:r>
            <a:r>
              <a:rPr lang="en-US" altLang="zh-CN" dirty="0" err="1"/>
              <a:t>Pr</a:t>
            </a:r>
            <a:r>
              <a:rPr lang="en-US" altLang="zh-CN" dirty="0"/>
              <a:t>(</a:t>
            </a:r>
            <a:r>
              <a:rPr lang="en-US" altLang="zh-CN" dirty="0" err="1"/>
              <a:t>word|Hamilton</a:t>
            </a:r>
            <a:r>
              <a:rPr lang="en-US" altLang="zh-CN" dirty="0"/>
              <a:t>)</a:t>
            </a:r>
            <a:r>
              <a:rPr lang="zh-CN" altLang="zh-CN" dirty="0"/>
              <a:t>。对有争议的文章通过文中每个词的似然比的乘积打分。</a:t>
            </a:r>
          </a:p>
          <a:p>
            <a:endParaRPr lang="zh-CN" altLang="en-US" dirty="0"/>
          </a:p>
        </p:txBody>
      </p:sp>
    </p:spTree>
    <p:extLst>
      <p:ext uri="{BB962C8B-B14F-4D97-AF65-F5344CB8AC3E}">
        <p14:creationId xmlns:p14="http://schemas.microsoft.com/office/powerpoint/2010/main" val="1135789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r>
              <a:rPr lang="zh-CN" altLang="zh-CN" dirty="0" smtClean="0"/>
              <a:t>这样</a:t>
            </a:r>
            <a:r>
              <a:rPr lang="zh-CN" altLang="zh-CN" dirty="0"/>
              <a:t>的做法可以在我们的生活中找到例子，例如，聊天中可以发现四川人喜欢以</a:t>
            </a:r>
            <a:r>
              <a:rPr lang="en-US" altLang="zh-CN" dirty="0"/>
              <a:t>“</a:t>
            </a:r>
            <a:r>
              <a:rPr lang="zh-CN" altLang="zh-CN" dirty="0"/>
              <a:t>哈</a:t>
            </a:r>
            <a:r>
              <a:rPr lang="en-US" altLang="zh-CN" dirty="0"/>
              <a:t>”</a:t>
            </a:r>
            <a:r>
              <a:rPr lang="zh-CN" altLang="zh-CN" dirty="0"/>
              <a:t>做结尾；陕西人喜欢以</a:t>
            </a:r>
            <a:r>
              <a:rPr lang="en-US" altLang="zh-CN" dirty="0"/>
              <a:t>“</a:t>
            </a:r>
            <a:r>
              <a:rPr lang="zh-CN" altLang="zh-CN" dirty="0"/>
              <a:t>嘞</a:t>
            </a:r>
            <a:r>
              <a:rPr lang="en-US" altLang="zh-CN" dirty="0"/>
              <a:t>”</a:t>
            </a:r>
            <a:r>
              <a:rPr lang="zh-CN" altLang="zh-CN" dirty="0"/>
              <a:t>做结尾。</a:t>
            </a:r>
          </a:p>
          <a:p>
            <a:endParaRPr lang="zh-CN" altLang="en-US" dirty="0"/>
          </a:p>
        </p:txBody>
      </p:sp>
      <p:pic>
        <p:nvPicPr>
          <p:cNvPr id="4" name="图片 3"/>
          <p:cNvPicPr>
            <a:picLocks noChangeAspect="1"/>
          </p:cNvPicPr>
          <p:nvPr/>
        </p:nvPicPr>
        <p:blipFill>
          <a:blip r:embed="rId2"/>
          <a:stretch>
            <a:fillRect/>
          </a:stretch>
        </p:blipFill>
        <p:spPr>
          <a:xfrm>
            <a:off x="2452187" y="1916832"/>
            <a:ext cx="7287626" cy="1523032"/>
          </a:xfrm>
          <a:prstGeom prst="rect">
            <a:avLst/>
          </a:prstGeom>
        </p:spPr>
      </p:pic>
    </p:spTree>
    <p:extLst>
      <p:ext uri="{BB962C8B-B14F-4D97-AF65-F5344CB8AC3E}">
        <p14:creationId xmlns:p14="http://schemas.microsoft.com/office/powerpoint/2010/main" val="2970718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信息检索系统的发展中，有从大停用词表（</a:t>
            </a:r>
            <a:r>
              <a:rPr lang="en-US" altLang="zh-CN" dirty="0"/>
              <a:t>200-300</a:t>
            </a:r>
            <a:r>
              <a:rPr lang="zh-CN" altLang="zh-CN" dirty="0"/>
              <a:t>）个词，到小停用词表（</a:t>
            </a:r>
            <a:r>
              <a:rPr lang="en-US" altLang="zh-CN" dirty="0"/>
              <a:t>7-12</a:t>
            </a:r>
            <a:r>
              <a:rPr lang="zh-CN" altLang="zh-CN" dirty="0"/>
              <a:t>）个词，最后到不用停用词表的趋势。现在大型、专业的搜索引擎中通常都不使用停用词表了。它们更关注如何利用语言的统计特性来更好的处理常见词的问题。</a:t>
            </a:r>
          </a:p>
          <a:p>
            <a:endParaRPr lang="zh-CN" altLang="en-US" dirty="0"/>
          </a:p>
        </p:txBody>
      </p:sp>
    </p:spTree>
    <p:extLst>
      <p:ext uri="{BB962C8B-B14F-4D97-AF65-F5344CB8AC3E}">
        <p14:creationId xmlns:p14="http://schemas.microsoft.com/office/powerpoint/2010/main" val="2520498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smtClean="0"/>
              <a:t>中文分词</a:t>
            </a:r>
            <a:endParaRPr lang="zh-CN" altLang="en-US" dirty="0"/>
          </a:p>
        </p:txBody>
      </p:sp>
      <p:sp>
        <p:nvSpPr>
          <p:cNvPr id="3" name="内容占位符 2"/>
          <p:cNvSpPr>
            <a:spLocks noGrp="1"/>
          </p:cNvSpPr>
          <p:nvPr>
            <p:ph idx="1"/>
          </p:nvPr>
        </p:nvSpPr>
        <p:spPr/>
        <p:txBody>
          <a:bodyPr/>
          <a:lstStyle/>
          <a:p>
            <a:r>
              <a:rPr lang="zh-CN" altLang="zh-CN" dirty="0"/>
              <a:t>由于中文词之间没有分隔符的特点，如果要进行中文文本处理，必须要用特殊的方法将中文的句子分词一个个的词条。中文分词是中文信息处理的最基本任务，几十年的研究里有丰富的成果，技术很成熟，而且有很多的开源中文分词的软件。</a:t>
            </a:r>
          </a:p>
          <a:p>
            <a:endParaRPr lang="zh-CN" altLang="en-US" dirty="0"/>
          </a:p>
        </p:txBody>
      </p:sp>
    </p:spTree>
    <p:extLst>
      <p:ext uri="{BB962C8B-B14F-4D97-AF65-F5344CB8AC3E}">
        <p14:creationId xmlns:p14="http://schemas.microsoft.com/office/powerpoint/2010/main" val="24633646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中文分词的技术分为两大类，基于词典的分词和基于机器学习的分词。</a:t>
            </a:r>
            <a:r>
              <a:rPr lang="en-US" altLang="zh-CN" dirty="0"/>
              <a:t>2002</a:t>
            </a:r>
            <a:r>
              <a:rPr lang="zh-CN" altLang="zh-CN" dirty="0"/>
              <a:t>年以前的研究都是基于词典的分词方法。</a:t>
            </a:r>
            <a:r>
              <a:rPr lang="en-US" altLang="zh-CN" dirty="0"/>
              <a:t>2003</a:t>
            </a:r>
            <a:r>
              <a:rPr lang="zh-CN" altLang="zh-CN" dirty="0"/>
              <a:t>年基于字标注（</a:t>
            </a:r>
            <a:r>
              <a:rPr lang="en-US" altLang="zh-CN" dirty="0"/>
              <a:t>character-based Tagging</a:t>
            </a:r>
            <a:r>
              <a:rPr lang="zh-CN" altLang="zh-CN" dirty="0"/>
              <a:t>）的机器学习分词开始崭露头角，后来不断发展成为了当今分词技术的主流。我们引用《中文分词十年回顾》一文中的结论</a:t>
            </a:r>
            <a:r>
              <a:rPr lang="en-US" altLang="zh-CN" dirty="0"/>
              <a:t>: </a:t>
            </a:r>
            <a:endParaRPr lang="en-US" altLang="zh-CN" dirty="0" smtClean="0"/>
          </a:p>
          <a:p>
            <a:r>
              <a:rPr lang="zh-CN" altLang="zh-CN" dirty="0" smtClean="0"/>
              <a:t>（</a:t>
            </a:r>
            <a:r>
              <a:rPr lang="en-US" altLang="zh-CN" dirty="0"/>
              <a:t>1</a:t>
            </a:r>
            <a:r>
              <a:rPr lang="zh-CN" altLang="zh-CN" dirty="0"/>
              <a:t>） 实践证明，基于手工规则的分词系统（注：基于词典的分词方法中再添加人工规则，如词法规则等，也可以是统计出的一些规则）在评测中不敌基于统计学习的分词系统（注：这里是指机器学习的方法）</a:t>
            </a:r>
            <a:r>
              <a:rPr lang="zh-CN" altLang="zh-CN" dirty="0" smtClean="0"/>
              <a:t>；</a:t>
            </a:r>
            <a:endParaRPr lang="zh-CN" altLang="en-US" dirty="0"/>
          </a:p>
        </p:txBody>
      </p:sp>
    </p:spTree>
    <p:extLst>
      <p:ext uri="{BB962C8B-B14F-4D97-AF65-F5344CB8AC3E}">
        <p14:creationId xmlns:p14="http://schemas.microsoft.com/office/powerpoint/2010/main" val="4003573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a:t>
            </a:r>
            <a:r>
              <a:rPr lang="en-US" altLang="zh-CN" dirty="0"/>
              <a:t>2</a:t>
            </a:r>
            <a:r>
              <a:rPr lang="zh-CN" altLang="zh-CN" dirty="0"/>
              <a:t>）未登录词（</a:t>
            </a:r>
            <a:r>
              <a:rPr lang="en-US" altLang="zh-CN" dirty="0"/>
              <a:t>out-of-vocabulary</a:t>
            </a:r>
            <a:r>
              <a:rPr lang="zh-CN" altLang="zh-CN" dirty="0"/>
              <a:t>）造成的分词精度失落至少比分词歧义大</a:t>
            </a:r>
            <a:r>
              <a:rPr lang="en-US" altLang="zh-CN" dirty="0"/>
              <a:t>5</a:t>
            </a:r>
            <a:r>
              <a:rPr lang="zh-CN" altLang="zh-CN" dirty="0"/>
              <a:t>倍</a:t>
            </a:r>
            <a:r>
              <a:rPr lang="zh-CN" altLang="zh-CN" dirty="0" smtClean="0"/>
              <a:t>；</a:t>
            </a:r>
            <a:endParaRPr lang="en-US" altLang="zh-CN" dirty="0" smtClean="0"/>
          </a:p>
          <a:p>
            <a:r>
              <a:rPr lang="zh-CN" altLang="zh-CN" dirty="0" smtClean="0"/>
              <a:t>（</a:t>
            </a:r>
            <a:r>
              <a:rPr lang="en-US" altLang="zh-CN" dirty="0"/>
              <a:t>3</a:t>
            </a:r>
            <a:r>
              <a:rPr lang="zh-CN" altLang="zh-CN" dirty="0"/>
              <a:t>）迄今为止的实验结果证明，能够大幅度提高未登录词识别性能的字标注统计学习方法优于以往的基于词典的方法，并使得分词精度达到新高</a:t>
            </a:r>
          </a:p>
          <a:p>
            <a:endParaRPr lang="zh-CN" altLang="en-US" dirty="0"/>
          </a:p>
        </p:txBody>
      </p:sp>
    </p:spTree>
    <p:extLst>
      <p:ext uri="{BB962C8B-B14F-4D97-AF65-F5344CB8AC3E}">
        <p14:creationId xmlns:p14="http://schemas.microsoft.com/office/powerpoint/2010/main" val="3122108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smtClean="0"/>
              <a:t>文本处理</a:t>
            </a:r>
            <a:endParaRPr lang="zh-CN" altLang="en-US" dirty="0"/>
          </a:p>
        </p:txBody>
      </p:sp>
      <p:sp>
        <p:nvSpPr>
          <p:cNvPr id="3" name="内容占位符 2"/>
          <p:cNvSpPr>
            <a:spLocks noGrp="1"/>
          </p:cNvSpPr>
          <p:nvPr>
            <p:ph idx="1"/>
          </p:nvPr>
        </p:nvSpPr>
        <p:spPr/>
        <p:txBody>
          <a:bodyPr>
            <a:normAutofit/>
          </a:bodyPr>
          <a:lstStyle/>
          <a:p>
            <a:r>
              <a:rPr lang="en-US" altLang="zh-CN" dirty="0"/>
              <a:t>1. </a:t>
            </a:r>
            <a:r>
              <a:rPr lang="zh-CN" altLang="zh-CN" dirty="0"/>
              <a:t>文本处理的一些相关概念</a:t>
            </a:r>
          </a:p>
          <a:p>
            <a:r>
              <a:rPr lang="zh-CN" altLang="zh-CN" dirty="0"/>
              <a:t>我们首先介绍文本处理的一些相关概念和技术术语，如下：</a:t>
            </a:r>
          </a:p>
          <a:p>
            <a:r>
              <a:rPr lang="zh-CN" altLang="zh-CN" dirty="0"/>
              <a:t>（</a:t>
            </a:r>
            <a:r>
              <a:rPr lang="en-US" altLang="zh-CN" dirty="0"/>
              <a:t>1</a:t>
            </a:r>
            <a:r>
              <a:rPr lang="zh-CN" altLang="zh-CN" dirty="0"/>
              <a:t>）文本、文档和语料库：文本（</a:t>
            </a:r>
            <a:r>
              <a:rPr lang="en-US" altLang="zh-CN" dirty="0"/>
              <a:t>text</a:t>
            </a:r>
            <a:r>
              <a:rPr lang="zh-CN" altLang="zh-CN" dirty="0"/>
              <a:t>）是指数据格式，文档（</a:t>
            </a:r>
            <a:r>
              <a:rPr lang="en-US" altLang="zh-CN" dirty="0"/>
              <a:t>Document</a:t>
            </a:r>
            <a:r>
              <a:rPr lang="zh-CN" altLang="zh-CN" dirty="0"/>
              <a:t>）是指文本文件。在信息检索中，文档检索系统检索对象，或可以理解为保存在计算机上的一个待检索文件（一个文本文件，一篇网页等）。语料库（</a:t>
            </a:r>
            <a:r>
              <a:rPr lang="en-US" altLang="zh-CN" dirty="0"/>
              <a:t>corpus</a:t>
            </a:r>
            <a:r>
              <a:rPr lang="zh-CN" altLang="zh-CN" dirty="0"/>
              <a:t>）：多个文档组成的文档集合。</a:t>
            </a:r>
          </a:p>
          <a:p>
            <a:endParaRPr lang="zh-CN" altLang="en-US" dirty="0"/>
          </a:p>
        </p:txBody>
      </p:sp>
    </p:spTree>
    <p:extLst>
      <p:ext uri="{BB962C8B-B14F-4D97-AF65-F5344CB8AC3E}">
        <p14:creationId xmlns:p14="http://schemas.microsoft.com/office/powerpoint/2010/main" val="37775483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a:t>1. </a:t>
            </a:r>
            <a:r>
              <a:rPr lang="zh-CN" altLang="zh-CN" dirty="0"/>
              <a:t>中文分词的技术分为两大类，基于词典的机械分词和基于统计的分词。</a:t>
            </a:r>
          </a:p>
          <a:p>
            <a:r>
              <a:rPr lang="zh-CN" altLang="zh-CN" dirty="0"/>
              <a:t>（</a:t>
            </a:r>
            <a:r>
              <a:rPr lang="en-US" altLang="zh-CN" dirty="0"/>
              <a:t>1</a:t>
            </a:r>
            <a:r>
              <a:rPr lang="zh-CN" altLang="zh-CN" dirty="0"/>
              <a:t>）基于字典的机械分词</a:t>
            </a:r>
          </a:p>
          <a:p>
            <a:r>
              <a:rPr lang="zh-CN" altLang="zh-CN" dirty="0"/>
              <a:t>最初的分词技术就是采用基于词典的机械分词方法。它是按照一定的策略将待分析的汉字串与一个充分大的词典中的词项进行匹配，若在词典中找到了某个字符串，则匹配成功（识别出一个词）。按照扫描方向的不同，该分词方法分为正向匹配和逆向匹配；按照不同长度优先匹配的情况，可以分为最大匹配或最小匹配</a:t>
            </a:r>
            <a:r>
              <a:rPr lang="zh-CN" altLang="zh-CN" dirty="0" smtClean="0"/>
              <a:t>。</a:t>
            </a:r>
            <a:endParaRPr lang="zh-CN" altLang="zh-CN" dirty="0"/>
          </a:p>
          <a:p>
            <a:endParaRPr lang="zh-CN" altLang="en-US" dirty="0"/>
          </a:p>
        </p:txBody>
      </p:sp>
    </p:spTree>
    <p:extLst>
      <p:ext uri="{BB962C8B-B14F-4D97-AF65-F5344CB8AC3E}">
        <p14:creationId xmlns:p14="http://schemas.microsoft.com/office/powerpoint/2010/main" val="3119611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也有一些组合方法，如，将正向最大匹配和逆向最小匹配方法结合起来构成双向匹配法。由于汉语可以单字成词，正向最小匹配和逆向最小匹配一般很少使用。一般来说，逆向匹配的切分精度略高于正向匹配，遇到的歧义现象也较少。</a:t>
            </a:r>
            <a:endParaRPr lang="zh-CN" altLang="en-US" dirty="0"/>
          </a:p>
        </p:txBody>
      </p:sp>
    </p:spTree>
    <p:extLst>
      <p:ext uri="{BB962C8B-B14F-4D97-AF65-F5344CB8AC3E}">
        <p14:creationId xmlns:p14="http://schemas.microsoft.com/office/powerpoint/2010/main" val="2876905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算法：正向减字最大匹配分词</a:t>
            </a:r>
          </a:p>
          <a:p>
            <a:r>
              <a:rPr lang="zh-CN" altLang="zh-CN" dirty="0"/>
              <a:t>输入：中文词典，中文句子</a:t>
            </a:r>
            <a:r>
              <a:rPr lang="en-US" altLang="zh-CN" dirty="0"/>
              <a:t>s</a:t>
            </a:r>
            <a:r>
              <a:rPr lang="zh-CN" altLang="zh-CN" dirty="0"/>
              <a:t>，最大词长</a:t>
            </a:r>
            <a:r>
              <a:rPr lang="en-US" altLang="zh-CN" dirty="0"/>
              <a:t>max</a:t>
            </a:r>
            <a:endParaRPr lang="zh-CN" altLang="zh-CN" dirty="0"/>
          </a:p>
          <a:p>
            <a:r>
              <a:rPr lang="zh-CN" altLang="zh-CN" dirty="0"/>
              <a:t>步骤：</a:t>
            </a:r>
          </a:p>
          <a:p>
            <a:pPr lvl="0"/>
            <a:r>
              <a:rPr lang="en-US" altLang="zh-CN" dirty="0" smtClean="0"/>
              <a:t>(1)</a:t>
            </a:r>
            <a:r>
              <a:rPr lang="zh-CN" altLang="zh-CN" dirty="0" smtClean="0"/>
              <a:t>对于</a:t>
            </a:r>
            <a:r>
              <a:rPr lang="en-US" altLang="zh-CN" dirty="0"/>
              <a:t>s</a:t>
            </a:r>
            <a:r>
              <a:rPr lang="zh-CN" altLang="zh-CN" dirty="0"/>
              <a:t>，从左向右以</a:t>
            </a:r>
            <a:r>
              <a:rPr lang="en-US" altLang="zh-CN" dirty="0"/>
              <a:t>max</a:t>
            </a:r>
            <a:r>
              <a:rPr lang="zh-CN" altLang="zh-CN" dirty="0"/>
              <a:t>为界选出候选字串</a:t>
            </a:r>
            <a:r>
              <a:rPr lang="en-US" altLang="zh-CN" dirty="0"/>
              <a:t>w</a:t>
            </a:r>
            <a:endParaRPr lang="zh-CN" altLang="zh-CN" dirty="0"/>
          </a:p>
          <a:p>
            <a:pPr lvl="0"/>
            <a:r>
              <a:rPr lang="en-US" altLang="zh-CN" dirty="0" smtClean="0"/>
              <a:t>(2)</a:t>
            </a:r>
            <a:r>
              <a:rPr lang="zh-CN" altLang="zh-CN" dirty="0" smtClean="0"/>
              <a:t>如果</a:t>
            </a:r>
            <a:r>
              <a:rPr lang="en-US" altLang="zh-CN" dirty="0"/>
              <a:t>w</a:t>
            </a:r>
            <a:r>
              <a:rPr lang="zh-CN" altLang="zh-CN" dirty="0"/>
              <a:t>在词典中，输入</a:t>
            </a:r>
            <a:r>
              <a:rPr lang="en-US" altLang="zh-CN" dirty="0"/>
              <a:t>w</a:t>
            </a:r>
            <a:r>
              <a:rPr lang="zh-CN" altLang="zh-CN" dirty="0"/>
              <a:t>。处理下一个长为</a:t>
            </a:r>
            <a:r>
              <a:rPr lang="en-US" altLang="zh-CN" dirty="0"/>
              <a:t>max</a:t>
            </a:r>
            <a:r>
              <a:rPr lang="zh-CN" altLang="zh-CN" dirty="0"/>
              <a:t>的候选字串</a:t>
            </a:r>
          </a:p>
          <a:p>
            <a:pPr lvl="0"/>
            <a:r>
              <a:rPr lang="en-US" altLang="zh-CN" dirty="0" smtClean="0"/>
              <a:t>(3)</a:t>
            </a:r>
            <a:r>
              <a:rPr lang="zh-CN" altLang="zh-CN" dirty="0" smtClean="0"/>
              <a:t>否则</a:t>
            </a:r>
            <a:r>
              <a:rPr lang="zh-CN" altLang="zh-CN" dirty="0"/>
              <a:t>，将</a:t>
            </a:r>
            <a:r>
              <a:rPr lang="en-US" altLang="zh-CN" dirty="0"/>
              <a:t>w</a:t>
            </a:r>
            <a:r>
              <a:rPr lang="zh-CN" altLang="zh-CN" dirty="0"/>
              <a:t>最右边一个字去掉，继续与词典比较。直到</a:t>
            </a:r>
            <a:r>
              <a:rPr lang="en-US" altLang="zh-CN" dirty="0"/>
              <a:t>w</a:t>
            </a:r>
            <a:r>
              <a:rPr lang="zh-CN" altLang="zh-CN" dirty="0"/>
              <a:t>成为单字</a:t>
            </a:r>
          </a:p>
          <a:p>
            <a:r>
              <a:rPr lang="en-US" altLang="zh-CN" dirty="0" smtClean="0"/>
              <a:t>(4)</a:t>
            </a:r>
            <a:r>
              <a:rPr lang="zh-CN" altLang="zh-CN" dirty="0" smtClean="0"/>
              <a:t>重复</a:t>
            </a:r>
            <a:r>
              <a:rPr lang="zh-CN" altLang="zh-CN" dirty="0"/>
              <a:t>上面的步骤</a:t>
            </a:r>
            <a:endParaRPr lang="zh-CN" altLang="en-US" dirty="0"/>
          </a:p>
        </p:txBody>
      </p:sp>
    </p:spTree>
    <p:extLst>
      <p:ext uri="{BB962C8B-B14F-4D97-AF65-F5344CB8AC3E}">
        <p14:creationId xmlns:p14="http://schemas.microsoft.com/office/powerpoint/2010/main" val="25744934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a:t>2. </a:t>
            </a:r>
            <a:r>
              <a:rPr lang="zh-CN" altLang="zh-CN" dirty="0"/>
              <a:t>正向减字最大匹配法</a:t>
            </a:r>
          </a:p>
          <a:p>
            <a:r>
              <a:rPr lang="zh-CN" altLang="zh-CN" dirty="0"/>
              <a:t>正向减字最大匹配法分词的过程是从中文语句中提取出设定的长度字串，与词典比较，如果在词典中，就算一个有意义的词串。否则缩短字串，在词典中重新查找</a:t>
            </a:r>
            <a:r>
              <a:rPr lang="zh-CN" altLang="zh-CN" dirty="0" smtClean="0"/>
              <a:t>。</a:t>
            </a:r>
            <a:endParaRPr lang="en-US" altLang="zh-CN" dirty="0" smtClean="0"/>
          </a:p>
          <a:p>
            <a:r>
              <a:rPr lang="zh-CN" altLang="en-US" dirty="0" smtClean="0"/>
              <a:t>例子：</a:t>
            </a:r>
            <a:endParaRPr lang="en-US" altLang="zh-CN" dirty="0" smtClean="0"/>
          </a:p>
          <a:p>
            <a:pPr>
              <a:lnSpc>
                <a:spcPct val="90000"/>
              </a:lnSpc>
            </a:pPr>
            <a:r>
              <a:rPr lang="zh-CN" altLang="en-US" dirty="0">
                <a:solidFill>
                  <a:srgbClr val="FF0000"/>
                </a:solidFill>
              </a:rPr>
              <a:t>待分词文本：   </a:t>
            </a:r>
            <a:r>
              <a:rPr lang="en-US" altLang="zh-CN" dirty="0">
                <a:solidFill>
                  <a:srgbClr val="FF0000"/>
                </a:solidFill>
              </a:rPr>
              <a:t>content[]={"</a:t>
            </a:r>
            <a:r>
              <a:rPr lang="zh-CN" altLang="en-US" dirty="0">
                <a:solidFill>
                  <a:srgbClr val="FF0000"/>
                </a:solidFill>
              </a:rPr>
              <a:t>中</a:t>
            </a:r>
            <a:r>
              <a:rPr lang="en-US" altLang="zh-CN" dirty="0">
                <a:solidFill>
                  <a:srgbClr val="FF0000"/>
                </a:solidFill>
              </a:rPr>
              <a:t>"</a:t>
            </a:r>
            <a:r>
              <a:rPr lang="zh-CN" altLang="en-US" dirty="0">
                <a:solidFill>
                  <a:srgbClr val="FF0000"/>
                </a:solidFill>
              </a:rPr>
              <a:t>，</a:t>
            </a:r>
            <a:r>
              <a:rPr lang="en-US" altLang="zh-CN" dirty="0">
                <a:solidFill>
                  <a:srgbClr val="FF0000"/>
                </a:solidFill>
              </a:rPr>
              <a:t>"</a:t>
            </a:r>
            <a:r>
              <a:rPr lang="zh-CN" altLang="en-US" dirty="0">
                <a:solidFill>
                  <a:srgbClr val="FF0000"/>
                </a:solidFill>
              </a:rPr>
              <a:t>华</a:t>
            </a:r>
            <a:r>
              <a:rPr lang="en-US" altLang="zh-CN" dirty="0">
                <a:solidFill>
                  <a:srgbClr val="FF0000"/>
                </a:solidFill>
              </a:rPr>
              <a:t>"</a:t>
            </a:r>
            <a:r>
              <a:rPr lang="zh-CN" altLang="en-US" dirty="0">
                <a:solidFill>
                  <a:srgbClr val="FF0000"/>
                </a:solidFill>
              </a:rPr>
              <a:t>，</a:t>
            </a:r>
            <a:r>
              <a:rPr lang="en-US" altLang="zh-CN" dirty="0">
                <a:solidFill>
                  <a:srgbClr val="FF0000"/>
                </a:solidFill>
              </a:rPr>
              <a:t>"</a:t>
            </a:r>
            <a:r>
              <a:rPr lang="zh-CN" altLang="en-US" dirty="0">
                <a:solidFill>
                  <a:srgbClr val="FF0000"/>
                </a:solidFill>
              </a:rPr>
              <a:t>民</a:t>
            </a:r>
            <a:r>
              <a:rPr lang="en-US" altLang="zh-CN" dirty="0">
                <a:solidFill>
                  <a:srgbClr val="FF0000"/>
                </a:solidFill>
              </a:rPr>
              <a:t>"</a:t>
            </a:r>
            <a:r>
              <a:rPr lang="zh-CN" altLang="en-US" dirty="0">
                <a:solidFill>
                  <a:srgbClr val="FF0000"/>
                </a:solidFill>
              </a:rPr>
              <a:t>，</a:t>
            </a:r>
            <a:r>
              <a:rPr lang="en-US" altLang="zh-CN" dirty="0">
                <a:solidFill>
                  <a:srgbClr val="FF0000"/>
                </a:solidFill>
              </a:rPr>
              <a:t>"</a:t>
            </a:r>
            <a:r>
              <a:rPr lang="zh-CN" altLang="en-US" dirty="0">
                <a:solidFill>
                  <a:srgbClr val="FF0000"/>
                </a:solidFill>
              </a:rPr>
              <a:t>族</a:t>
            </a:r>
            <a:r>
              <a:rPr lang="en-US" altLang="zh-CN" dirty="0">
                <a:solidFill>
                  <a:srgbClr val="FF0000"/>
                </a:solidFill>
              </a:rPr>
              <a:t>"</a:t>
            </a:r>
            <a:r>
              <a:rPr lang="zh-CN" altLang="en-US" dirty="0">
                <a:solidFill>
                  <a:srgbClr val="FF0000"/>
                </a:solidFill>
              </a:rPr>
              <a:t>，</a:t>
            </a:r>
            <a:r>
              <a:rPr lang="en-US" altLang="zh-CN" dirty="0">
                <a:solidFill>
                  <a:srgbClr val="FF0000"/>
                </a:solidFill>
              </a:rPr>
              <a:t>"</a:t>
            </a:r>
            <a:r>
              <a:rPr lang="zh-CN" altLang="en-US" dirty="0">
                <a:solidFill>
                  <a:srgbClr val="FF0000"/>
                </a:solidFill>
              </a:rPr>
              <a:t>从</a:t>
            </a:r>
            <a:r>
              <a:rPr lang="en-US" altLang="zh-CN" dirty="0">
                <a:solidFill>
                  <a:srgbClr val="FF0000"/>
                </a:solidFill>
              </a:rPr>
              <a:t>"</a:t>
            </a:r>
            <a:r>
              <a:rPr lang="zh-CN" altLang="en-US" dirty="0">
                <a:solidFill>
                  <a:srgbClr val="FF0000"/>
                </a:solidFill>
              </a:rPr>
              <a:t>，</a:t>
            </a:r>
            <a:r>
              <a:rPr lang="en-US" altLang="zh-CN" dirty="0">
                <a:solidFill>
                  <a:srgbClr val="FF0000"/>
                </a:solidFill>
              </a:rPr>
              <a:t>"</a:t>
            </a:r>
            <a:r>
              <a:rPr lang="zh-CN" altLang="en-US" dirty="0">
                <a:solidFill>
                  <a:srgbClr val="FF0000"/>
                </a:solidFill>
              </a:rPr>
              <a:t>此</a:t>
            </a:r>
            <a:r>
              <a:rPr lang="en-US" altLang="zh-CN" dirty="0">
                <a:solidFill>
                  <a:srgbClr val="FF0000"/>
                </a:solidFill>
              </a:rPr>
              <a:t>"</a:t>
            </a:r>
            <a:r>
              <a:rPr lang="zh-CN" altLang="en-US" dirty="0">
                <a:solidFill>
                  <a:srgbClr val="FF0000"/>
                </a:solidFill>
              </a:rPr>
              <a:t>，</a:t>
            </a:r>
            <a:r>
              <a:rPr lang="en-US" altLang="zh-CN" dirty="0">
                <a:solidFill>
                  <a:srgbClr val="FF0000"/>
                </a:solidFill>
              </a:rPr>
              <a:t>"</a:t>
            </a:r>
            <a:r>
              <a:rPr lang="zh-CN" altLang="en-US" dirty="0">
                <a:solidFill>
                  <a:srgbClr val="FF0000"/>
                </a:solidFill>
              </a:rPr>
              <a:t>站</a:t>
            </a:r>
            <a:r>
              <a:rPr lang="en-US" altLang="zh-CN" dirty="0">
                <a:solidFill>
                  <a:srgbClr val="FF0000"/>
                </a:solidFill>
              </a:rPr>
              <a:t>"</a:t>
            </a:r>
            <a:r>
              <a:rPr lang="zh-CN" altLang="en-US" dirty="0">
                <a:solidFill>
                  <a:srgbClr val="FF0000"/>
                </a:solidFill>
              </a:rPr>
              <a:t>，</a:t>
            </a:r>
            <a:r>
              <a:rPr lang="en-US" altLang="zh-CN" dirty="0">
                <a:solidFill>
                  <a:srgbClr val="FF0000"/>
                </a:solidFill>
              </a:rPr>
              <a:t>"</a:t>
            </a:r>
            <a:r>
              <a:rPr lang="zh-CN" altLang="en-US" dirty="0">
                <a:solidFill>
                  <a:srgbClr val="FF0000"/>
                </a:solidFill>
              </a:rPr>
              <a:t>起</a:t>
            </a:r>
            <a:r>
              <a:rPr lang="en-US" altLang="zh-CN" dirty="0">
                <a:solidFill>
                  <a:srgbClr val="FF0000"/>
                </a:solidFill>
              </a:rPr>
              <a:t>"</a:t>
            </a:r>
            <a:r>
              <a:rPr lang="zh-CN" altLang="en-US" dirty="0">
                <a:solidFill>
                  <a:srgbClr val="FF0000"/>
                </a:solidFill>
              </a:rPr>
              <a:t>，</a:t>
            </a:r>
            <a:r>
              <a:rPr lang="en-US" altLang="zh-CN" dirty="0">
                <a:solidFill>
                  <a:srgbClr val="FF0000"/>
                </a:solidFill>
              </a:rPr>
              <a:t>"</a:t>
            </a:r>
            <a:r>
              <a:rPr lang="zh-CN" altLang="en-US" dirty="0">
                <a:solidFill>
                  <a:srgbClr val="FF0000"/>
                </a:solidFill>
              </a:rPr>
              <a:t>来</a:t>
            </a:r>
            <a:r>
              <a:rPr lang="en-US" altLang="zh-CN" dirty="0">
                <a:solidFill>
                  <a:srgbClr val="FF0000"/>
                </a:solidFill>
              </a:rPr>
              <a:t>"</a:t>
            </a:r>
            <a:r>
              <a:rPr lang="zh-CN" altLang="en-US" dirty="0">
                <a:solidFill>
                  <a:srgbClr val="FF0000"/>
                </a:solidFill>
              </a:rPr>
              <a:t>，</a:t>
            </a:r>
            <a:r>
              <a:rPr lang="en-US" altLang="zh-CN" dirty="0">
                <a:solidFill>
                  <a:srgbClr val="FF0000"/>
                </a:solidFill>
              </a:rPr>
              <a:t>"</a:t>
            </a:r>
            <a:r>
              <a:rPr lang="zh-CN" altLang="en-US" dirty="0">
                <a:solidFill>
                  <a:srgbClr val="FF0000"/>
                </a:solidFill>
              </a:rPr>
              <a:t>了</a:t>
            </a:r>
            <a:r>
              <a:rPr lang="en-US" altLang="zh-CN" dirty="0">
                <a:solidFill>
                  <a:srgbClr val="FF0000"/>
                </a:solidFill>
              </a:rPr>
              <a:t>"</a:t>
            </a:r>
            <a:r>
              <a:rPr lang="zh-CN" altLang="en-US" dirty="0">
                <a:solidFill>
                  <a:srgbClr val="FF0000"/>
                </a:solidFill>
              </a:rPr>
              <a:t>，</a:t>
            </a:r>
            <a:r>
              <a:rPr lang="en-US" altLang="zh-CN" dirty="0">
                <a:solidFill>
                  <a:srgbClr val="FF0000"/>
                </a:solidFill>
              </a:rPr>
              <a:t>"</a:t>
            </a:r>
            <a:r>
              <a:rPr lang="zh-CN" altLang="en-US" dirty="0">
                <a:solidFill>
                  <a:srgbClr val="FF0000"/>
                </a:solidFill>
              </a:rPr>
              <a:t>。</a:t>
            </a:r>
            <a:r>
              <a:rPr lang="en-US" altLang="zh-CN" dirty="0">
                <a:solidFill>
                  <a:srgbClr val="FF0000"/>
                </a:solidFill>
              </a:rPr>
              <a:t>"}</a:t>
            </a:r>
          </a:p>
          <a:p>
            <a:pPr>
              <a:lnSpc>
                <a:spcPct val="90000"/>
              </a:lnSpc>
            </a:pPr>
            <a:r>
              <a:rPr lang="en-US" altLang="zh-CN" dirty="0">
                <a:solidFill>
                  <a:srgbClr val="FF0000"/>
                </a:solidFill>
              </a:rPr>
              <a:t> </a:t>
            </a:r>
            <a:r>
              <a:rPr lang="zh-CN" altLang="en-US" dirty="0">
                <a:solidFill>
                  <a:srgbClr val="FF0000"/>
                </a:solidFill>
              </a:rPr>
              <a:t>词典：   </a:t>
            </a:r>
            <a:r>
              <a:rPr lang="en-US" altLang="zh-CN" dirty="0" err="1">
                <a:solidFill>
                  <a:srgbClr val="FF0000"/>
                </a:solidFill>
              </a:rPr>
              <a:t>dict</a:t>
            </a:r>
            <a:r>
              <a:rPr lang="en-US" altLang="zh-CN" dirty="0">
                <a:solidFill>
                  <a:srgbClr val="FF0000"/>
                </a:solidFill>
              </a:rPr>
              <a:t>[]={"</a:t>
            </a:r>
            <a:r>
              <a:rPr lang="zh-CN" altLang="en-US" dirty="0">
                <a:solidFill>
                  <a:srgbClr val="FF0000"/>
                </a:solidFill>
              </a:rPr>
              <a:t>中华</a:t>
            </a:r>
            <a:r>
              <a:rPr lang="en-US" altLang="zh-CN" dirty="0">
                <a:solidFill>
                  <a:srgbClr val="FF0000"/>
                </a:solidFill>
              </a:rPr>
              <a:t>"</a:t>
            </a:r>
            <a:r>
              <a:rPr lang="zh-CN" altLang="en-US" dirty="0">
                <a:solidFill>
                  <a:srgbClr val="FF0000"/>
                </a:solidFill>
              </a:rPr>
              <a:t>， </a:t>
            </a:r>
            <a:r>
              <a:rPr lang="en-US" altLang="zh-CN" dirty="0">
                <a:solidFill>
                  <a:srgbClr val="FF0000"/>
                </a:solidFill>
              </a:rPr>
              <a:t>"</a:t>
            </a:r>
            <a:r>
              <a:rPr lang="zh-CN" altLang="en-US" dirty="0">
                <a:solidFill>
                  <a:srgbClr val="FF0000"/>
                </a:solidFill>
              </a:rPr>
              <a:t>中华民族</a:t>
            </a:r>
            <a:r>
              <a:rPr lang="en-US" altLang="zh-CN" dirty="0">
                <a:solidFill>
                  <a:srgbClr val="FF0000"/>
                </a:solidFill>
              </a:rPr>
              <a:t>" </a:t>
            </a:r>
            <a:r>
              <a:rPr lang="zh-CN" altLang="en-US" dirty="0">
                <a:solidFill>
                  <a:srgbClr val="FF0000"/>
                </a:solidFill>
              </a:rPr>
              <a:t>， </a:t>
            </a:r>
            <a:r>
              <a:rPr lang="en-US" altLang="zh-CN" dirty="0">
                <a:solidFill>
                  <a:srgbClr val="FF0000"/>
                </a:solidFill>
              </a:rPr>
              <a:t>"</a:t>
            </a:r>
            <a:r>
              <a:rPr lang="zh-CN" altLang="en-US" dirty="0">
                <a:solidFill>
                  <a:srgbClr val="FF0000"/>
                </a:solidFill>
              </a:rPr>
              <a:t>从此</a:t>
            </a:r>
            <a:r>
              <a:rPr lang="en-US" altLang="zh-CN" dirty="0">
                <a:solidFill>
                  <a:srgbClr val="FF0000"/>
                </a:solidFill>
              </a:rPr>
              <a:t>"</a:t>
            </a:r>
            <a:r>
              <a:rPr lang="zh-CN" altLang="en-US" dirty="0">
                <a:solidFill>
                  <a:srgbClr val="FF0000"/>
                </a:solidFill>
              </a:rPr>
              <a:t>，</a:t>
            </a:r>
            <a:r>
              <a:rPr lang="en-US" altLang="zh-CN" dirty="0">
                <a:solidFill>
                  <a:srgbClr val="FF0000"/>
                </a:solidFill>
              </a:rPr>
              <a:t>"</a:t>
            </a:r>
            <a:r>
              <a:rPr lang="zh-CN" altLang="en-US" dirty="0">
                <a:solidFill>
                  <a:srgbClr val="FF0000"/>
                </a:solidFill>
              </a:rPr>
              <a:t>站起来</a:t>
            </a:r>
            <a:r>
              <a:rPr lang="en-US" altLang="zh-CN" dirty="0">
                <a:solidFill>
                  <a:srgbClr val="FF0000"/>
                </a:solidFill>
              </a:rPr>
              <a:t>"}</a:t>
            </a:r>
          </a:p>
          <a:p>
            <a:endParaRPr lang="zh-CN" altLang="zh-CN" dirty="0"/>
          </a:p>
          <a:p>
            <a:endParaRPr lang="zh-CN" altLang="en-US" dirty="0"/>
          </a:p>
        </p:txBody>
      </p:sp>
    </p:spTree>
    <p:extLst>
      <p:ext uri="{BB962C8B-B14F-4D97-AF65-F5344CB8AC3E}">
        <p14:creationId xmlns:p14="http://schemas.microsoft.com/office/powerpoint/2010/main" val="21889692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lvl="0"/>
            <a:r>
              <a:rPr lang="zh-CN" altLang="zh-CN" dirty="0"/>
              <a:t>基于字标注的的机器学习分词方法</a:t>
            </a:r>
          </a:p>
          <a:p>
            <a:r>
              <a:rPr lang="zh-CN" altLang="zh-CN" dirty="0" smtClean="0"/>
              <a:t>基于</a:t>
            </a:r>
            <a:r>
              <a:rPr lang="zh-CN" altLang="zh-CN" dirty="0"/>
              <a:t>词典的分词方法需要预先有个词典，分词的过程就是通过词表和相关信息（如，还可以人工加入规则）来做出词语切分的决策</a:t>
            </a:r>
            <a:r>
              <a:rPr lang="zh-CN" altLang="zh-CN" dirty="0" smtClean="0"/>
              <a:t>。</a:t>
            </a:r>
            <a:endParaRPr lang="en-US" altLang="zh-CN" dirty="0" smtClean="0"/>
          </a:p>
          <a:p>
            <a:r>
              <a:rPr lang="zh-CN" altLang="zh-CN" dirty="0" smtClean="0"/>
              <a:t>与</a:t>
            </a:r>
            <a:r>
              <a:rPr lang="zh-CN" altLang="zh-CN" dirty="0"/>
              <a:t>此相反，基于字标注的分词方法实际上是构词法。即把分词过程视为字在字符串中的标注问题。由于每个字在构造一个特定的词语时都占据着一个确定的构词位置（即词位</a:t>
            </a:r>
            <a:r>
              <a:rPr lang="zh-CN" altLang="zh-CN" dirty="0" smtClean="0"/>
              <a:t>），规定</a:t>
            </a:r>
            <a:r>
              <a:rPr lang="zh-CN" altLang="zh-CN" dirty="0"/>
              <a:t>每个字最多只有四个构词位置</a:t>
            </a:r>
            <a:r>
              <a:rPr lang="en-US" altLang="zh-CN" dirty="0"/>
              <a:t>:</a:t>
            </a:r>
            <a:r>
              <a:rPr lang="zh-CN" altLang="zh-CN" dirty="0"/>
              <a:t>即</a:t>
            </a:r>
            <a:r>
              <a:rPr lang="en-US" altLang="zh-CN" dirty="0"/>
              <a:t> B(</a:t>
            </a:r>
            <a:r>
              <a:rPr lang="zh-CN" altLang="zh-CN" dirty="0"/>
              <a:t>词首</a:t>
            </a:r>
            <a:r>
              <a:rPr lang="en-US" altLang="zh-CN" dirty="0"/>
              <a:t>), M (</a:t>
            </a:r>
            <a:r>
              <a:rPr lang="zh-CN" altLang="zh-CN" dirty="0"/>
              <a:t>词中</a:t>
            </a:r>
            <a:r>
              <a:rPr lang="en-US" altLang="zh-CN" dirty="0"/>
              <a:t>), E(</a:t>
            </a:r>
            <a:r>
              <a:rPr lang="zh-CN" altLang="zh-CN" dirty="0"/>
              <a:t>词尾</a:t>
            </a:r>
            <a:r>
              <a:rPr lang="en-US" altLang="zh-CN" dirty="0"/>
              <a:t>)</a:t>
            </a:r>
            <a:r>
              <a:rPr lang="zh-CN" altLang="zh-CN" dirty="0"/>
              <a:t>和</a:t>
            </a:r>
            <a:r>
              <a:rPr lang="en-US" altLang="zh-CN" dirty="0"/>
              <a:t> S(</a:t>
            </a:r>
            <a:r>
              <a:rPr lang="zh-CN" altLang="zh-CN" dirty="0"/>
              <a:t>单独成词</a:t>
            </a:r>
            <a:r>
              <a:rPr lang="en-US" altLang="zh-CN" dirty="0" smtClean="0"/>
              <a:t>)</a:t>
            </a:r>
            <a:endParaRPr lang="zh-CN" altLang="zh-CN" dirty="0"/>
          </a:p>
        </p:txBody>
      </p:sp>
    </p:spTree>
    <p:extLst>
      <p:ext uri="{BB962C8B-B14F-4D97-AF65-F5344CB8AC3E}">
        <p14:creationId xmlns:p14="http://schemas.microsoft.com/office/powerpoint/2010/main" val="5182152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下面</a:t>
            </a:r>
            <a:r>
              <a:rPr lang="zh-CN" altLang="zh-CN" dirty="0"/>
              <a:t>句子</a:t>
            </a:r>
            <a:r>
              <a:rPr lang="en-US" altLang="zh-CN" dirty="0"/>
              <a:t>(</a:t>
            </a:r>
            <a:r>
              <a:rPr lang="zh-CN" altLang="zh-CN" dirty="0"/>
              <a:t>甲</a:t>
            </a:r>
            <a:r>
              <a:rPr lang="en-US" altLang="zh-CN" dirty="0"/>
              <a:t>)</a:t>
            </a:r>
            <a:r>
              <a:rPr lang="zh-CN" altLang="zh-CN" dirty="0"/>
              <a:t>的分词结果就可以直接表示成如</a:t>
            </a:r>
            <a:r>
              <a:rPr lang="en-US" altLang="zh-CN" dirty="0"/>
              <a:t>(</a:t>
            </a:r>
            <a:r>
              <a:rPr lang="zh-CN" altLang="zh-CN" dirty="0"/>
              <a:t>乙</a:t>
            </a:r>
            <a:r>
              <a:rPr lang="en-US" altLang="zh-CN" dirty="0"/>
              <a:t>)</a:t>
            </a:r>
            <a:r>
              <a:rPr lang="zh-CN" altLang="zh-CN" dirty="0"/>
              <a:t>所示的逐字标注形式</a:t>
            </a:r>
            <a:r>
              <a:rPr lang="en-US" altLang="zh-CN" dirty="0"/>
              <a:t>:</a:t>
            </a:r>
            <a:endParaRPr lang="zh-CN" altLang="en-US" dirty="0"/>
          </a:p>
        </p:txBody>
      </p:sp>
      <p:graphicFrame>
        <p:nvGraphicFramePr>
          <p:cNvPr id="4" name="表格 3"/>
          <p:cNvGraphicFramePr>
            <a:graphicFrameLocks noGrp="1"/>
          </p:cNvGraphicFramePr>
          <p:nvPr>
            <p:extLst/>
          </p:nvPr>
        </p:nvGraphicFramePr>
        <p:xfrm>
          <a:off x="1981200" y="3611721"/>
          <a:ext cx="8229600" cy="2194560"/>
        </p:xfrm>
        <a:graphic>
          <a:graphicData uri="http://schemas.openxmlformats.org/drawingml/2006/table">
            <a:tbl>
              <a:tblPr firstRow="1" firstCol="1" bandRow="1">
                <a:tableStyleId>{5C22544A-7EE6-4342-B048-85BDC9FD1C3A}</a:tableStyleId>
              </a:tblPr>
              <a:tblGrid>
                <a:gridCol w="8229600">
                  <a:extLst>
                    <a:ext uri="{9D8B030D-6E8A-4147-A177-3AD203B41FA5}">
                      <a16:colId xmlns:a16="http://schemas.microsoft.com/office/drawing/2014/main" val="3593661428"/>
                    </a:ext>
                  </a:extLst>
                </a:gridCol>
              </a:tblGrid>
              <a:tr h="0">
                <a:tc>
                  <a:txBody>
                    <a:bodyPr/>
                    <a:lstStyle/>
                    <a:p>
                      <a:pPr>
                        <a:spcAft>
                          <a:spcPts val="0"/>
                        </a:spcAft>
                      </a:pPr>
                      <a:r>
                        <a:rPr lang="en-US" sz="2400" dirty="0">
                          <a:effectLst/>
                        </a:rPr>
                        <a:t>(</a:t>
                      </a:r>
                      <a:r>
                        <a:rPr lang="zh-CN" sz="2400" dirty="0">
                          <a:effectLst/>
                        </a:rPr>
                        <a:t>甲</a:t>
                      </a:r>
                      <a:r>
                        <a:rPr lang="en-US" sz="2400" dirty="0">
                          <a:effectLst/>
                        </a:rPr>
                        <a:t>)</a:t>
                      </a:r>
                      <a:r>
                        <a:rPr lang="zh-CN" sz="2400" dirty="0">
                          <a:effectLst/>
                        </a:rPr>
                        <a:t>分词结果</a:t>
                      </a:r>
                      <a:r>
                        <a:rPr lang="en-US" sz="2400" dirty="0">
                          <a:effectLst/>
                        </a:rPr>
                        <a:t> :/</a:t>
                      </a:r>
                      <a:r>
                        <a:rPr lang="zh-CN" sz="2400" dirty="0">
                          <a:effectLst/>
                        </a:rPr>
                        <a:t>上海</a:t>
                      </a:r>
                      <a:r>
                        <a:rPr lang="en-US" sz="2400" dirty="0">
                          <a:effectLst/>
                        </a:rPr>
                        <a:t>/</a:t>
                      </a:r>
                      <a:r>
                        <a:rPr lang="zh-CN" sz="2400" dirty="0">
                          <a:effectLst/>
                        </a:rPr>
                        <a:t>计划</a:t>
                      </a:r>
                      <a:r>
                        <a:rPr lang="en-US" sz="2400" dirty="0">
                          <a:effectLst/>
                        </a:rPr>
                        <a:t>/</a:t>
                      </a:r>
                      <a:r>
                        <a:rPr lang="zh-CN" sz="2400" dirty="0">
                          <a:effectLst/>
                        </a:rPr>
                        <a:t>到</a:t>
                      </a:r>
                      <a:r>
                        <a:rPr lang="en-US" sz="2400" dirty="0">
                          <a:effectLst/>
                        </a:rPr>
                        <a:t>/</a:t>
                      </a:r>
                      <a:r>
                        <a:rPr lang="zh-CN" sz="2400" dirty="0">
                          <a:effectLst/>
                        </a:rPr>
                        <a:t>本</a:t>
                      </a:r>
                      <a:r>
                        <a:rPr lang="en-US" sz="2400" dirty="0">
                          <a:effectLst/>
                        </a:rPr>
                        <a:t>/</a:t>
                      </a:r>
                      <a:r>
                        <a:rPr lang="zh-CN" sz="2400" dirty="0">
                          <a:effectLst/>
                        </a:rPr>
                        <a:t>世纪</a:t>
                      </a:r>
                      <a:r>
                        <a:rPr lang="en-US" sz="2400" dirty="0">
                          <a:effectLst/>
                        </a:rPr>
                        <a:t>/</a:t>
                      </a:r>
                      <a:r>
                        <a:rPr lang="zh-CN" sz="2400" dirty="0">
                          <a:effectLst/>
                        </a:rPr>
                        <a:t>末</a:t>
                      </a:r>
                      <a:r>
                        <a:rPr lang="en-US" sz="2400" dirty="0">
                          <a:effectLst/>
                        </a:rPr>
                        <a:t>/</a:t>
                      </a:r>
                      <a:r>
                        <a:rPr lang="zh-CN" sz="2400" dirty="0">
                          <a:effectLst/>
                        </a:rPr>
                        <a:t>实现</a:t>
                      </a:r>
                      <a:r>
                        <a:rPr lang="en-US" sz="2400" dirty="0">
                          <a:effectLst/>
                        </a:rPr>
                        <a:t>/</a:t>
                      </a:r>
                      <a:r>
                        <a:rPr lang="zh-CN" sz="2400" dirty="0">
                          <a:effectLst/>
                        </a:rPr>
                        <a:t>人均</a:t>
                      </a:r>
                      <a:r>
                        <a:rPr lang="en-US" sz="2400" dirty="0">
                          <a:effectLst/>
                        </a:rPr>
                        <a:t>/</a:t>
                      </a:r>
                      <a:r>
                        <a:rPr lang="zh-CN" sz="2400" dirty="0">
                          <a:effectLst/>
                        </a:rPr>
                        <a:t>国内</a:t>
                      </a:r>
                      <a:r>
                        <a:rPr lang="en-US" sz="2400" dirty="0">
                          <a:effectLst/>
                        </a:rPr>
                        <a:t>/</a:t>
                      </a:r>
                      <a:r>
                        <a:rPr lang="zh-CN" sz="2400" dirty="0">
                          <a:effectLst/>
                        </a:rPr>
                        <a:t>生产</a:t>
                      </a:r>
                      <a:r>
                        <a:rPr lang="en-US" sz="2400" dirty="0">
                          <a:effectLst/>
                        </a:rPr>
                        <a:t>/</a:t>
                      </a:r>
                      <a:r>
                        <a:rPr lang="zh-CN" sz="2400" dirty="0">
                          <a:effectLst/>
                        </a:rPr>
                        <a:t>总值</a:t>
                      </a:r>
                      <a:r>
                        <a:rPr lang="en-US" sz="2400" dirty="0">
                          <a:effectLst/>
                        </a:rPr>
                        <a:t>/</a:t>
                      </a:r>
                      <a:r>
                        <a:rPr lang="zh-CN" sz="2400" dirty="0">
                          <a:effectLst/>
                        </a:rPr>
                        <a:t>五千美元</a:t>
                      </a:r>
                      <a:r>
                        <a:rPr lang="en-US" sz="2400" dirty="0">
                          <a:effectLst/>
                        </a:rPr>
                        <a:t>/ </a:t>
                      </a:r>
                      <a:r>
                        <a:rPr lang="zh-CN" sz="2400" dirty="0" smtClean="0">
                          <a:effectLst/>
                        </a:rPr>
                        <a:t>。</a:t>
                      </a:r>
                      <a:endParaRPr lang="en-US" altLang="zh-CN" sz="2400" dirty="0" smtClean="0">
                        <a:effectLst/>
                      </a:endParaRPr>
                    </a:p>
                    <a:p>
                      <a:pPr>
                        <a:spcAft>
                          <a:spcPts val="0"/>
                        </a:spcAft>
                      </a:pPr>
                      <a:endParaRPr lang="zh-CN" sz="2400" dirty="0">
                        <a:effectLst/>
                      </a:endParaRPr>
                    </a:p>
                    <a:p>
                      <a:pPr>
                        <a:spcAft>
                          <a:spcPts val="0"/>
                        </a:spcAft>
                      </a:pPr>
                      <a:r>
                        <a:rPr lang="en-US" sz="2400" dirty="0">
                          <a:effectLst/>
                        </a:rPr>
                        <a:t>(</a:t>
                      </a:r>
                      <a:r>
                        <a:rPr lang="zh-CN" sz="2400" dirty="0">
                          <a:effectLst/>
                        </a:rPr>
                        <a:t>乙</a:t>
                      </a:r>
                      <a:r>
                        <a:rPr lang="en-US" sz="2400" dirty="0">
                          <a:effectLst/>
                        </a:rPr>
                        <a:t>)</a:t>
                      </a:r>
                      <a:r>
                        <a:rPr lang="zh-CN" sz="2400" dirty="0">
                          <a:effectLst/>
                        </a:rPr>
                        <a:t>字标注形式</a:t>
                      </a:r>
                      <a:r>
                        <a:rPr lang="en-US" sz="2400" dirty="0">
                          <a:effectLst/>
                        </a:rPr>
                        <a:t> :</a:t>
                      </a:r>
                      <a:r>
                        <a:rPr lang="zh-CN" sz="2400" dirty="0">
                          <a:effectLst/>
                        </a:rPr>
                        <a:t>上</a:t>
                      </a:r>
                      <a:r>
                        <a:rPr lang="en-US" sz="2400" dirty="0">
                          <a:effectLst/>
                        </a:rPr>
                        <a:t>/B </a:t>
                      </a:r>
                      <a:r>
                        <a:rPr lang="zh-CN" sz="2400" dirty="0">
                          <a:effectLst/>
                        </a:rPr>
                        <a:t>海</a:t>
                      </a:r>
                      <a:r>
                        <a:rPr lang="en-US" sz="2400" dirty="0">
                          <a:effectLst/>
                        </a:rPr>
                        <a:t>/E </a:t>
                      </a:r>
                      <a:r>
                        <a:rPr lang="zh-CN" sz="2400" dirty="0">
                          <a:effectLst/>
                        </a:rPr>
                        <a:t>计</a:t>
                      </a:r>
                      <a:r>
                        <a:rPr lang="en-US" sz="2400" dirty="0">
                          <a:effectLst/>
                        </a:rPr>
                        <a:t>/B </a:t>
                      </a:r>
                      <a:r>
                        <a:rPr lang="zh-CN" sz="2400" dirty="0">
                          <a:effectLst/>
                        </a:rPr>
                        <a:t>划</a:t>
                      </a:r>
                      <a:r>
                        <a:rPr lang="en-US" sz="2400" dirty="0">
                          <a:effectLst/>
                        </a:rPr>
                        <a:t>/ E </a:t>
                      </a:r>
                      <a:r>
                        <a:rPr lang="zh-CN" sz="2400" dirty="0">
                          <a:effectLst/>
                        </a:rPr>
                        <a:t>到</a:t>
                      </a:r>
                      <a:r>
                        <a:rPr lang="en-US" sz="2400" dirty="0">
                          <a:effectLst/>
                        </a:rPr>
                        <a:t>/S </a:t>
                      </a:r>
                      <a:r>
                        <a:rPr lang="zh-CN" sz="2400" dirty="0">
                          <a:effectLst/>
                        </a:rPr>
                        <a:t>本</a:t>
                      </a:r>
                      <a:r>
                        <a:rPr lang="en-US" sz="2400" dirty="0">
                          <a:effectLst/>
                        </a:rPr>
                        <a:t>/S </a:t>
                      </a:r>
                      <a:r>
                        <a:rPr lang="zh-CN" sz="2400" dirty="0">
                          <a:effectLst/>
                        </a:rPr>
                        <a:t>世</a:t>
                      </a:r>
                      <a:r>
                        <a:rPr lang="en-US" sz="2400" dirty="0">
                          <a:effectLst/>
                        </a:rPr>
                        <a:t>/B </a:t>
                      </a:r>
                      <a:r>
                        <a:rPr lang="zh-CN" sz="2400" dirty="0">
                          <a:effectLst/>
                        </a:rPr>
                        <a:t>纪</a:t>
                      </a:r>
                      <a:r>
                        <a:rPr lang="en-US" sz="2400" dirty="0">
                          <a:effectLst/>
                        </a:rPr>
                        <a:t>/E </a:t>
                      </a:r>
                      <a:r>
                        <a:rPr lang="zh-CN" sz="2400" dirty="0">
                          <a:effectLst/>
                        </a:rPr>
                        <a:t>末</a:t>
                      </a:r>
                      <a:r>
                        <a:rPr lang="en-US" sz="2400" dirty="0">
                          <a:effectLst/>
                        </a:rPr>
                        <a:t>/S </a:t>
                      </a:r>
                      <a:r>
                        <a:rPr lang="zh-CN" sz="2400" dirty="0">
                          <a:effectLst/>
                        </a:rPr>
                        <a:t>实</a:t>
                      </a:r>
                      <a:r>
                        <a:rPr lang="en-US" sz="2400" dirty="0">
                          <a:effectLst/>
                        </a:rPr>
                        <a:t>/B </a:t>
                      </a:r>
                      <a:r>
                        <a:rPr lang="zh-CN" sz="2400" dirty="0">
                          <a:effectLst/>
                        </a:rPr>
                        <a:t>现</a:t>
                      </a:r>
                      <a:r>
                        <a:rPr lang="en-US" sz="2400" dirty="0">
                          <a:effectLst/>
                        </a:rPr>
                        <a:t>/E </a:t>
                      </a:r>
                      <a:r>
                        <a:rPr lang="zh-CN" sz="2400" dirty="0">
                          <a:effectLst/>
                        </a:rPr>
                        <a:t>人</a:t>
                      </a:r>
                      <a:r>
                        <a:rPr lang="en-US" sz="2400" dirty="0">
                          <a:effectLst/>
                        </a:rPr>
                        <a:t>/B </a:t>
                      </a:r>
                      <a:r>
                        <a:rPr lang="zh-CN" sz="2400" dirty="0">
                          <a:effectLst/>
                        </a:rPr>
                        <a:t>均</a:t>
                      </a:r>
                      <a:r>
                        <a:rPr lang="en-US" sz="2400" dirty="0">
                          <a:effectLst/>
                        </a:rPr>
                        <a:t>/ E </a:t>
                      </a:r>
                      <a:r>
                        <a:rPr lang="zh-CN" sz="2400" dirty="0">
                          <a:effectLst/>
                        </a:rPr>
                        <a:t>国</a:t>
                      </a:r>
                      <a:r>
                        <a:rPr lang="en-US" sz="2400" dirty="0">
                          <a:effectLst/>
                        </a:rPr>
                        <a:t>/B </a:t>
                      </a:r>
                      <a:r>
                        <a:rPr lang="zh-CN" sz="2400" dirty="0">
                          <a:effectLst/>
                        </a:rPr>
                        <a:t>内</a:t>
                      </a:r>
                      <a:r>
                        <a:rPr lang="en-US" sz="2400" dirty="0">
                          <a:effectLst/>
                        </a:rPr>
                        <a:t>/E </a:t>
                      </a:r>
                      <a:r>
                        <a:rPr lang="zh-CN" sz="2400" dirty="0">
                          <a:effectLst/>
                        </a:rPr>
                        <a:t>生</a:t>
                      </a:r>
                      <a:r>
                        <a:rPr lang="en-US" sz="2400" dirty="0">
                          <a:effectLst/>
                        </a:rPr>
                        <a:t>/B </a:t>
                      </a:r>
                      <a:r>
                        <a:rPr lang="zh-CN" sz="2400" dirty="0">
                          <a:effectLst/>
                        </a:rPr>
                        <a:t>产</a:t>
                      </a:r>
                      <a:r>
                        <a:rPr lang="en-US" sz="2400" dirty="0">
                          <a:effectLst/>
                        </a:rPr>
                        <a:t>/E </a:t>
                      </a:r>
                      <a:r>
                        <a:rPr lang="zh-CN" sz="2400" dirty="0">
                          <a:effectLst/>
                        </a:rPr>
                        <a:t>总</a:t>
                      </a:r>
                      <a:r>
                        <a:rPr lang="en-US" sz="2400" dirty="0">
                          <a:effectLst/>
                        </a:rPr>
                        <a:t>/B </a:t>
                      </a:r>
                      <a:r>
                        <a:rPr lang="zh-CN" sz="2400" dirty="0">
                          <a:effectLst/>
                        </a:rPr>
                        <a:t>值</a:t>
                      </a:r>
                      <a:r>
                        <a:rPr lang="en-US" sz="2400" dirty="0">
                          <a:effectLst/>
                        </a:rPr>
                        <a:t>/E </a:t>
                      </a:r>
                      <a:r>
                        <a:rPr lang="zh-CN" sz="2400" dirty="0">
                          <a:effectLst/>
                        </a:rPr>
                        <a:t>五</a:t>
                      </a:r>
                      <a:r>
                        <a:rPr lang="en-US" sz="2400" dirty="0">
                          <a:effectLst/>
                        </a:rPr>
                        <a:t>/B </a:t>
                      </a:r>
                      <a:r>
                        <a:rPr lang="zh-CN" sz="2400" dirty="0">
                          <a:effectLst/>
                        </a:rPr>
                        <a:t>千</a:t>
                      </a:r>
                      <a:r>
                        <a:rPr lang="en-US" sz="2400" dirty="0">
                          <a:effectLst/>
                        </a:rPr>
                        <a:t>/M </a:t>
                      </a:r>
                      <a:r>
                        <a:rPr lang="zh-CN" sz="2400" dirty="0">
                          <a:effectLst/>
                        </a:rPr>
                        <a:t>美</a:t>
                      </a:r>
                      <a:r>
                        <a:rPr lang="en-US" sz="2400" dirty="0">
                          <a:effectLst/>
                        </a:rPr>
                        <a:t>/M </a:t>
                      </a:r>
                      <a:r>
                        <a:rPr lang="zh-CN" sz="2400" dirty="0">
                          <a:effectLst/>
                        </a:rPr>
                        <a:t>元</a:t>
                      </a:r>
                      <a:r>
                        <a:rPr lang="en-US" sz="2400" dirty="0">
                          <a:effectLst/>
                        </a:rPr>
                        <a:t>/E </a:t>
                      </a:r>
                      <a:r>
                        <a:rPr lang="zh-CN" sz="2400" dirty="0">
                          <a:effectLst/>
                        </a:rPr>
                        <a:t>。</a:t>
                      </a:r>
                      <a:r>
                        <a:rPr lang="en-US" sz="2400" dirty="0">
                          <a:effectLst/>
                        </a:rPr>
                        <a:t>/S</a:t>
                      </a:r>
                      <a:endParaRPr lang="zh-CN" sz="2400" dirty="0">
                        <a:effectLst/>
                        <a:latin typeface="Tahoma" panose="020B0604030504040204" pitchFamily="34" charset="0"/>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2051375940"/>
                  </a:ext>
                </a:extLst>
              </a:tr>
            </a:tbl>
          </a:graphicData>
        </a:graphic>
      </p:graphicFrame>
    </p:spTree>
    <p:extLst>
      <p:ext uri="{BB962C8B-B14F-4D97-AF65-F5344CB8AC3E}">
        <p14:creationId xmlns:p14="http://schemas.microsoft.com/office/powerpoint/2010/main" val="3085511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把分词过程视为字的标注问题的一个重要优势在于</a:t>
            </a:r>
            <a:r>
              <a:rPr lang="en-US" altLang="zh-CN" dirty="0"/>
              <a:t>,</a:t>
            </a:r>
            <a:r>
              <a:rPr lang="zh-CN" altLang="zh-CN" dirty="0"/>
              <a:t>它能够平衡地看待词表词和未登录词的识别问题。在这种分词技术中</a:t>
            </a:r>
            <a:r>
              <a:rPr lang="en-US" altLang="zh-CN" dirty="0"/>
              <a:t> ,</a:t>
            </a:r>
            <a:r>
              <a:rPr lang="zh-CN" altLang="zh-CN" dirty="0"/>
              <a:t>文本中的词表词和未登录词都是用统一的字标注过程来实现的。在学习架构上</a:t>
            </a:r>
            <a:r>
              <a:rPr lang="en-US" altLang="zh-CN" dirty="0"/>
              <a:t>,</a:t>
            </a:r>
            <a:r>
              <a:rPr lang="zh-CN" altLang="zh-CN" dirty="0"/>
              <a:t>既可以不必专门强调词表信息</a:t>
            </a:r>
            <a:r>
              <a:rPr lang="en-US" altLang="zh-CN" dirty="0"/>
              <a:t>,</a:t>
            </a:r>
            <a:r>
              <a:rPr lang="zh-CN" altLang="zh-CN" dirty="0"/>
              <a:t>也不用专门设计特定的未登录词</a:t>
            </a:r>
            <a:r>
              <a:rPr lang="en-US" altLang="zh-CN" dirty="0"/>
              <a:t>(</a:t>
            </a:r>
            <a:r>
              <a:rPr lang="zh-CN" altLang="zh-CN" dirty="0"/>
              <a:t>如人名、地名、机构名</a:t>
            </a:r>
            <a:r>
              <a:rPr lang="en-US" altLang="zh-CN" dirty="0"/>
              <a:t>)</a:t>
            </a:r>
            <a:r>
              <a:rPr lang="zh-CN" altLang="zh-CN" dirty="0"/>
              <a:t>识别模块 。这使得分词系统的设计大大简化 。在字标注过程中</a:t>
            </a:r>
            <a:r>
              <a:rPr lang="en-US" altLang="zh-CN" dirty="0"/>
              <a:t>,</a:t>
            </a:r>
            <a:r>
              <a:rPr lang="zh-CN" altLang="zh-CN" dirty="0"/>
              <a:t>所有的字根据预定义的特征进行词位特性的学习</a:t>
            </a:r>
            <a:r>
              <a:rPr lang="en-US" altLang="zh-CN" dirty="0"/>
              <a:t>, </a:t>
            </a:r>
            <a:r>
              <a:rPr lang="zh-CN" altLang="zh-CN" dirty="0"/>
              <a:t>获得一个概率模型。然后</a:t>
            </a:r>
            <a:r>
              <a:rPr lang="en-US" altLang="zh-CN" dirty="0"/>
              <a:t> ,</a:t>
            </a:r>
            <a:r>
              <a:rPr lang="zh-CN" altLang="zh-CN" dirty="0"/>
              <a:t>在待分字串上</a:t>
            </a:r>
            <a:r>
              <a:rPr lang="en-US" altLang="zh-CN" dirty="0"/>
              <a:t> ,</a:t>
            </a:r>
            <a:r>
              <a:rPr lang="zh-CN" altLang="zh-CN" dirty="0"/>
              <a:t>根据字与字之间的结合紧密程度</a:t>
            </a:r>
            <a:r>
              <a:rPr lang="en-US" altLang="zh-CN" dirty="0"/>
              <a:t>, </a:t>
            </a:r>
            <a:r>
              <a:rPr lang="zh-CN" altLang="zh-CN" dirty="0"/>
              <a:t>得到一个词位的标注结果 。</a:t>
            </a:r>
            <a:endParaRPr lang="zh-CN" altLang="en-US" dirty="0"/>
          </a:p>
        </p:txBody>
      </p:sp>
    </p:spTree>
    <p:extLst>
      <p:ext uri="{BB962C8B-B14F-4D97-AF65-F5344CB8AC3E}">
        <p14:creationId xmlns:p14="http://schemas.microsoft.com/office/powerpoint/2010/main" val="3840543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现代机器学习的主要方法</a:t>
            </a:r>
            <a:r>
              <a:rPr lang="en-US" altLang="zh-CN" dirty="0"/>
              <a:t>, </a:t>
            </a:r>
            <a:r>
              <a:rPr lang="zh-CN" altLang="zh-CN" dirty="0"/>
              <a:t>包括隐马尔科夫模型（</a:t>
            </a:r>
            <a:r>
              <a:rPr lang="en-US" altLang="zh-CN" dirty="0"/>
              <a:t>HMM</a:t>
            </a:r>
            <a:r>
              <a:rPr lang="zh-CN" altLang="zh-CN" dirty="0"/>
              <a:t>）、最大熵和条件随机场</a:t>
            </a:r>
            <a:r>
              <a:rPr lang="en-US" altLang="zh-CN" dirty="0"/>
              <a:t> ,</a:t>
            </a:r>
            <a:r>
              <a:rPr lang="zh-CN" altLang="zh-CN" dirty="0"/>
              <a:t>都已经被研究人员用于由字构词的词位学习中</a:t>
            </a:r>
            <a:r>
              <a:rPr lang="zh-CN" altLang="zh-CN" dirty="0" smtClean="0"/>
              <a:t>。</a:t>
            </a:r>
            <a:endParaRPr lang="zh-CN" altLang="zh-CN" dirty="0"/>
          </a:p>
          <a:p>
            <a:endParaRPr lang="zh-CN" altLang="en-US" dirty="0"/>
          </a:p>
        </p:txBody>
      </p:sp>
    </p:spTree>
    <p:extLst>
      <p:ext uri="{BB962C8B-B14F-4D97-AF65-F5344CB8AC3E}">
        <p14:creationId xmlns:p14="http://schemas.microsoft.com/office/powerpoint/2010/main" val="3449686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mtClean="0"/>
              <a:t>倒排索引</a:t>
            </a:r>
          </a:p>
        </p:txBody>
      </p:sp>
      <p:sp>
        <p:nvSpPr>
          <p:cNvPr id="38915" name="Rectangle 3"/>
          <p:cNvSpPr>
            <a:spLocks noGrp="1" noChangeArrowheads="1"/>
          </p:cNvSpPr>
          <p:nvPr>
            <p:ph type="body" idx="1"/>
          </p:nvPr>
        </p:nvSpPr>
        <p:spPr/>
        <p:txBody>
          <a:bodyPr/>
          <a:lstStyle/>
          <a:p>
            <a:pPr eaLnBrk="1" hangingPunct="1">
              <a:lnSpc>
                <a:spcPct val="80000"/>
              </a:lnSpc>
            </a:pPr>
            <a:r>
              <a:rPr lang="zh-CN" altLang="en-US" dirty="0" smtClean="0"/>
              <a:t>假设有一</a:t>
            </a:r>
            <a:r>
              <a:rPr lang="zh-CN" altLang="en-US" dirty="0"/>
              <a:t>个语料库，有文档</a:t>
            </a:r>
            <a:r>
              <a:rPr lang="en-US" altLang="zh-CN" dirty="0"/>
              <a:t>100</a:t>
            </a:r>
            <a:r>
              <a:rPr lang="zh-CN" altLang="en-US" dirty="0"/>
              <a:t>万篇，而词项的个数是</a:t>
            </a:r>
            <a:r>
              <a:rPr lang="en-US" altLang="zh-CN" dirty="0"/>
              <a:t>50</a:t>
            </a:r>
            <a:r>
              <a:rPr lang="zh-CN" altLang="en-US" dirty="0" smtClean="0"/>
              <a:t>万。该语料库应该如何存储才能有效率的在预料库上检索。</a:t>
            </a:r>
            <a:endParaRPr lang="en-US" altLang="zh-CN" dirty="0" smtClean="0"/>
          </a:p>
          <a:p>
            <a:pPr eaLnBrk="1" hangingPunct="1">
              <a:lnSpc>
                <a:spcPct val="80000"/>
              </a:lnSpc>
            </a:pPr>
            <a:endParaRPr lang="zh-CN" altLang="en-US" dirty="0"/>
          </a:p>
          <a:p>
            <a:pPr eaLnBrk="1" hangingPunct="1">
              <a:lnSpc>
                <a:spcPct val="80000"/>
              </a:lnSpc>
            </a:pPr>
            <a:r>
              <a:rPr lang="zh-CN" altLang="en-US" dirty="0" smtClean="0"/>
              <a:t>倒排索引</a:t>
            </a:r>
            <a:r>
              <a:rPr lang="zh-CN" altLang="en-US" dirty="0"/>
              <a:t>是如</a:t>
            </a:r>
            <a:r>
              <a:rPr lang="zh-CN" altLang="en-US" dirty="0" smtClean="0"/>
              <a:t>图所</a:t>
            </a:r>
            <a:r>
              <a:rPr lang="zh-CN" altLang="en-US" dirty="0"/>
              <a:t>示的一个数据结构。左边是词项词典（</a:t>
            </a:r>
            <a:r>
              <a:rPr lang="en-US" altLang="zh-CN" dirty="0"/>
              <a:t>lexicon</a:t>
            </a:r>
            <a:r>
              <a:rPr lang="zh-CN" altLang="en-US" dirty="0"/>
              <a:t>），右边是记录每个词项在文档中出现了一次的文档编号的列表，称作倒排记录表，表中的元素称作倒排记录（</a:t>
            </a:r>
            <a:r>
              <a:rPr lang="en-US" altLang="zh-CN" dirty="0"/>
              <a:t>posting</a:t>
            </a:r>
            <a:r>
              <a:rPr lang="zh-CN" altLang="en-US" dirty="0"/>
              <a:t>）。</a:t>
            </a:r>
          </a:p>
        </p:txBody>
      </p:sp>
    </p:spTree>
    <p:extLst>
      <p:ext uri="{BB962C8B-B14F-4D97-AF65-F5344CB8AC3E}">
        <p14:creationId xmlns:p14="http://schemas.microsoft.com/office/powerpoint/2010/main" val="30085062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endParaRPr lang="zh-CN" altLang="zh-CN" smtClean="0"/>
          </a:p>
        </p:txBody>
      </p:sp>
      <p:sp>
        <p:nvSpPr>
          <p:cNvPr id="39939" name="Rectangle 3"/>
          <p:cNvSpPr>
            <a:spLocks noGrp="1" noChangeArrowheads="1"/>
          </p:cNvSpPr>
          <p:nvPr>
            <p:ph type="body" idx="1"/>
          </p:nvPr>
        </p:nvSpPr>
        <p:spPr/>
        <p:txBody>
          <a:bodyPr/>
          <a:lstStyle/>
          <a:p>
            <a:pPr eaLnBrk="1" hangingPunct="1"/>
            <a:endParaRPr lang="zh-CN" altLang="zh-CN" smtClean="0"/>
          </a:p>
        </p:txBody>
      </p:sp>
      <p:pic>
        <p:nvPicPr>
          <p:cNvPr id="39940" name="Picture 4"/>
          <p:cNvPicPr>
            <a:picLocks noChangeAspect="1" noChangeArrowheads="1"/>
          </p:cNvPicPr>
          <p:nvPr/>
        </p:nvPicPr>
        <p:blipFill>
          <a:blip r:embed="rId2"/>
          <a:srcRect/>
          <a:stretch>
            <a:fillRect/>
          </a:stretch>
        </p:blipFill>
        <p:spPr bwMode="auto">
          <a:xfrm>
            <a:off x="2957514" y="1828800"/>
            <a:ext cx="6276975" cy="2476500"/>
          </a:xfrm>
          <a:prstGeom prst="rect">
            <a:avLst/>
          </a:prstGeom>
          <a:noFill/>
          <a:ln w="9525">
            <a:noFill/>
            <a:miter lim="800000"/>
            <a:headEnd/>
            <a:tailEnd/>
          </a:ln>
        </p:spPr>
      </p:pic>
      <p:sp>
        <p:nvSpPr>
          <p:cNvPr id="39941" name="Rectangle 5"/>
          <p:cNvSpPr>
            <a:spLocks noChangeArrowheads="1"/>
          </p:cNvSpPr>
          <p:nvPr/>
        </p:nvSpPr>
        <p:spPr bwMode="auto">
          <a:xfrm>
            <a:off x="2362200" y="5181600"/>
            <a:ext cx="7124066" cy="341632"/>
          </a:xfrm>
          <a:prstGeom prst="rect">
            <a:avLst/>
          </a:prstGeom>
          <a:noFill/>
          <a:ln w="9525">
            <a:noFill/>
            <a:miter lim="800000"/>
            <a:headEnd/>
            <a:tailEnd/>
          </a:ln>
        </p:spPr>
        <p:txBody>
          <a:bodyPr wrap="none">
            <a:spAutoFit/>
          </a:bodyPr>
          <a:lstStyle/>
          <a:p>
            <a:pPr>
              <a:lnSpc>
                <a:spcPct val="90000"/>
              </a:lnSpc>
              <a:spcBef>
                <a:spcPct val="20000"/>
              </a:spcBef>
              <a:buClr>
                <a:schemeClr val="bg2"/>
              </a:buClr>
              <a:buSzPct val="75000"/>
              <a:buFont typeface="Wingdings" pitchFamily="2" charset="2"/>
              <a:buChar char="n"/>
            </a:pPr>
            <a:r>
              <a:rPr lang="zh-CN" altLang="en-US" dirty="0"/>
              <a:t>从该图我们可以看出倒排索引比词项</a:t>
            </a:r>
            <a:r>
              <a:rPr lang="en-US" altLang="zh-CN" dirty="0"/>
              <a:t>-</a:t>
            </a:r>
            <a:r>
              <a:rPr lang="zh-CN" altLang="en-US" dirty="0"/>
              <a:t>文档关联矩阵的优点在哪里？</a:t>
            </a:r>
          </a:p>
        </p:txBody>
      </p:sp>
    </p:spTree>
    <p:extLst>
      <p:ext uri="{BB962C8B-B14F-4D97-AF65-F5344CB8AC3E}">
        <p14:creationId xmlns:p14="http://schemas.microsoft.com/office/powerpoint/2010/main" val="2569556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a:t>
            </a:r>
            <a:r>
              <a:rPr lang="en-US" altLang="zh-CN" dirty="0"/>
              <a:t>2</a:t>
            </a:r>
            <a:r>
              <a:rPr lang="zh-CN" altLang="zh-CN" dirty="0"/>
              <a:t>）结构化数据和非结构化数据：信息可以划分为两大类。一类信息能够用数据或统一的结构加以表示，我们称之为结构化数据，如数字、符号；而另一类信息无法用数字或统一的结构表示，如文本、图像、声音、网页等，我们称之为非结构化数据。结构化数据属于非结构化数据，是非结构化数据的特例</a:t>
            </a:r>
            <a:r>
              <a:rPr lang="zh-CN" altLang="zh-CN" dirty="0" smtClean="0"/>
              <a:t>。</a:t>
            </a:r>
            <a:endParaRPr lang="zh-CN" altLang="zh-CN" dirty="0"/>
          </a:p>
          <a:p>
            <a:endParaRPr lang="zh-CN" altLang="en-US" dirty="0"/>
          </a:p>
        </p:txBody>
      </p:sp>
    </p:spTree>
    <p:extLst>
      <p:ext uri="{BB962C8B-B14F-4D97-AF65-F5344CB8AC3E}">
        <p14:creationId xmlns:p14="http://schemas.microsoft.com/office/powerpoint/2010/main" val="1502082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dirty="0" smtClean="0"/>
              <a:t>向量空间模型</a:t>
            </a:r>
          </a:p>
        </p:txBody>
      </p:sp>
      <p:sp>
        <p:nvSpPr>
          <p:cNvPr id="7171" name="Rectangle 3"/>
          <p:cNvSpPr>
            <a:spLocks noGrp="1" noChangeArrowheads="1"/>
          </p:cNvSpPr>
          <p:nvPr>
            <p:ph type="body" idx="1"/>
          </p:nvPr>
        </p:nvSpPr>
        <p:spPr/>
        <p:txBody>
          <a:bodyPr/>
          <a:lstStyle/>
          <a:p>
            <a:pPr eaLnBrk="1" hangingPunct="1">
              <a:lnSpc>
                <a:spcPct val="90000"/>
              </a:lnSpc>
            </a:pPr>
            <a:r>
              <a:rPr lang="zh-CN" altLang="en-US" dirty="0" smtClean="0"/>
              <a:t>文本挖掘的第一步是要把一篇文档量化。</a:t>
            </a:r>
            <a:endParaRPr lang="en-US" altLang="zh-CN" dirty="0" smtClean="0"/>
          </a:p>
          <a:p>
            <a:pPr eaLnBrk="1" hangingPunct="1">
              <a:lnSpc>
                <a:spcPct val="90000"/>
              </a:lnSpc>
            </a:pPr>
            <a:r>
              <a:rPr lang="zh-CN" altLang="en-US" dirty="0" smtClean="0"/>
              <a:t>思路是为每篇文档建立一个向量。向量空间模型是传统的、常用的把文档集合量化的方法。</a:t>
            </a:r>
            <a:endParaRPr lang="en-US" altLang="zh-CN" dirty="0" smtClean="0"/>
          </a:p>
          <a:p>
            <a:pPr eaLnBrk="1" hangingPunct="1">
              <a:lnSpc>
                <a:spcPct val="90000"/>
              </a:lnSpc>
            </a:pPr>
            <a:endParaRPr lang="zh-CN" altLang="en-US" dirty="0" smtClean="0"/>
          </a:p>
          <a:p>
            <a:pPr eaLnBrk="1" hangingPunct="1">
              <a:lnSpc>
                <a:spcPct val="90000"/>
              </a:lnSpc>
            </a:pPr>
            <a:r>
              <a:rPr lang="zh-CN" altLang="en-US" dirty="0" smtClean="0"/>
              <a:t>文档内容</a:t>
            </a:r>
            <a:r>
              <a:rPr lang="en-US" altLang="zh-CN" dirty="0" smtClean="0"/>
              <a:t>(</a:t>
            </a:r>
            <a:r>
              <a:rPr lang="zh-CN" altLang="en-US" dirty="0" smtClean="0"/>
              <a:t>以下均简称为文档</a:t>
            </a:r>
            <a:r>
              <a:rPr lang="en-US" altLang="zh-CN" dirty="0" smtClean="0"/>
              <a:t>)</a:t>
            </a:r>
            <a:r>
              <a:rPr lang="zh-CN" altLang="en-US" dirty="0" smtClean="0"/>
              <a:t>中出现频率越高的词项，越能描述该文档。我们统计每个词项在每篇文档中出现的次数，即词项频率，记为，        </a:t>
            </a:r>
            <a:r>
              <a:rPr lang="en-US" altLang="zh-CN" dirty="0" smtClean="0"/>
              <a:t>t</a:t>
            </a:r>
            <a:r>
              <a:rPr lang="zh-CN" altLang="en-US" dirty="0" smtClean="0"/>
              <a:t>为词项，</a:t>
            </a:r>
            <a:r>
              <a:rPr lang="en-US" altLang="zh-CN" dirty="0" smtClean="0"/>
              <a:t>d</a:t>
            </a:r>
            <a:r>
              <a:rPr lang="zh-CN" altLang="en-US" dirty="0" smtClean="0"/>
              <a:t>为文档。</a:t>
            </a:r>
          </a:p>
        </p:txBody>
      </p:sp>
      <p:sp>
        <p:nvSpPr>
          <p:cNvPr id="7172" name="Rectangle 5"/>
          <p:cNvSpPr>
            <a:spLocks noChangeArrowheads="1"/>
          </p:cNvSpPr>
          <p:nvPr/>
        </p:nvSpPr>
        <p:spPr bwMode="auto">
          <a:xfrm>
            <a:off x="1524001" y="30585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7173" name="Object 4"/>
          <p:cNvGraphicFramePr>
            <a:graphicFrameLocks noChangeAspect="1"/>
          </p:cNvGraphicFramePr>
          <p:nvPr>
            <p:extLst>
              <p:ext uri="{D42A27DB-BD31-4B8C-83A1-F6EECF244321}">
                <p14:modId xmlns:p14="http://schemas.microsoft.com/office/powerpoint/2010/main" val="3991099922"/>
              </p:ext>
            </p:extLst>
          </p:nvPr>
        </p:nvGraphicFramePr>
        <p:xfrm>
          <a:off x="2863129" y="4414694"/>
          <a:ext cx="719137" cy="684213"/>
        </p:xfrm>
        <a:graphic>
          <a:graphicData uri="http://schemas.openxmlformats.org/presentationml/2006/ole">
            <mc:AlternateContent xmlns:mc="http://schemas.openxmlformats.org/markup-compatibility/2006">
              <mc:Choice xmlns:v="urn:schemas-microsoft-com:vml" Requires="v">
                <p:oleObj spid="_x0000_s1078" name="Equation" r:id="rId3" imgW="253890" imgH="241195" progId="Equation.DSMT4">
                  <p:embed/>
                </p:oleObj>
              </mc:Choice>
              <mc:Fallback>
                <p:oleObj name="Equation" r:id="rId3" imgW="253890" imgH="241195" progId="Equation.DSMT4">
                  <p:embed/>
                  <p:pic>
                    <p:nvPicPr>
                      <p:cNvPr id="717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3129" y="4414694"/>
                        <a:ext cx="719137"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642398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endParaRPr lang="zh-CN" altLang="en-US" dirty="0" smtClean="0"/>
          </a:p>
        </p:txBody>
      </p:sp>
      <p:sp>
        <p:nvSpPr>
          <p:cNvPr id="8195" name="Rectangle 3"/>
          <p:cNvSpPr>
            <a:spLocks noGrp="1" noChangeArrowheads="1"/>
          </p:cNvSpPr>
          <p:nvPr>
            <p:ph type="body" idx="1"/>
          </p:nvPr>
        </p:nvSpPr>
        <p:spPr/>
        <p:txBody>
          <a:bodyPr/>
          <a:lstStyle/>
          <a:p>
            <a:pPr eaLnBrk="1" hangingPunct="1">
              <a:lnSpc>
                <a:spcPct val="90000"/>
              </a:lnSpc>
            </a:pPr>
            <a:r>
              <a:rPr lang="zh-CN" altLang="en-US" smtClean="0"/>
              <a:t>获得文档中每个词的</a:t>
            </a:r>
            <a:r>
              <a:rPr lang="en-US" altLang="zh-CN" smtClean="0"/>
              <a:t>tf</a:t>
            </a:r>
            <a:r>
              <a:rPr lang="zh-CN" altLang="en-US" smtClean="0"/>
              <a:t>权重，一篇文档则转换成了词</a:t>
            </a:r>
            <a:r>
              <a:rPr lang="en-US" altLang="zh-CN" smtClean="0"/>
              <a:t>-</a:t>
            </a:r>
            <a:r>
              <a:rPr lang="zh-CN" altLang="en-US" smtClean="0"/>
              <a:t>权重的集合，通常称为词袋模型（</a:t>
            </a:r>
            <a:r>
              <a:rPr lang="en-US" altLang="zh-CN" smtClean="0"/>
              <a:t>bag of words model</a:t>
            </a:r>
            <a:r>
              <a:rPr lang="zh-CN" altLang="en-US" smtClean="0"/>
              <a:t>）。我们用词袋模型来描述一篇文档 。在该模型中，词项在文档中出现的次序被忽略，出现的次数被统计。</a:t>
            </a:r>
          </a:p>
          <a:p>
            <a:pPr eaLnBrk="1" hangingPunct="1">
              <a:lnSpc>
                <a:spcPct val="90000"/>
              </a:lnSpc>
            </a:pPr>
            <a:r>
              <a:rPr lang="zh-CN" altLang="en-US" smtClean="0"/>
              <a:t>“</a:t>
            </a:r>
            <a:r>
              <a:rPr lang="en-US" altLang="zh-CN" smtClean="0"/>
              <a:t>a good book” </a:t>
            </a:r>
            <a:r>
              <a:rPr lang="zh-CN" altLang="en-US" smtClean="0"/>
              <a:t>和“</a:t>
            </a:r>
            <a:r>
              <a:rPr lang="en-US" altLang="zh-CN" smtClean="0"/>
              <a:t>book good a” </a:t>
            </a:r>
            <a:r>
              <a:rPr lang="zh-CN" altLang="en-US" smtClean="0"/>
              <a:t>具有同样的意义</a:t>
            </a:r>
          </a:p>
        </p:txBody>
      </p:sp>
    </p:spTree>
    <p:extLst>
      <p:ext uri="{BB962C8B-B14F-4D97-AF65-F5344CB8AC3E}">
        <p14:creationId xmlns:p14="http://schemas.microsoft.com/office/powerpoint/2010/main" val="8948747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endParaRPr lang="zh-CN" altLang="en-US" dirty="0" smtClean="0"/>
          </a:p>
        </p:txBody>
      </p:sp>
      <p:sp>
        <p:nvSpPr>
          <p:cNvPr id="9219" name="Rectangle 3"/>
          <p:cNvSpPr>
            <a:spLocks noGrp="1" noChangeArrowheads="1"/>
          </p:cNvSpPr>
          <p:nvPr>
            <p:ph type="body" idx="1"/>
          </p:nvPr>
        </p:nvSpPr>
        <p:spPr/>
        <p:txBody>
          <a:bodyPr/>
          <a:lstStyle/>
          <a:p>
            <a:pPr eaLnBrk="1" hangingPunct="1"/>
            <a:endParaRPr lang="zh-CN" altLang="zh-CN" smtClean="0"/>
          </a:p>
        </p:txBody>
      </p:sp>
      <p:sp>
        <p:nvSpPr>
          <p:cNvPr id="9220" name="Rectangle 4"/>
          <p:cNvSpPr>
            <a:spLocks noChangeArrowheads="1"/>
          </p:cNvSpPr>
          <p:nvPr/>
        </p:nvSpPr>
        <p:spPr bwMode="auto">
          <a:xfrm>
            <a:off x="2171700" y="2024063"/>
            <a:ext cx="3240088" cy="3122612"/>
          </a:xfrm>
          <a:prstGeom prst="rect">
            <a:avLst/>
          </a:prstGeom>
          <a:solidFill>
            <a:srgbClr val="CCFFFF"/>
          </a:solidFill>
          <a:ln w="9525">
            <a:solidFill>
              <a:schemeClr val="tx1"/>
            </a:solidFill>
            <a:miter lim="800000"/>
            <a:headEnd/>
            <a:tailEnd/>
          </a:ln>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Before introducing the BoW model, the BoW in natural language processing (NLP) is briefly reviewed. The BoW in NLP is a popular method for representing documents, which ignores the word orders. For example, "a good book" and "book good a" are the same under this model. </a:t>
            </a:r>
          </a:p>
          <a:p>
            <a:pPr eaLnBrk="1" hangingPunct="1">
              <a:spcBef>
                <a:spcPct val="0"/>
              </a:spcBef>
              <a:buClrTx/>
              <a:buSzTx/>
              <a:buFontTx/>
              <a:buNone/>
            </a:pPr>
            <a:r>
              <a:rPr lang="zh-CN" altLang="en-US" sz="1800"/>
              <a:t>。。。。。。</a:t>
            </a:r>
          </a:p>
        </p:txBody>
      </p:sp>
      <p:sp>
        <p:nvSpPr>
          <p:cNvPr id="9221" name="AutoShape 5"/>
          <p:cNvSpPr>
            <a:spLocks noChangeArrowheads="1"/>
          </p:cNvSpPr>
          <p:nvPr/>
        </p:nvSpPr>
        <p:spPr bwMode="auto">
          <a:xfrm>
            <a:off x="5772151" y="3249614"/>
            <a:ext cx="576263" cy="395287"/>
          </a:xfrm>
          <a:prstGeom prst="rightArrow">
            <a:avLst>
              <a:gd name="adj1" fmla="val 50000"/>
              <a:gd name="adj2" fmla="val 36446"/>
            </a:avLst>
          </a:prstGeom>
          <a:solidFill>
            <a:srgbClr val="FF0000"/>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800"/>
          </a:p>
        </p:txBody>
      </p:sp>
      <p:sp>
        <p:nvSpPr>
          <p:cNvPr id="9222" name="Text Box 6"/>
          <p:cNvSpPr txBox="1">
            <a:spLocks noChangeArrowheads="1"/>
          </p:cNvSpPr>
          <p:nvPr/>
        </p:nvSpPr>
        <p:spPr bwMode="auto">
          <a:xfrm>
            <a:off x="3108326" y="1592263"/>
            <a:ext cx="644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t>文档</a:t>
            </a:r>
          </a:p>
        </p:txBody>
      </p:sp>
      <p:sp>
        <p:nvSpPr>
          <p:cNvPr id="9223" name="Text Box 7"/>
          <p:cNvSpPr txBox="1">
            <a:spLocks noChangeArrowheads="1"/>
          </p:cNvSpPr>
          <p:nvPr/>
        </p:nvSpPr>
        <p:spPr bwMode="auto">
          <a:xfrm>
            <a:off x="7156450" y="1525588"/>
            <a:ext cx="1104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a:t>词袋模型</a:t>
            </a:r>
          </a:p>
        </p:txBody>
      </p:sp>
      <p:grpSp>
        <p:nvGrpSpPr>
          <p:cNvPr id="9224" name="Group 10"/>
          <p:cNvGrpSpPr>
            <a:grpSpLocks/>
          </p:cNvGrpSpPr>
          <p:nvPr/>
        </p:nvGrpSpPr>
        <p:grpSpPr bwMode="auto">
          <a:xfrm>
            <a:off x="7283450" y="2492375"/>
            <a:ext cx="1728788" cy="323850"/>
            <a:chOff x="3628" y="1570"/>
            <a:chExt cx="1089" cy="204"/>
          </a:xfrm>
        </p:grpSpPr>
        <p:sp>
          <p:nvSpPr>
            <p:cNvPr id="9234" name="Rectangle 8"/>
            <p:cNvSpPr>
              <a:spLocks noChangeArrowheads="1"/>
            </p:cNvSpPr>
            <p:nvPr/>
          </p:nvSpPr>
          <p:spPr bwMode="auto">
            <a:xfrm>
              <a:off x="3628" y="1570"/>
              <a:ext cx="545" cy="204"/>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NLP</a:t>
              </a:r>
            </a:p>
          </p:txBody>
        </p:sp>
        <p:sp>
          <p:nvSpPr>
            <p:cNvPr id="9235" name="Rectangle 9"/>
            <p:cNvSpPr>
              <a:spLocks noChangeArrowheads="1"/>
            </p:cNvSpPr>
            <p:nvPr/>
          </p:nvSpPr>
          <p:spPr bwMode="auto">
            <a:xfrm>
              <a:off x="4172" y="1570"/>
              <a:ext cx="545" cy="204"/>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5</a:t>
              </a:r>
            </a:p>
          </p:txBody>
        </p:sp>
      </p:grpSp>
      <p:grpSp>
        <p:nvGrpSpPr>
          <p:cNvPr id="9225" name="Group 11"/>
          <p:cNvGrpSpPr>
            <a:grpSpLocks/>
          </p:cNvGrpSpPr>
          <p:nvPr/>
        </p:nvGrpSpPr>
        <p:grpSpPr bwMode="auto">
          <a:xfrm>
            <a:off x="7283450" y="2816225"/>
            <a:ext cx="1728788" cy="323850"/>
            <a:chOff x="3628" y="1570"/>
            <a:chExt cx="1089" cy="204"/>
          </a:xfrm>
        </p:grpSpPr>
        <p:sp>
          <p:nvSpPr>
            <p:cNvPr id="9232" name="Rectangle 12"/>
            <p:cNvSpPr>
              <a:spLocks noChangeArrowheads="1"/>
            </p:cNvSpPr>
            <p:nvPr/>
          </p:nvSpPr>
          <p:spPr bwMode="auto">
            <a:xfrm>
              <a:off x="3628" y="1570"/>
              <a:ext cx="545" cy="204"/>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a:t>Natural</a:t>
              </a:r>
            </a:p>
          </p:txBody>
        </p:sp>
        <p:sp>
          <p:nvSpPr>
            <p:cNvPr id="9233" name="Rectangle 13"/>
            <p:cNvSpPr>
              <a:spLocks noChangeArrowheads="1"/>
            </p:cNvSpPr>
            <p:nvPr/>
          </p:nvSpPr>
          <p:spPr bwMode="auto">
            <a:xfrm>
              <a:off x="4172" y="1570"/>
              <a:ext cx="545" cy="204"/>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2</a:t>
              </a:r>
            </a:p>
          </p:txBody>
        </p:sp>
      </p:grpSp>
      <p:grpSp>
        <p:nvGrpSpPr>
          <p:cNvPr id="9226" name="Group 14"/>
          <p:cNvGrpSpPr>
            <a:grpSpLocks/>
          </p:cNvGrpSpPr>
          <p:nvPr/>
        </p:nvGrpSpPr>
        <p:grpSpPr bwMode="auto">
          <a:xfrm>
            <a:off x="7283450" y="3105150"/>
            <a:ext cx="1728788" cy="323850"/>
            <a:chOff x="3628" y="1570"/>
            <a:chExt cx="1089" cy="204"/>
          </a:xfrm>
        </p:grpSpPr>
        <p:sp>
          <p:nvSpPr>
            <p:cNvPr id="9230" name="Rectangle 15"/>
            <p:cNvSpPr>
              <a:spLocks noChangeArrowheads="1"/>
            </p:cNvSpPr>
            <p:nvPr/>
          </p:nvSpPr>
          <p:spPr bwMode="auto">
            <a:xfrm>
              <a:off x="3628" y="1570"/>
              <a:ext cx="545" cy="204"/>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a:t>Language</a:t>
              </a:r>
            </a:p>
          </p:txBody>
        </p:sp>
        <p:sp>
          <p:nvSpPr>
            <p:cNvPr id="9231" name="Rectangle 16"/>
            <p:cNvSpPr>
              <a:spLocks noChangeArrowheads="1"/>
            </p:cNvSpPr>
            <p:nvPr/>
          </p:nvSpPr>
          <p:spPr bwMode="auto">
            <a:xfrm>
              <a:off x="4172" y="1570"/>
              <a:ext cx="545" cy="204"/>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2</a:t>
              </a:r>
            </a:p>
          </p:txBody>
        </p:sp>
      </p:grpSp>
      <p:grpSp>
        <p:nvGrpSpPr>
          <p:cNvPr id="9227" name="Group 17"/>
          <p:cNvGrpSpPr>
            <a:grpSpLocks/>
          </p:cNvGrpSpPr>
          <p:nvPr/>
        </p:nvGrpSpPr>
        <p:grpSpPr bwMode="auto">
          <a:xfrm>
            <a:off x="7283450" y="3429000"/>
            <a:ext cx="1728788" cy="323850"/>
            <a:chOff x="3628" y="1570"/>
            <a:chExt cx="1089" cy="204"/>
          </a:xfrm>
        </p:grpSpPr>
        <p:sp>
          <p:nvSpPr>
            <p:cNvPr id="9228" name="Rectangle 18"/>
            <p:cNvSpPr>
              <a:spLocks noChangeArrowheads="1"/>
            </p:cNvSpPr>
            <p:nvPr/>
          </p:nvSpPr>
          <p:spPr bwMode="auto">
            <a:xfrm>
              <a:off x="3628" y="1570"/>
              <a:ext cx="545" cy="204"/>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a:t>
              </a:r>
            </a:p>
          </p:txBody>
        </p:sp>
        <p:sp>
          <p:nvSpPr>
            <p:cNvPr id="9229" name="Rectangle 19"/>
            <p:cNvSpPr>
              <a:spLocks noChangeArrowheads="1"/>
            </p:cNvSpPr>
            <p:nvPr/>
          </p:nvSpPr>
          <p:spPr bwMode="auto">
            <a:xfrm>
              <a:off x="4172" y="1570"/>
              <a:ext cx="545" cy="204"/>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a:t>
              </a:r>
            </a:p>
          </p:txBody>
        </p:sp>
      </p:grpSp>
    </p:spTree>
    <p:extLst>
      <p:ext uri="{BB962C8B-B14F-4D97-AF65-F5344CB8AC3E}">
        <p14:creationId xmlns:p14="http://schemas.microsoft.com/office/powerpoint/2010/main" val="37918286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endParaRPr lang="zh-CN" altLang="en-US" dirty="0" smtClean="0"/>
          </a:p>
        </p:txBody>
      </p:sp>
      <p:sp>
        <p:nvSpPr>
          <p:cNvPr id="10243" name="Rectangle 3"/>
          <p:cNvSpPr>
            <a:spLocks noGrp="1" noChangeArrowheads="1"/>
          </p:cNvSpPr>
          <p:nvPr>
            <p:ph type="body" idx="1"/>
          </p:nvPr>
        </p:nvSpPr>
        <p:spPr/>
        <p:txBody>
          <a:bodyPr/>
          <a:lstStyle/>
          <a:p>
            <a:pPr eaLnBrk="1" hangingPunct="1">
              <a:lnSpc>
                <a:spcPct val="80000"/>
              </a:lnSpc>
            </a:pPr>
            <a:r>
              <a:rPr lang="zh-CN" altLang="en-US"/>
              <a:t>词袋模型中只为文档中的词计算了</a:t>
            </a:r>
            <a:r>
              <a:rPr lang="en-US" altLang="zh-CN"/>
              <a:t>tf</a:t>
            </a:r>
            <a:r>
              <a:rPr lang="zh-CN" altLang="en-US"/>
              <a:t>权重。</a:t>
            </a:r>
            <a:r>
              <a:rPr lang="en-US" altLang="zh-CN"/>
              <a:t>tf</a:t>
            </a:r>
            <a:r>
              <a:rPr lang="zh-CN" altLang="en-US"/>
              <a:t>权重只考虑词在文档中出现的频率。如果一个词，只在某篇文档中出现，而没在文档集合中的其他文档中出现，则该词可以很好的区分描述这篇文档，则应该给该词更高的权重。</a:t>
            </a:r>
          </a:p>
          <a:p>
            <a:pPr eaLnBrk="1" hangingPunct="1">
              <a:lnSpc>
                <a:spcPct val="80000"/>
              </a:lnSpc>
            </a:pPr>
            <a:r>
              <a:rPr lang="zh-CN" altLang="en-US"/>
              <a:t>例如，在描述汽车的文档集合中，几乎每篇文档都会出现</a:t>
            </a:r>
            <a:r>
              <a:rPr lang="en-US" altLang="zh-CN"/>
              <a:t>car, auto</a:t>
            </a:r>
            <a:r>
              <a:rPr lang="zh-CN" altLang="en-US"/>
              <a:t>这样的词，这样的词不具有区分描述能力。</a:t>
            </a:r>
          </a:p>
          <a:p>
            <a:pPr eaLnBrk="1" hangingPunct="1">
              <a:lnSpc>
                <a:spcPct val="80000"/>
              </a:lnSpc>
            </a:pPr>
            <a:r>
              <a:rPr lang="zh-CN" altLang="en-US"/>
              <a:t>也即，我们想计算词项的权重时也考虑是否该词具有很好的描述性。</a:t>
            </a:r>
          </a:p>
        </p:txBody>
      </p:sp>
    </p:spTree>
    <p:extLst>
      <p:ext uri="{BB962C8B-B14F-4D97-AF65-F5344CB8AC3E}">
        <p14:creationId xmlns:p14="http://schemas.microsoft.com/office/powerpoint/2010/main" val="16674554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endParaRPr lang="zh-CN" altLang="en-US" dirty="0" smtClean="0"/>
          </a:p>
        </p:txBody>
      </p:sp>
      <p:sp>
        <p:nvSpPr>
          <p:cNvPr id="11267" name="Rectangle 3"/>
          <p:cNvSpPr>
            <a:spLocks noGrp="1" noChangeArrowheads="1"/>
          </p:cNvSpPr>
          <p:nvPr>
            <p:ph type="body" idx="1"/>
          </p:nvPr>
        </p:nvSpPr>
        <p:spPr/>
        <p:txBody>
          <a:bodyPr/>
          <a:lstStyle/>
          <a:p>
            <a:pPr algn="just" eaLnBrk="1" hangingPunct="1"/>
            <a:r>
              <a:rPr lang="zh-CN" altLang="en-US" smtClean="0"/>
              <a:t>因此，我们又统计一个词项的文档频率</a:t>
            </a:r>
            <a:r>
              <a:rPr lang="en-US" altLang="zh-CN" smtClean="0"/>
              <a:t>df</a:t>
            </a:r>
            <a:r>
              <a:rPr lang="zh-CN" altLang="en-US" smtClean="0"/>
              <a:t>，即在文档集合中，出现该词项的文档的数目。在实际应用中会采用逆文档频率</a:t>
            </a:r>
            <a:r>
              <a:rPr lang="en-US" altLang="zh-CN" smtClean="0"/>
              <a:t>idf</a:t>
            </a:r>
            <a:r>
              <a:rPr lang="zh-CN" altLang="en-US" smtClean="0"/>
              <a:t>。</a:t>
            </a:r>
          </a:p>
        </p:txBody>
      </p:sp>
      <p:sp>
        <p:nvSpPr>
          <p:cNvPr id="11268" name="Rectangle 5"/>
          <p:cNvSpPr>
            <a:spLocks noChangeArrowheads="1"/>
          </p:cNvSpPr>
          <p:nvPr/>
        </p:nvSpPr>
        <p:spPr bwMode="auto">
          <a:xfrm>
            <a:off x="1524001" y="29109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1269" name="Object 4"/>
          <p:cNvGraphicFramePr>
            <a:graphicFrameLocks noChangeAspect="1"/>
          </p:cNvGraphicFramePr>
          <p:nvPr/>
        </p:nvGraphicFramePr>
        <p:xfrm>
          <a:off x="4151314" y="3536951"/>
          <a:ext cx="2339975" cy="1260475"/>
        </p:xfrm>
        <a:graphic>
          <a:graphicData uri="http://schemas.openxmlformats.org/presentationml/2006/ole">
            <mc:AlternateContent xmlns:mc="http://schemas.openxmlformats.org/markup-compatibility/2006">
              <mc:Choice xmlns:v="urn:schemas-microsoft-com:vml" Requires="v">
                <p:oleObj spid="_x0000_s2102" name="Equation" r:id="rId3" imgW="812447" imgH="431613" progId="Equation.DSMT4">
                  <p:embed/>
                </p:oleObj>
              </mc:Choice>
              <mc:Fallback>
                <p:oleObj name="Equation" r:id="rId3" imgW="812447" imgH="431613" progId="Equation.DSMT4">
                  <p:embed/>
                  <p:pic>
                    <p:nvPicPr>
                      <p:cNvPr id="11269"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1314" y="3536951"/>
                        <a:ext cx="2339975"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0" name="Rectangle 6"/>
          <p:cNvSpPr>
            <a:spLocks noChangeArrowheads="1"/>
          </p:cNvSpPr>
          <p:nvPr/>
        </p:nvSpPr>
        <p:spPr bwMode="auto">
          <a:xfrm>
            <a:off x="2927351" y="4827500"/>
            <a:ext cx="63214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t>N</a:t>
            </a:r>
            <a:r>
              <a:rPr lang="zh-CN" altLang="en-US" sz="2400"/>
              <a:t>是文档集合中的文档数。可以发现，一个词如果在文档集合中出现的次数越少，它的</a:t>
            </a:r>
            <a:r>
              <a:rPr lang="en-US" altLang="zh-CN" sz="2400"/>
              <a:t>idf</a:t>
            </a:r>
            <a:r>
              <a:rPr lang="zh-CN" altLang="en-US" sz="2400"/>
              <a:t>得分越高。 </a:t>
            </a:r>
          </a:p>
        </p:txBody>
      </p:sp>
    </p:spTree>
    <p:extLst>
      <p:ext uri="{BB962C8B-B14F-4D97-AF65-F5344CB8AC3E}">
        <p14:creationId xmlns:p14="http://schemas.microsoft.com/office/powerpoint/2010/main" val="20966611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endParaRPr lang="zh-CN" altLang="en-US" dirty="0" smtClean="0"/>
          </a:p>
        </p:txBody>
      </p:sp>
      <p:sp>
        <p:nvSpPr>
          <p:cNvPr id="12291" name="Rectangle 3"/>
          <p:cNvSpPr>
            <a:spLocks noGrp="1" noChangeArrowheads="1"/>
          </p:cNvSpPr>
          <p:nvPr>
            <p:ph type="body" idx="1"/>
          </p:nvPr>
        </p:nvSpPr>
        <p:spPr/>
        <p:txBody>
          <a:bodyPr/>
          <a:lstStyle/>
          <a:p>
            <a:pPr eaLnBrk="1" hangingPunct="1"/>
            <a:r>
              <a:rPr lang="zh-CN" altLang="en-US" smtClean="0"/>
              <a:t>现在文档中的每个词可以计算两个权重</a:t>
            </a:r>
            <a:r>
              <a:rPr lang="en-US" altLang="zh-CN" smtClean="0"/>
              <a:t>tf</a:t>
            </a:r>
            <a:r>
              <a:rPr lang="zh-CN" altLang="en-US" smtClean="0"/>
              <a:t>和</a:t>
            </a:r>
            <a:r>
              <a:rPr lang="en-US" altLang="zh-CN" smtClean="0"/>
              <a:t>idf</a:t>
            </a:r>
            <a:r>
              <a:rPr lang="zh-CN" altLang="en-US" smtClean="0"/>
              <a:t>，单凭哪一个权重来衡量一个词项的重要性都不合适。</a:t>
            </a:r>
          </a:p>
          <a:p>
            <a:pPr eaLnBrk="1" hangingPunct="1"/>
            <a:r>
              <a:rPr lang="zh-CN" altLang="en-US" smtClean="0"/>
              <a:t>所以，用</a:t>
            </a:r>
            <a:r>
              <a:rPr lang="en-US" altLang="zh-CN" smtClean="0"/>
              <a:t>tf-idf</a:t>
            </a:r>
            <a:r>
              <a:rPr lang="zh-CN" altLang="en-US" smtClean="0"/>
              <a:t>权重来表示词项的权重。</a:t>
            </a:r>
          </a:p>
        </p:txBody>
      </p:sp>
      <p:sp>
        <p:nvSpPr>
          <p:cNvPr id="12292" name="Rectangle 5"/>
          <p:cNvSpPr>
            <a:spLocks noChangeArrowheads="1"/>
          </p:cNvSpPr>
          <p:nvPr/>
        </p:nvSpPr>
        <p:spPr bwMode="auto">
          <a:xfrm>
            <a:off x="1524001" y="30585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12293" name="Object 4"/>
          <p:cNvGraphicFramePr>
            <a:graphicFrameLocks noChangeAspect="1"/>
          </p:cNvGraphicFramePr>
          <p:nvPr/>
        </p:nvGraphicFramePr>
        <p:xfrm>
          <a:off x="3790951" y="4425950"/>
          <a:ext cx="3852863" cy="850900"/>
        </p:xfrm>
        <a:graphic>
          <a:graphicData uri="http://schemas.openxmlformats.org/presentationml/2006/ole">
            <mc:AlternateContent xmlns:mc="http://schemas.openxmlformats.org/markup-compatibility/2006">
              <mc:Choice xmlns:v="urn:schemas-microsoft-com:vml" Requires="v">
                <p:oleObj spid="_x0000_s3126" name="Equation" r:id="rId3" imgW="1104900" imgH="241300" progId="Equation.DSMT4">
                  <p:embed/>
                </p:oleObj>
              </mc:Choice>
              <mc:Fallback>
                <p:oleObj name="Equation" r:id="rId3" imgW="1104900" imgH="241300" progId="Equation.DSMT4">
                  <p:embed/>
                  <p:pic>
                    <p:nvPicPr>
                      <p:cNvPr id="1229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0951" y="4425950"/>
                        <a:ext cx="385286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173476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endParaRPr lang="zh-CN" altLang="en-US" dirty="0" smtClean="0"/>
          </a:p>
        </p:txBody>
      </p:sp>
      <p:sp>
        <p:nvSpPr>
          <p:cNvPr id="13315" name="Rectangle 3"/>
          <p:cNvSpPr>
            <a:spLocks noGrp="1" noChangeArrowheads="1"/>
          </p:cNvSpPr>
          <p:nvPr>
            <p:ph type="body" idx="1"/>
          </p:nvPr>
        </p:nvSpPr>
        <p:spPr/>
        <p:txBody>
          <a:bodyPr/>
          <a:lstStyle/>
          <a:p>
            <a:pPr eaLnBrk="1" hangingPunct="1"/>
            <a:r>
              <a:rPr lang="zh-CN" altLang="en-US"/>
              <a:t>词项的</a:t>
            </a:r>
            <a:r>
              <a:rPr lang="en-US" altLang="zh-CN"/>
              <a:t>tf-idf</a:t>
            </a:r>
            <a:r>
              <a:rPr lang="zh-CN" altLang="en-US"/>
              <a:t>权重的含义是：</a:t>
            </a:r>
          </a:p>
          <a:p>
            <a:pPr eaLnBrk="1" hangingPunct="1"/>
            <a:r>
              <a:rPr lang="zh-CN" altLang="en-US"/>
              <a:t>（</a:t>
            </a:r>
            <a:r>
              <a:rPr lang="en-US" altLang="zh-CN"/>
              <a:t>1</a:t>
            </a:r>
            <a:r>
              <a:rPr lang="zh-CN" altLang="en-US"/>
              <a:t>）一个词在少数几篇文档中多次出现，它的权重越大（此时对文档能够提供最强的区分能力）</a:t>
            </a:r>
          </a:p>
          <a:p>
            <a:pPr eaLnBrk="1" hangingPunct="1"/>
            <a:r>
              <a:rPr lang="zh-CN" altLang="en-US"/>
              <a:t>（</a:t>
            </a:r>
            <a:r>
              <a:rPr lang="en-US" altLang="zh-CN"/>
              <a:t>2</a:t>
            </a:r>
            <a:r>
              <a:rPr lang="zh-CN" altLang="en-US"/>
              <a:t>）但词项在一篇文档中出现次数少，或者在很多文档中出现，权重取值次之。</a:t>
            </a:r>
          </a:p>
          <a:p>
            <a:pPr eaLnBrk="1" hangingPunct="1"/>
            <a:r>
              <a:rPr lang="zh-CN" altLang="en-US"/>
              <a:t>（</a:t>
            </a:r>
            <a:r>
              <a:rPr lang="en-US" altLang="zh-CN"/>
              <a:t>3</a:t>
            </a:r>
            <a:r>
              <a:rPr lang="zh-CN" altLang="en-US"/>
              <a:t>）如果词项在所有文档中都出现，那么它的权重值最小（为什么？）</a:t>
            </a:r>
          </a:p>
        </p:txBody>
      </p:sp>
    </p:spTree>
    <p:extLst>
      <p:ext uri="{BB962C8B-B14F-4D97-AF65-F5344CB8AC3E}">
        <p14:creationId xmlns:p14="http://schemas.microsoft.com/office/powerpoint/2010/main" val="18736537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endParaRPr lang="zh-CN" altLang="en-US" dirty="0" smtClean="0"/>
          </a:p>
        </p:txBody>
      </p:sp>
      <p:sp>
        <p:nvSpPr>
          <p:cNvPr id="14339" name="Rectangle 3"/>
          <p:cNvSpPr>
            <a:spLocks noGrp="1" noChangeArrowheads="1"/>
          </p:cNvSpPr>
          <p:nvPr>
            <p:ph type="body" idx="1"/>
          </p:nvPr>
        </p:nvSpPr>
        <p:spPr/>
        <p:txBody>
          <a:bodyPr/>
          <a:lstStyle/>
          <a:p>
            <a:pPr eaLnBrk="1" hangingPunct="1"/>
            <a:r>
              <a:rPr lang="zh-CN" altLang="en-US" sz="2600"/>
              <a:t>如果把一篇文档看做是向量，其中每个分量都对应词典中的一个词项，分量是</a:t>
            </a:r>
            <a:r>
              <a:rPr lang="en-US" altLang="zh-CN" sz="2600"/>
              <a:t>tf-idf</a:t>
            </a:r>
            <a:r>
              <a:rPr lang="zh-CN" altLang="en-US" sz="2600"/>
              <a:t>计算出的权重值。某词项在文档中没有出现，其对应的分量为</a:t>
            </a:r>
            <a:r>
              <a:rPr lang="en-US" altLang="zh-CN" sz="2600"/>
              <a:t>0</a:t>
            </a:r>
            <a:r>
              <a:rPr lang="zh-CN" altLang="en-US" sz="2600"/>
              <a:t>。我们就可以用一个向量来描述文档。一系列文档在同一向量空间中表示，就称为向量空间模型（</a:t>
            </a:r>
            <a:r>
              <a:rPr lang="en-US" altLang="zh-CN" sz="2600"/>
              <a:t>vector space model</a:t>
            </a:r>
            <a:r>
              <a:rPr lang="zh-CN" altLang="en-US" sz="2600"/>
              <a:t>）</a:t>
            </a:r>
            <a:r>
              <a:rPr lang="en-US" altLang="zh-CN" sz="2600"/>
              <a:t>VSM</a:t>
            </a:r>
            <a:r>
              <a:rPr lang="zh-CN" altLang="en-US" sz="2600"/>
              <a:t>。</a:t>
            </a:r>
          </a:p>
        </p:txBody>
      </p:sp>
      <p:pic>
        <p:nvPicPr>
          <p:cNvPr id="1434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8526" y="4305301"/>
            <a:ext cx="5148263"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49837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zh-CN" altLang="en-US" dirty="0" smtClean="0"/>
          </a:p>
        </p:txBody>
      </p:sp>
      <p:sp>
        <p:nvSpPr>
          <p:cNvPr id="18435" name="Rectangle 3"/>
          <p:cNvSpPr>
            <a:spLocks noGrp="1" noChangeArrowheads="1"/>
          </p:cNvSpPr>
          <p:nvPr>
            <p:ph type="body" idx="1"/>
          </p:nvPr>
        </p:nvSpPr>
        <p:spPr/>
        <p:txBody>
          <a:bodyPr/>
          <a:lstStyle/>
          <a:p>
            <a:pPr eaLnBrk="1" hangingPunct="1"/>
            <a:r>
              <a:rPr lang="zh-CN" altLang="en-US" dirty="0" smtClean="0"/>
              <a:t>向量</a:t>
            </a:r>
            <a:r>
              <a:rPr lang="zh-CN" altLang="en-US" dirty="0"/>
              <a:t>空间模型是信息检索、文本分析中基本的模型。通过该模型，可以进行有序文档检索、文档聚类、文档分类等。</a:t>
            </a:r>
          </a:p>
          <a:p>
            <a:pPr eaLnBrk="1" hangingPunct="1"/>
            <a:r>
              <a:rPr lang="zh-CN" altLang="en-US" dirty="0"/>
              <a:t>当然，现在的研究有新发展。出现了很多模型代替</a:t>
            </a:r>
            <a:r>
              <a:rPr lang="en-US" altLang="zh-CN" dirty="0"/>
              <a:t>VSM</a:t>
            </a:r>
            <a:r>
              <a:rPr lang="zh-CN" altLang="en-US" dirty="0" smtClean="0"/>
              <a:t>。</a:t>
            </a:r>
            <a:endParaRPr lang="en-US" altLang="zh-CN" dirty="0" smtClean="0"/>
          </a:p>
          <a:p>
            <a:pPr eaLnBrk="1" hangingPunct="1"/>
            <a:endParaRPr lang="en-US" altLang="zh-CN" dirty="0"/>
          </a:p>
          <a:p>
            <a:pPr eaLnBrk="1" hangingPunct="1"/>
            <a:r>
              <a:rPr lang="zh-CN" altLang="en-US" dirty="0" smtClean="0"/>
              <a:t>向量空间模型中，计算两篇文档的相似度采用余弦相似度计算</a:t>
            </a:r>
            <a:endParaRPr lang="zh-CN" altLang="en-US" dirty="0"/>
          </a:p>
        </p:txBody>
      </p:sp>
    </p:spTree>
    <p:extLst>
      <p:ext uri="{BB962C8B-B14F-4D97-AF65-F5344CB8AC3E}">
        <p14:creationId xmlns:p14="http://schemas.microsoft.com/office/powerpoint/2010/main" val="34082303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endParaRPr lang="zh-CN" altLang="en-US" dirty="0" smtClean="0"/>
          </a:p>
        </p:txBody>
      </p:sp>
      <p:sp>
        <p:nvSpPr>
          <p:cNvPr id="23555" name="Rectangle 3"/>
          <p:cNvSpPr>
            <a:spLocks noGrp="1" noChangeArrowheads="1"/>
          </p:cNvSpPr>
          <p:nvPr>
            <p:ph type="body" sz="half" idx="1"/>
          </p:nvPr>
        </p:nvSpPr>
        <p:spPr>
          <a:xfrm>
            <a:off x="1981200" y="1981200"/>
            <a:ext cx="7715250" cy="3886200"/>
          </a:xfrm>
        </p:spPr>
        <p:txBody>
          <a:bodyPr/>
          <a:lstStyle/>
          <a:p>
            <a:pPr eaLnBrk="1" hangingPunct="1">
              <a:lnSpc>
                <a:spcPct val="90000"/>
              </a:lnSpc>
            </a:pPr>
            <a:r>
              <a:rPr lang="zh-CN" altLang="en-US" dirty="0" smtClean="0"/>
              <a:t>余弦相似度</a:t>
            </a:r>
          </a:p>
          <a:p>
            <a:pPr eaLnBrk="1" hangingPunct="1">
              <a:lnSpc>
                <a:spcPct val="90000"/>
              </a:lnSpc>
            </a:pPr>
            <a:endParaRPr lang="zh-CN" altLang="en-US" dirty="0" smtClean="0"/>
          </a:p>
          <a:p>
            <a:pPr eaLnBrk="1" hangingPunct="1">
              <a:lnSpc>
                <a:spcPct val="90000"/>
              </a:lnSpc>
            </a:pPr>
            <a:endParaRPr lang="zh-CN" altLang="en-US" dirty="0" smtClean="0"/>
          </a:p>
          <a:p>
            <a:pPr eaLnBrk="1" hangingPunct="1">
              <a:lnSpc>
                <a:spcPct val="90000"/>
              </a:lnSpc>
            </a:pPr>
            <a:endParaRPr lang="zh-CN" altLang="en-US" dirty="0" smtClean="0"/>
          </a:p>
          <a:p>
            <a:pPr eaLnBrk="1" hangingPunct="1">
              <a:lnSpc>
                <a:spcPct val="90000"/>
              </a:lnSpc>
            </a:pPr>
            <a:r>
              <a:rPr lang="zh-CN" altLang="en-US" dirty="0" smtClean="0"/>
              <a:t>文档</a:t>
            </a:r>
            <a:r>
              <a:rPr lang="en-US" altLang="zh-CN" dirty="0" smtClean="0"/>
              <a:t>d1</a:t>
            </a:r>
            <a:r>
              <a:rPr lang="zh-CN" altLang="en-US" dirty="0" smtClean="0"/>
              <a:t>和</a:t>
            </a:r>
            <a:r>
              <a:rPr lang="en-US" altLang="zh-CN" dirty="0" smtClean="0"/>
              <a:t>d2</a:t>
            </a:r>
            <a:r>
              <a:rPr lang="zh-CN" altLang="en-US" dirty="0" smtClean="0"/>
              <a:t>的向量是</a:t>
            </a:r>
          </a:p>
          <a:p>
            <a:pPr eaLnBrk="1" hangingPunct="1">
              <a:lnSpc>
                <a:spcPct val="90000"/>
              </a:lnSpc>
            </a:pPr>
            <a:r>
              <a:rPr lang="zh-CN" altLang="en-US" dirty="0" smtClean="0"/>
              <a:t>                    是两个向量的点积（内积）</a:t>
            </a:r>
          </a:p>
          <a:p>
            <a:pPr eaLnBrk="1" hangingPunct="1">
              <a:lnSpc>
                <a:spcPct val="90000"/>
              </a:lnSpc>
            </a:pPr>
            <a:r>
              <a:rPr lang="zh-CN" altLang="en-US" dirty="0" smtClean="0"/>
              <a:t>两个向量的内积定义为：</a:t>
            </a:r>
          </a:p>
        </p:txBody>
      </p:sp>
      <p:graphicFrame>
        <p:nvGraphicFramePr>
          <p:cNvPr id="23556" name="Object 13"/>
          <p:cNvGraphicFramePr>
            <a:graphicFrameLocks noGrp="1" noChangeAspect="1"/>
          </p:cNvGraphicFramePr>
          <p:nvPr>
            <p:ph sz="quarter" idx="2"/>
            <p:extLst>
              <p:ext uri="{D42A27DB-BD31-4B8C-83A1-F6EECF244321}">
                <p14:modId xmlns:p14="http://schemas.microsoft.com/office/powerpoint/2010/main" val="3699871916"/>
              </p:ext>
            </p:extLst>
          </p:nvPr>
        </p:nvGraphicFramePr>
        <p:xfrm>
          <a:off x="2423392" y="4484689"/>
          <a:ext cx="1781175" cy="531813"/>
        </p:xfrm>
        <a:graphic>
          <a:graphicData uri="http://schemas.openxmlformats.org/presentationml/2006/ole">
            <mc:AlternateContent xmlns:mc="http://schemas.openxmlformats.org/markup-compatibility/2006">
              <mc:Choice xmlns:v="urn:schemas-microsoft-com:vml" Requires="v">
                <p:oleObj spid="_x0000_s7326" name="Equation" r:id="rId4" imgW="850531" imgH="253890" progId="Equation.DSMT4">
                  <p:embed/>
                </p:oleObj>
              </mc:Choice>
              <mc:Fallback>
                <p:oleObj name="Equation" r:id="rId4" imgW="850531" imgH="253890" progId="Equation.DSMT4">
                  <p:embed/>
                  <p:pic>
                    <p:nvPicPr>
                      <p:cNvPr id="23556"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3392" y="4484689"/>
                        <a:ext cx="1781175"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3557"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2175" y="2673351"/>
            <a:ext cx="465455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558" name="Object 18"/>
          <p:cNvGraphicFramePr>
            <a:graphicFrameLocks noGrp="1" noChangeAspect="1"/>
          </p:cNvGraphicFramePr>
          <p:nvPr>
            <p:ph sz="quarter" idx="3"/>
            <p:extLst>
              <p:ext uri="{D42A27DB-BD31-4B8C-83A1-F6EECF244321}">
                <p14:modId xmlns:p14="http://schemas.microsoft.com/office/powerpoint/2010/main" val="1903516007"/>
              </p:ext>
            </p:extLst>
          </p:nvPr>
        </p:nvGraphicFramePr>
        <p:xfrm>
          <a:off x="6096000" y="3897314"/>
          <a:ext cx="2052637" cy="587375"/>
        </p:xfrm>
        <a:graphic>
          <a:graphicData uri="http://schemas.openxmlformats.org/presentationml/2006/ole">
            <mc:AlternateContent xmlns:mc="http://schemas.openxmlformats.org/markup-compatibility/2006">
              <mc:Choice xmlns:v="urn:schemas-microsoft-com:vml" Requires="v">
                <p:oleObj spid="_x0000_s7327" name="Equation" r:id="rId7" imgW="888614" imgH="253890" progId="Equation.DSMT4">
                  <p:embed/>
                </p:oleObj>
              </mc:Choice>
              <mc:Fallback>
                <p:oleObj name="Equation" r:id="rId7" imgW="888614" imgH="253890" progId="Equation.DSMT4">
                  <p:embed/>
                  <p:pic>
                    <p:nvPicPr>
                      <p:cNvPr id="23558"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3897314"/>
                        <a:ext cx="2052637"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9" name="Object 20"/>
          <p:cNvGraphicFramePr>
            <a:graphicFrameLocks noChangeAspect="1"/>
          </p:cNvGraphicFramePr>
          <p:nvPr>
            <p:extLst>
              <p:ext uri="{D42A27DB-BD31-4B8C-83A1-F6EECF244321}">
                <p14:modId xmlns:p14="http://schemas.microsoft.com/office/powerpoint/2010/main" val="2035708037"/>
              </p:ext>
            </p:extLst>
          </p:nvPr>
        </p:nvGraphicFramePr>
        <p:xfrm>
          <a:off x="6408160" y="4997452"/>
          <a:ext cx="2476500" cy="711200"/>
        </p:xfrm>
        <a:graphic>
          <a:graphicData uri="http://schemas.openxmlformats.org/presentationml/2006/ole">
            <mc:AlternateContent xmlns:mc="http://schemas.openxmlformats.org/markup-compatibility/2006">
              <mc:Choice xmlns:v="urn:schemas-microsoft-com:vml" Requires="v">
                <p:oleObj spid="_x0000_s7328" name="Equation" r:id="rId9" imgW="1016000" imgH="292100" progId="Equation.DSMT4">
                  <p:embed/>
                </p:oleObj>
              </mc:Choice>
              <mc:Fallback>
                <p:oleObj name="Equation" r:id="rId9" imgW="1016000" imgH="292100" progId="Equation.DSMT4">
                  <p:embed/>
                  <p:pic>
                    <p:nvPicPr>
                      <p:cNvPr id="23559"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8160" y="4997452"/>
                        <a:ext cx="24765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69422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结构化数据最典型的例子是数据库中的数据。如</a:t>
            </a:r>
            <a:r>
              <a:rPr lang="zh-CN" altLang="zh-CN" dirty="0" smtClean="0"/>
              <a:t>，</a:t>
            </a:r>
            <a:endParaRPr lang="en-US" altLang="zh-CN" dirty="0" smtClean="0"/>
          </a:p>
          <a:p>
            <a:endParaRPr lang="en-US" altLang="zh-CN" dirty="0"/>
          </a:p>
          <a:p>
            <a:endParaRPr lang="en-US" altLang="zh-CN" dirty="0" smtClean="0"/>
          </a:p>
          <a:p>
            <a:endParaRPr lang="en-US" altLang="zh-CN" dirty="0" smtClean="0"/>
          </a:p>
          <a:p>
            <a:endParaRPr lang="en-US" altLang="zh-CN" dirty="0" smtClean="0"/>
          </a:p>
          <a:p>
            <a:endParaRPr lang="en-US" altLang="zh-CN" dirty="0"/>
          </a:p>
          <a:p>
            <a:r>
              <a:rPr lang="zh-CN" altLang="zh-CN" dirty="0"/>
              <a:t>结构化的数据很方便进行分析，如上表中，如果需要查找未婚的男性，因为数据格式都是固定的，标准的很方便进行查找。甚至格式化的数据可以进行量化，然后进行数据分析。</a:t>
            </a:r>
          </a:p>
          <a:p>
            <a:endParaRPr lang="zh-CN" altLang="en-US" dirty="0"/>
          </a:p>
        </p:txBody>
      </p:sp>
      <p:pic>
        <p:nvPicPr>
          <p:cNvPr id="4" name="图片 3"/>
          <p:cNvPicPr>
            <a:picLocks noChangeAspect="1"/>
          </p:cNvPicPr>
          <p:nvPr/>
        </p:nvPicPr>
        <p:blipFill>
          <a:blip r:embed="rId2"/>
          <a:stretch>
            <a:fillRect/>
          </a:stretch>
        </p:blipFill>
        <p:spPr>
          <a:xfrm>
            <a:off x="3869223" y="2529168"/>
            <a:ext cx="3971925" cy="2114550"/>
          </a:xfrm>
          <a:prstGeom prst="rect">
            <a:avLst/>
          </a:prstGeom>
        </p:spPr>
      </p:pic>
    </p:spTree>
    <p:extLst>
      <p:ext uri="{BB962C8B-B14F-4D97-AF65-F5344CB8AC3E}">
        <p14:creationId xmlns:p14="http://schemas.microsoft.com/office/powerpoint/2010/main" val="29720531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endParaRPr lang="zh-CN" altLang="en-US" dirty="0" smtClean="0"/>
          </a:p>
        </p:txBody>
      </p:sp>
      <p:sp>
        <p:nvSpPr>
          <p:cNvPr id="25603" name="Rectangle 3"/>
          <p:cNvSpPr>
            <a:spLocks noGrp="1" noChangeArrowheads="1"/>
          </p:cNvSpPr>
          <p:nvPr>
            <p:ph type="body" sz="half" idx="1"/>
          </p:nvPr>
        </p:nvSpPr>
        <p:spPr>
          <a:xfrm>
            <a:off x="1981200" y="1981200"/>
            <a:ext cx="8362950" cy="3886200"/>
          </a:xfrm>
        </p:spPr>
        <p:txBody>
          <a:bodyPr/>
          <a:lstStyle/>
          <a:p>
            <a:pPr eaLnBrk="1" hangingPunct="1"/>
            <a:endParaRPr lang="en-US" altLang="zh-CN"/>
          </a:p>
          <a:p>
            <a:pPr eaLnBrk="1" hangingPunct="1"/>
            <a:endParaRPr lang="en-US" altLang="zh-CN"/>
          </a:p>
          <a:p>
            <a:pPr eaLnBrk="1" hangingPunct="1"/>
            <a:endParaRPr lang="en-US" altLang="zh-CN"/>
          </a:p>
          <a:p>
            <a:pPr eaLnBrk="1" hangingPunct="1"/>
            <a:r>
              <a:rPr lang="zh-CN" altLang="en-US"/>
              <a:t>公式的分母是两个向量的欧几里得长度</a:t>
            </a:r>
          </a:p>
          <a:p>
            <a:pPr eaLnBrk="1" hangingPunct="1"/>
            <a:r>
              <a:rPr lang="zh-CN" altLang="en-US"/>
              <a:t>文档</a:t>
            </a:r>
            <a:r>
              <a:rPr lang="en-US" altLang="zh-CN"/>
              <a:t>d</a:t>
            </a:r>
            <a:r>
              <a:rPr lang="zh-CN" altLang="en-US"/>
              <a:t>的向量表示为            ，它是一个</a:t>
            </a:r>
            <a:r>
              <a:rPr lang="en-US" altLang="zh-CN"/>
              <a:t>M</a:t>
            </a:r>
            <a:r>
              <a:rPr lang="zh-CN" altLang="en-US"/>
              <a:t>维向量</a:t>
            </a:r>
          </a:p>
          <a:p>
            <a:pPr eaLnBrk="1" hangingPunct="1"/>
            <a:endParaRPr lang="zh-CN" altLang="en-US"/>
          </a:p>
          <a:p>
            <a:pPr eaLnBrk="1" hangingPunct="1"/>
            <a:r>
              <a:rPr lang="zh-CN" altLang="en-US"/>
              <a:t>文档</a:t>
            </a:r>
            <a:r>
              <a:rPr lang="en-US" altLang="zh-CN"/>
              <a:t>d</a:t>
            </a:r>
            <a:r>
              <a:rPr lang="zh-CN" altLang="en-US"/>
              <a:t>的欧几里得长度是</a:t>
            </a:r>
          </a:p>
        </p:txBody>
      </p:sp>
      <p:pic>
        <p:nvPicPr>
          <p:cNvPr id="25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9513" y="2097088"/>
            <a:ext cx="4654550"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5605" name="Object 5"/>
          <p:cNvGraphicFramePr>
            <a:graphicFrameLocks noGrp="1" noChangeAspect="1"/>
          </p:cNvGraphicFramePr>
          <p:nvPr>
            <p:ph sz="half" idx="2"/>
            <p:extLst>
              <p:ext uri="{D42A27DB-BD31-4B8C-83A1-F6EECF244321}">
                <p14:modId xmlns:p14="http://schemas.microsoft.com/office/powerpoint/2010/main" val="156070252"/>
              </p:ext>
            </p:extLst>
          </p:nvPr>
        </p:nvGraphicFramePr>
        <p:xfrm>
          <a:off x="5599113" y="3987799"/>
          <a:ext cx="895350" cy="606425"/>
        </p:xfrm>
        <a:graphic>
          <a:graphicData uri="http://schemas.openxmlformats.org/presentationml/2006/ole">
            <mc:AlternateContent xmlns:mc="http://schemas.openxmlformats.org/markup-compatibility/2006">
              <mc:Choice xmlns:v="urn:schemas-microsoft-com:vml" Requires="v">
                <p:oleObj spid="_x0000_s8246" name="Equation" r:id="rId4" imgW="355446" imgH="241195" progId="Equation.DSMT4">
                  <p:embed/>
                </p:oleObj>
              </mc:Choice>
              <mc:Fallback>
                <p:oleObj name="Equation" r:id="rId4" imgW="355446" imgH="241195" progId="Equation.DSMT4">
                  <p:embed/>
                  <p:pic>
                    <p:nvPicPr>
                      <p:cNvPr id="2560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9113" y="3987799"/>
                        <a:ext cx="895350"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5606"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3807" y="4503163"/>
            <a:ext cx="24114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03951" y="5013326"/>
            <a:ext cx="1871663"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16987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文本分类</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167869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endParaRPr lang="zh-CN" altLang="zh-CN" dirty="0" smtClean="0"/>
          </a:p>
        </p:txBody>
      </p:sp>
      <p:sp>
        <p:nvSpPr>
          <p:cNvPr id="5123" name="Rectangle 3"/>
          <p:cNvSpPr>
            <a:spLocks noGrp="1" noChangeArrowheads="1"/>
          </p:cNvSpPr>
          <p:nvPr>
            <p:ph type="body" idx="1"/>
          </p:nvPr>
        </p:nvSpPr>
        <p:spPr/>
        <p:txBody>
          <a:bodyPr/>
          <a:lstStyle/>
          <a:p>
            <a:pPr eaLnBrk="1" hangingPunct="1"/>
            <a:r>
              <a:rPr lang="en-US" altLang="zh-CN" smtClean="0"/>
              <a:t>“</a:t>
            </a:r>
            <a:r>
              <a:rPr lang="zh-CN" altLang="en-US" smtClean="0"/>
              <a:t>分类”是数据挖掘和机器学习中的基本任务。</a:t>
            </a:r>
          </a:p>
          <a:p>
            <a:pPr eaLnBrk="1" hangingPunct="1"/>
            <a:r>
              <a:rPr lang="zh-CN" altLang="en-US" smtClean="0"/>
              <a:t>面向文本的分类任务则称为文本分类。</a:t>
            </a:r>
          </a:p>
          <a:p>
            <a:pPr eaLnBrk="1" hangingPunct="1"/>
            <a:r>
              <a:rPr lang="zh-CN" altLang="en-US" smtClean="0"/>
              <a:t>文本分类的应用领域很广：</a:t>
            </a:r>
          </a:p>
          <a:p>
            <a:pPr lvl="1" eaLnBrk="1" hangingPunct="1"/>
            <a:r>
              <a:rPr lang="zh-CN" altLang="en-US" smtClean="0"/>
              <a:t>垃圾网页</a:t>
            </a:r>
          </a:p>
          <a:p>
            <a:pPr lvl="1" eaLnBrk="1" hangingPunct="1"/>
            <a:r>
              <a:rPr lang="zh-CN" altLang="en-US" smtClean="0"/>
              <a:t>垃圾邮件</a:t>
            </a:r>
          </a:p>
          <a:p>
            <a:pPr lvl="1" eaLnBrk="1" hangingPunct="1"/>
            <a:r>
              <a:rPr lang="zh-CN" altLang="en-US" smtClean="0"/>
              <a:t>垂直搜索引擎</a:t>
            </a:r>
          </a:p>
        </p:txBody>
      </p:sp>
    </p:spTree>
    <p:extLst>
      <p:ext uri="{BB962C8B-B14F-4D97-AF65-F5344CB8AC3E}">
        <p14:creationId xmlns:p14="http://schemas.microsoft.com/office/powerpoint/2010/main" val="4635775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文本分类问题</a:t>
            </a:r>
          </a:p>
        </p:txBody>
      </p:sp>
      <p:sp>
        <p:nvSpPr>
          <p:cNvPr id="6147" name="Rectangle 3"/>
          <p:cNvSpPr>
            <a:spLocks noGrp="1" noChangeArrowheads="1"/>
          </p:cNvSpPr>
          <p:nvPr>
            <p:ph type="body" idx="1"/>
          </p:nvPr>
        </p:nvSpPr>
        <p:spPr/>
        <p:txBody>
          <a:bodyPr/>
          <a:lstStyle/>
          <a:p>
            <a:pPr eaLnBrk="1" hangingPunct="1"/>
            <a:r>
              <a:rPr lang="zh-CN" altLang="en-US"/>
              <a:t>分类问题的形式化描述：</a:t>
            </a:r>
          </a:p>
          <a:p>
            <a:pPr eaLnBrk="1" hangingPunct="1"/>
            <a:r>
              <a:rPr lang="zh-CN" altLang="en-US"/>
              <a:t>有文档</a:t>
            </a:r>
            <a:r>
              <a:rPr lang="en-US" altLang="zh-CN"/>
              <a:t>d∈X </a:t>
            </a:r>
            <a:r>
              <a:rPr lang="zh-CN" altLang="en-US"/>
              <a:t>，</a:t>
            </a:r>
            <a:r>
              <a:rPr lang="en-US" altLang="zh-CN"/>
              <a:t>X</a:t>
            </a:r>
            <a:r>
              <a:rPr lang="zh-CN" altLang="en-US"/>
              <a:t>表示文档空间，和一个固定的类别集合</a:t>
            </a:r>
            <a:r>
              <a:rPr lang="en-US" altLang="zh-CN"/>
              <a:t>C={c</a:t>
            </a:r>
            <a:r>
              <a:rPr lang="en-US" altLang="zh-CN" baseline="-25000"/>
              <a:t>1</a:t>
            </a:r>
            <a:r>
              <a:rPr lang="en-US" altLang="zh-CN"/>
              <a:t>,…,c</a:t>
            </a:r>
            <a:r>
              <a:rPr lang="en-US" altLang="zh-CN" baseline="-25000"/>
              <a:t>J</a:t>
            </a:r>
            <a:r>
              <a:rPr lang="en-US" altLang="zh-CN"/>
              <a:t>} </a:t>
            </a:r>
            <a:r>
              <a:rPr lang="zh-CN" altLang="en-US"/>
              <a:t>。给定已经标注好的训练集</a:t>
            </a:r>
            <a:r>
              <a:rPr lang="en-US" altLang="zh-CN"/>
              <a:t>D=&lt;d,c&gt;</a:t>
            </a:r>
            <a:r>
              <a:rPr lang="zh-CN" altLang="en-US"/>
              <a:t>，其中</a:t>
            </a:r>
            <a:r>
              <a:rPr lang="en-US" altLang="zh-CN"/>
              <a:t>&lt;d,c&gt; ∈X</a:t>
            </a:r>
            <a:r>
              <a:rPr lang="en-US" altLang="en-US"/>
              <a:t>×</a:t>
            </a:r>
            <a:r>
              <a:rPr lang="en-US" altLang="zh-CN"/>
              <a:t>C</a:t>
            </a:r>
            <a:r>
              <a:rPr lang="zh-CN" altLang="en-US"/>
              <a:t>，利用某种学习算法，从训练集学习一个分类函数</a:t>
            </a:r>
            <a:r>
              <a:rPr lang="en-US" altLang="zh-CN"/>
              <a:t>γ </a:t>
            </a:r>
            <a:r>
              <a:rPr lang="zh-CN" altLang="en-US"/>
              <a:t>，它可以将文档映射到类别：</a:t>
            </a:r>
          </a:p>
          <a:p>
            <a:pPr eaLnBrk="1" hangingPunct="1"/>
            <a:r>
              <a:rPr lang="en-US" altLang="zh-CN"/>
              <a:t>γ </a:t>
            </a:r>
            <a:r>
              <a:rPr lang="zh-CN" altLang="en-US"/>
              <a:t>：</a:t>
            </a:r>
            <a:r>
              <a:rPr lang="en-US" altLang="zh-CN"/>
              <a:t>X→C</a:t>
            </a:r>
          </a:p>
          <a:p>
            <a:pPr eaLnBrk="1" hangingPunct="1"/>
            <a:r>
              <a:rPr lang="zh-CN" altLang="en-US"/>
              <a:t>此类有训练集的学习方法称为，有监督学习。</a:t>
            </a:r>
          </a:p>
        </p:txBody>
      </p:sp>
    </p:spTree>
    <p:extLst>
      <p:ext uri="{BB962C8B-B14F-4D97-AF65-F5344CB8AC3E}">
        <p14:creationId xmlns:p14="http://schemas.microsoft.com/office/powerpoint/2010/main" val="25414663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朴素贝叶斯文本分类</a:t>
            </a:r>
          </a:p>
        </p:txBody>
      </p:sp>
      <p:sp>
        <p:nvSpPr>
          <p:cNvPr id="7171" name="Rectangle 3"/>
          <p:cNvSpPr>
            <a:spLocks noGrp="1" noChangeArrowheads="1"/>
          </p:cNvSpPr>
          <p:nvPr>
            <p:ph type="body" idx="1"/>
          </p:nvPr>
        </p:nvSpPr>
        <p:spPr/>
        <p:txBody>
          <a:bodyPr/>
          <a:lstStyle/>
          <a:p>
            <a:pPr eaLnBrk="1" hangingPunct="1"/>
            <a:r>
              <a:rPr lang="zh-CN" altLang="en-US" smtClean="0"/>
              <a:t>有很多文本分类算法，朴素贝叶斯是最基本的一种分类方法。</a:t>
            </a:r>
          </a:p>
          <a:p>
            <a:pPr eaLnBrk="1" hangingPunct="1"/>
            <a:r>
              <a:rPr lang="zh-CN" altLang="en-US" smtClean="0"/>
              <a:t>多项式朴素贝叶斯模型是一种基于概率的学习方法。文档</a:t>
            </a:r>
            <a:r>
              <a:rPr lang="en-US" altLang="zh-CN" smtClean="0"/>
              <a:t>d</a:t>
            </a:r>
            <a:r>
              <a:rPr lang="zh-CN" altLang="en-US" smtClean="0"/>
              <a:t>属于类别</a:t>
            </a:r>
            <a:r>
              <a:rPr lang="en-US" altLang="zh-CN" smtClean="0"/>
              <a:t>c</a:t>
            </a:r>
            <a:r>
              <a:rPr lang="zh-CN" altLang="en-US" smtClean="0"/>
              <a:t>的概率如下：</a:t>
            </a:r>
          </a:p>
          <a:p>
            <a:pPr eaLnBrk="1" hangingPunct="1"/>
            <a:endParaRPr lang="zh-CN" altLang="en-US" smtClean="0"/>
          </a:p>
          <a:p>
            <a:pPr eaLnBrk="1" hangingPunct="1"/>
            <a:endParaRPr lang="en-US" altLang="zh-CN" smtClean="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3000" y="4221163"/>
            <a:ext cx="4211638"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 Box 6"/>
          <p:cNvSpPr txBox="1">
            <a:spLocks noChangeArrowheads="1"/>
          </p:cNvSpPr>
          <p:nvPr/>
        </p:nvSpPr>
        <p:spPr bwMode="auto">
          <a:xfrm>
            <a:off x="3359151" y="5084764"/>
            <a:ext cx="629691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i="1"/>
              <a:t>P</a:t>
            </a:r>
            <a:r>
              <a:rPr lang="en-US" altLang="zh-CN" sz="2400"/>
              <a:t>(</a:t>
            </a:r>
            <a:r>
              <a:rPr lang="en-US" altLang="zh-CN" sz="2400" i="1"/>
              <a:t>t</a:t>
            </a:r>
            <a:r>
              <a:rPr lang="en-US" altLang="zh-CN" sz="2400" baseline="-25000"/>
              <a:t>k</a:t>
            </a:r>
            <a:r>
              <a:rPr lang="en-US" altLang="zh-CN" sz="2400"/>
              <a:t>|</a:t>
            </a:r>
            <a:r>
              <a:rPr lang="en-US" altLang="zh-CN" sz="2400" i="1"/>
              <a:t>c</a:t>
            </a:r>
            <a:r>
              <a:rPr lang="en-US" altLang="zh-CN" sz="2400"/>
              <a:t>)</a:t>
            </a:r>
            <a:r>
              <a:rPr lang="zh-CN" altLang="en-US" sz="2400"/>
              <a:t>是</a:t>
            </a:r>
            <a:r>
              <a:rPr lang="en-US" altLang="zh-CN" sz="2400" i="1"/>
              <a:t>t</a:t>
            </a:r>
            <a:r>
              <a:rPr lang="en-US" altLang="zh-CN" sz="2400" baseline="-25000"/>
              <a:t>k</a:t>
            </a:r>
            <a:r>
              <a:rPr lang="zh-CN" altLang="en-US" sz="2400"/>
              <a:t>出现在类</a:t>
            </a:r>
            <a:r>
              <a:rPr lang="en-US" altLang="zh-CN" sz="2400"/>
              <a:t>c</a:t>
            </a:r>
            <a:r>
              <a:rPr lang="zh-CN" altLang="en-US" sz="2400"/>
              <a:t>文档中的条件概率</a:t>
            </a:r>
          </a:p>
          <a:p>
            <a:pPr eaLnBrk="1" hangingPunct="1">
              <a:spcBef>
                <a:spcPct val="0"/>
              </a:spcBef>
              <a:buClrTx/>
              <a:buSzTx/>
              <a:buFontTx/>
              <a:buNone/>
            </a:pPr>
            <a:r>
              <a:rPr lang="en-US" altLang="zh-CN" sz="2400" i="1"/>
              <a:t>P</a:t>
            </a:r>
            <a:r>
              <a:rPr lang="en-US" altLang="zh-CN" sz="2400"/>
              <a:t>(</a:t>
            </a:r>
            <a:r>
              <a:rPr lang="en-US" altLang="zh-CN" sz="2400" i="1"/>
              <a:t>c</a:t>
            </a:r>
            <a:r>
              <a:rPr lang="en-US" altLang="zh-CN" sz="2400"/>
              <a:t>)</a:t>
            </a:r>
            <a:r>
              <a:rPr lang="zh-CN" altLang="en-US" sz="2400"/>
              <a:t>是文档出现在类</a:t>
            </a:r>
            <a:r>
              <a:rPr lang="en-US" altLang="zh-CN" sz="2400" i="1"/>
              <a:t>c</a:t>
            </a:r>
            <a:r>
              <a:rPr lang="zh-CN" altLang="en-US" sz="2400"/>
              <a:t>中的先验概率</a:t>
            </a:r>
          </a:p>
          <a:p>
            <a:pPr eaLnBrk="1" hangingPunct="1">
              <a:spcBef>
                <a:spcPct val="0"/>
              </a:spcBef>
              <a:buClrTx/>
              <a:buSzTx/>
              <a:buFontTx/>
              <a:buNone/>
            </a:pPr>
            <a:r>
              <a:rPr lang="en-US" altLang="zh-CN" sz="2400"/>
              <a:t>&lt;</a:t>
            </a:r>
            <a:r>
              <a:rPr lang="en-US" altLang="zh-CN" sz="2400" i="1"/>
              <a:t>t</a:t>
            </a:r>
            <a:r>
              <a:rPr lang="en-US" altLang="zh-CN" sz="2400" baseline="-25000"/>
              <a:t>1</a:t>
            </a:r>
            <a:r>
              <a:rPr lang="en-US" altLang="zh-CN" sz="2400"/>
              <a:t>,</a:t>
            </a:r>
            <a:r>
              <a:rPr lang="en-US" altLang="zh-CN" sz="2400" i="1"/>
              <a:t>t</a:t>
            </a:r>
            <a:r>
              <a:rPr lang="en-US" altLang="zh-CN" sz="2400" baseline="-25000"/>
              <a:t>2</a:t>
            </a:r>
            <a:r>
              <a:rPr lang="en-US" altLang="zh-CN" sz="2400"/>
              <a:t>,…,</a:t>
            </a:r>
            <a:r>
              <a:rPr lang="en-US" altLang="zh-CN" sz="2400" i="1"/>
              <a:t>t</a:t>
            </a:r>
            <a:r>
              <a:rPr lang="en-US" altLang="zh-CN" sz="2400" baseline="-25000"/>
              <a:t>nd</a:t>
            </a:r>
            <a:r>
              <a:rPr lang="en-US" altLang="zh-CN" sz="2400"/>
              <a:t>&gt;</a:t>
            </a:r>
            <a:r>
              <a:rPr lang="zh-CN" altLang="en-US" sz="2400"/>
              <a:t>是文档</a:t>
            </a:r>
            <a:r>
              <a:rPr lang="en-US" altLang="zh-CN" sz="2400"/>
              <a:t>d</a:t>
            </a:r>
            <a:r>
              <a:rPr lang="zh-CN" altLang="en-US" sz="2400"/>
              <a:t>中出现在词汇表中的词条</a:t>
            </a:r>
          </a:p>
        </p:txBody>
      </p:sp>
    </p:spTree>
    <p:extLst>
      <p:ext uri="{BB962C8B-B14F-4D97-AF65-F5344CB8AC3E}">
        <p14:creationId xmlns:p14="http://schemas.microsoft.com/office/powerpoint/2010/main" val="7027944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朴素贝叶斯文本分类</a:t>
            </a:r>
          </a:p>
        </p:txBody>
      </p:sp>
      <p:sp>
        <p:nvSpPr>
          <p:cNvPr id="8195" name="Rectangle 3"/>
          <p:cNvSpPr>
            <a:spLocks noGrp="1" noChangeArrowheads="1"/>
          </p:cNvSpPr>
          <p:nvPr>
            <p:ph type="body" idx="1"/>
          </p:nvPr>
        </p:nvSpPr>
        <p:spPr/>
        <p:txBody>
          <a:bodyPr/>
          <a:lstStyle/>
          <a:p>
            <a:pPr eaLnBrk="1" hangingPunct="1"/>
            <a:r>
              <a:rPr lang="zh-CN" altLang="en-US" smtClean="0"/>
              <a:t>例如，对于一篇文档</a:t>
            </a:r>
            <a:r>
              <a:rPr lang="en-US" altLang="zh-CN" smtClean="0"/>
              <a:t>Beijing and Taipei join the WTO</a:t>
            </a:r>
            <a:r>
              <a:rPr lang="zh-CN" altLang="en-US" smtClean="0"/>
              <a:t>，去掉停用词</a:t>
            </a:r>
            <a:r>
              <a:rPr lang="en-US" altLang="zh-CN" smtClean="0"/>
              <a:t>and</a:t>
            </a:r>
            <a:r>
              <a:rPr lang="zh-CN" altLang="en-US" smtClean="0"/>
              <a:t>和</a:t>
            </a:r>
            <a:r>
              <a:rPr lang="en-US" altLang="zh-CN" smtClean="0"/>
              <a:t>the</a:t>
            </a:r>
            <a:r>
              <a:rPr lang="zh-CN" altLang="en-US" smtClean="0"/>
              <a:t>后的词条是</a:t>
            </a:r>
            <a:r>
              <a:rPr lang="en-US" altLang="zh-CN" smtClean="0"/>
              <a:t>Beijing, Taipei, join, WTO</a:t>
            </a:r>
            <a:r>
              <a:rPr lang="zh-CN" altLang="en-US" smtClean="0"/>
              <a:t>。</a:t>
            </a:r>
          </a:p>
          <a:p>
            <a:pPr eaLnBrk="1" hangingPunct="1"/>
            <a:r>
              <a:rPr lang="zh-CN" altLang="en-US" smtClean="0"/>
              <a:t>文本分类是找出文档最有可能属于的类别。对于</a:t>
            </a:r>
            <a:r>
              <a:rPr lang="en-US" altLang="zh-CN" smtClean="0"/>
              <a:t>NB</a:t>
            </a:r>
            <a:r>
              <a:rPr lang="zh-CN" altLang="en-US" smtClean="0"/>
              <a:t>分类来说，最可能的类是具有最大后验概率</a:t>
            </a:r>
            <a:r>
              <a:rPr lang="en-US" altLang="zh-CN" smtClean="0"/>
              <a:t>(MAP)</a:t>
            </a:r>
            <a:r>
              <a:rPr lang="zh-CN" altLang="en-US" smtClean="0"/>
              <a:t>的类别</a:t>
            </a:r>
            <a:r>
              <a:rPr lang="en-US" altLang="zh-CN" i="1" smtClean="0"/>
              <a:t>c</a:t>
            </a:r>
            <a:r>
              <a:rPr lang="en-US" altLang="zh-CN" baseline="-25000" smtClean="0"/>
              <a:t>map</a:t>
            </a:r>
            <a:r>
              <a:rPr lang="zh-CN" altLang="en-US" smtClean="0"/>
              <a:t>。</a:t>
            </a: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4" y="5300664"/>
            <a:ext cx="7343775"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83024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朴素贝叶斯文本分类</a:t>
            </a:r>
          </a:p>
        </p:txBody>
      </p:sp>
      <p:sp>
        <p:nvSpPr>
          <p:cNvPr id="9219" name="Rectangle 3"/>
          <p:cNvSpPr>
            <a:spLocks noGrp="1" noChangeArrowheads="1"/>
          </p:cNvSpPr>
          <p:nvPr>
            <p:ph type="body" idx="1"/>
          </p:nvPr>
        </p:nvSpPr>
        <p:spPr/>
        <p:txBody>
          <a:bodyPr/>
          <a:lstStyle/>
          <a:p>
            <a:pPr eaLnBrk="1" hangingPunct="1"/>
            <a:r>
              <a:rPr lang="zh-CN" altLang="en-US" smtClean="0"/>
              <a:t>上述公式计算对应的条件概率的乘积，这可能会导致浮点数下界溢出，因此通过引入</a:t>
            </a:r>
            <a:r>
              <a:rPr lang="en-US" altLang="zh-CN" smtClean="0"/>
              <a:t>log</a:t>
            </a:r>
            <a:r>
              <a:rPr lang="zh-CN" altLang="en-US" smtClean="0"/>
              <a:t>对数，将上式转变成求对数和。</a:t>
            </a:r>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0" y="3573464"/>
            <a:ext cx="5868988"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Rectangle 6"/>
          <p:cNvSpPr>
            <a:spLocks noChangeArrowheads="1"/>
          </p:cNvSpPr>
          <p:nvPr/>
        </p:nvSpPr>
        <p:spPr bwMode="auto">
          <a:xfrm>
            <a:off x="7356476" y="3573464"/>
            <a:ext cx="1368425" cy="50323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2400"/>
          </a:p>
        </p:txBody>
      </p:sp>
      <p:sp>
        <p:nvSpPr>
          <p:cNvPr id="9222" name="Text Box 7"/>
          <p:cNvSpPr txBox="1">
            <a:spLocks noChangeArrowheads="1"/>
          </p:cNvSpPr>
          <p:nvPr/>
        </p:nvSpPr>
        <p:spPr bwMode="auto">
          <a:xfrm>
            <a:off x="6851650" y="4545013"/>
            <a:ext cx="3265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t>表示</a:t>
            </a:r>
            <a:r>
              <a:rPr lang="en-US" altLang="zh-CN" sz="2400" i="1"/>
              <a:t>t</a:t>
            </a:r>
            <a:r>
              <a:rPr lang="en-US" altLang="zh-CN" sz="2400" baseline="-25000"/>
              <a:t>k</a:t>
            </a:r>
            <a:r>
              <a:rPr lang="zh-CN" altLang="en-US" sz="2400"/>
              <a:t>在类别</a:t>
            </a:r>
            <a:r>
              <a:rPr lang="en-US" altLang="zh-CN" sz="2400" i="1"/>
              <a:t>c</a:t>
            </a:r>
            <a:r>
              <a:rPr lang="zh-CN" altLang="en-US" sz="2400"/>
              <a:t>中的权重</a:t>
            </a:r>
          </a:p>
        </p:txBody>
      </p:sp>
      <p:sp>
        <p:nvSpPr>
          <p:cNvPr id="9223" name="Text Box 8"/>
          <p:cNvSpPr txBox="1">
            <a:spLocks noChangeArrowheads="1"/>
          </p:cNvSpPr>
          <p:nvPr/>
        </p:nvSpPr>
        <p:spPr bwMode="auto">
          <a:xfrm>
            <a:off x="2316164" y="5084764"/>
            <a:ext cx="71850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t>类别的对数先验值和词项在类别中的权重累加求和后，就得到了文档属于类别的可能程度</a:t>
            </a:r>
          </a:p>
        </p:txBody>
      </p:sp>
    </p:spTree>
    <p:extLst>
      <p:ext uri="{BB962C8B-B14F-4D97-AF65-F5344CB8AC3E}">
        <p14:creationId xmlns:p14="http://schemas.microsoft.com/office/powerpoint/2010/main" val="35095940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朴素贝叶斯文本分类</a:t>
            </a:r>
          </a:p>
        </p:txBody>
      </p:sp>
      <p:sp>
        <p:nvSpPr>
          <p:cNvPr id="10243" name="Rectangle 3"/>
          <p:cNvSpPr>
            <a:spLocks noGrp="1" noChangeArrowheads="1"/>
          </p:cNvSpPr>
          <p:nvPr>
            <p:ph type="body" idx="1"/>
          </p:nvPr>
        </p:nvSpPr>
        <p:spPr/>
        <p:txBody>
          <a:bodyPr/>
          <a:lstStyle/>
          <a:p>
            <a:pPr eaLnBrk="1" hangingPunct="1"/>
            <a:r>
              <a:rPr lang="zh-CN" altLang="en-US" dirty="0" smtClean="0"/>
              <a:t>求解该公式则需要对参数</a:t>
            </a:r>
            <a:r>
              <a:rPr lang="en-US" altLang="zh-CN" i="1" dirty="0" smtClean="0"/>
              <a:t>P</a:t>
            </a:r>
            <a:r>
              <a:rPr lang="en-US" altLang="zh-CN" dirty="0" smtClean="0"/>
              <a:t>(</a:t>
            </a:r>
            <a:r>
              <a:rPr lang="en-US" altLang="zh-CN" i="1" dirty="0" smtClean="0"/>
              <a:t>c</a:t>
            </a:r>
            <a:r>
              <a:rPr lang="en-US" altLang="zh-CN" dirty="0" smtClean="0"/>
              <a:t>)</a:t>
            </a:r>
            <a:r>
              <a:rPr lang="zh-CN" altLang="en-US" dirty="0" smtClean="0"/>
              <a:t>和</a:t>
            </a:r>
            <a:r>
              <a:rPr lang="en-US" altLang="zh-CN" dirty="0" smtClean="0"/>
              <a:t>P(</a:t>
            </a:r>
            <a:r>
              <a:rPr lang="en-US" altLang="zh-CN" i="1" dirty="0" err="1" smtClean="0"/>
              <a:t>t</a:t>
            </a:r>
            <a:r>
              <a:rPr lang="en-US" altLang="zh-CN" baseline="-25000" dirty="0" err="1" smtClean="0"/>
              <a:t>k</a:t>
            </a:r>
            <a:r>
              <a:rPr lang="en-US" altLang="zh-CN" dirty="0" err="1" smtClean="0"/>
              <a:t>|</a:t>
            </a:r>
            <a:r>
              <a:rPr lang="en-US" altLang="zh-CN" i="1" dirty="0" err="1" smtClean="0"/>
              <a:t>c</a:t>
            </a:r>
            <a:r>
              <a:rPr lang="en-US" altLang="zh-CN" dirty="0" smtClean="0"/>
              <a:t>)</a:t>
            </a:r>
            <a:r>
              <a:rPr lang="zh-CN" altLang="en-US" dirty="0" smtClean="0"/>
              <a:t>进行估计。使用最大似然估计时，它实际上最后算出的是相对频率值。</a:t>
            </a:r>
          </a:p>
          <a:p>
            <a:pPr eaLnBrk="1" hangingPunct="1"/>
            <a:endParaRPr lang="zh-CN" altLang="en-US" dirty="0" smtClean="0"/>
          </a:p>
          <a:p>
            <a:pPr eaLnBrk="1" hangingPunct="1"/>
            <a:r>
              <a:rPr lang="zh-CN" altLang="en-US" dirty="0" smtClean="0"/>
              <a:t>条件概率</a:t>
            </a:r>
            <a:r>
              <a:rPr lang="en-US" altLang="zh-CN" dirty="0" smtClean="0"/>
              <a:t>P(</a:t>
            </a:r>
            <a:r>
              <a:rPr lang="en-US" altLang="zh-CN" i="1" dirty="0" err="1" smtClean="0"/>
              <a:t>t</a:t>
            </a:r>
            <a:r>
              <a:rPr lang="en-US" altLang="zh-CN" baseline="-25000" dirty="0" err="1" smtClean="0"/>
              <a:t>k</a:t>
            </a:r>
            <a:r>
              <a:rPr lang="en-US" altLang="zh-CN" dirty="0" err="1" smtClean="0"/>
              <a:t>|</a:t>
            </a:r>
            <a:r>
              <a:rPr lang="en-US" altLang="zh-CN" i="1" dirty="0" err="1" smtClean="0"/>
              <a:t>c</a:t>
            </a:r>
            <a:r>
              <a:rPr lang="en-US" altLang="zh-CN" dirty="0" smtClean="0"/>
              <a:t>)</a:t>
            </a:r>
            <a:r>
              <a:rPr lang="zh-CN" altLang="en-US" dirty="0" smtClean="0"/>
              <a:t>的估计为</a:t>
            </a:r>
            <a:r>
              <a:rPr lang="en-US" altLang="zh-CN" dirty="0" smtClean="0"/>
              <a:t>t</a:t>
            </a:r>
            <a:r>
              <a:rPr lang="zh-CN" altLang="en-US" dirty="0" smtClean="0"/>
              <a:t>在</a:t>
            </a:r>
            <a:r>
              <a:rPr lang="en-US" altLang="zh-CN" dirty="0" smtClean="0"/>
              <a:t>c</a:t>
            </a:r>
            <a:r>
              <a:rPr lang="zh-CN" altLang="en-US" dirty="0" smtClean="0"/>
              <a:t>类文档中出现的相对频率</a:t>
            </a:r>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1400" y="3771109"/>
            <a:ext cx="1439863"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8188" y="4976814"/>
            <a:ext cx="266541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6"/>
          <p:cNvSpPr>
            <a:spLocks noChangeArrowheads="1"/>
          </p:cNvSpPr>
          <p:nvPr/>
        </p:nvSpPr>
        <p:spPr bwMode="auto">
          <a:xfrm>
            <a:off x="6240463" y="4905376"/>
            <a:ext cx="684212" cy="46672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2400"/>
          </a:p>
        </p:txBody>
      </p:sp>
      <p:sp>
        <p:nvSpPr>
          <p:cNvPr id="10247" name="Text Box 7"/>
          <p:cNvSpPr txBox="1">
            <a:spLocks noChangeArrowheads="1"/>
          </p:cNvSpPr>
          <p:nvPr/>
        </p:nvSpPr>
        <p:spPr bwMode="auto">
          <a:xfrm>
            <a:off x="7666038" y="4616451"/>
            <a:ext cx="30019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t>t</a:t>
            </a:r>
            <a:r>
              <a:rPr lang="zh-CN" altLang="en-US" sz="2400"/>
              <a:t>在训练集合</a:t>
            </a:r>
            <a:r>
              <a:rPr lang="en-US" altLang="zh-CN" sz="2400"/>
              <a:t>c</a:t>
            </a:r>
            <a:r>
              <a:rPr lang="zh-CN" altLang="en-US" sz="2400"/>
              <a:t>类文档中出现的词项频率</a:t>
            </a:r>
          </a:p>
        </p:txBody>
      </p:sp>
      <p:sp>
        <p:nvSpPr>
          <p:cNvPr id="10248" name="Rectangle 8"/>
          <p:cNvSpPr>
            <a:spLocks noChangeArrowheads="1"/>
          </p:cNvSpPr>
          <p:nvPr/>
        </p:nvSpPr>
        <p:spPr bwMode="auto">
          <a:xfrm>
            <a:off x="5843589" y="5445126"/>
            <a:ext cx="1512887" cy="46672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2400"/>
          </a:p>
        </p:txBody>
      </p:sp>
      <p:sp>
        <p:nvSpPr>
          <p:cNvPr id="10249" name="Text Box 9"/>
          <p:cNvSpPr txBox="1">
            <a:spLocks noChangeArrowheads="1"/>
          </p:cNvSpPr>
          <p:nvPr/>
        </p:nvSpPr>
        <p:spPr bwMode="auto">
          <a:xfrm>
            <a:off x="6291263" y="5895976"/>
            <a:ext cx="4089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t>词汇表中所有词项在训练集合</a:t>
            </a:r>
            <a:r>
              <a:rPr lang="en-US" altLang="zh-CN" sz="2400"/>
              <a:t>c</a:t>
            </a:r>
            <a:r>
              <a:rPr lang="zh-CN" altLang="en-US" sz="2400"/>
              <a:t>类文档中出现的频率之和</a:t>
            </a:r>
          </a:p>
        </p:txBody>
      </p:sp>
    </p:spTree>
    <p:extLst>
      <p:ext uri="{BB962C8B-B14F-4D97-AF65-F5344CB8AC3E}">
        <p14:creationId xmlns:p14="http://schemas.microsoft.com/office/powerpoint/2010/main" val="41071073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朴素贝叶斯文本分类</a:t>
            </a:r>
          </a:p>
        </p:txBody>
      </p:sp>
      <p:sp>
        <p:nvSpPr>
          <p:cNvPr id="11267" name="Rectangle 3"/>
          <p:cNvSpPr>
            <a:spLocks noGrp="1" noChangeArrowheads="1"/>
          </p:cNvSpPr>
          <p:nvPr>
            <p:ph type="body" idx="1"/>
          </p:nvPr>
        </p:nvSpPr>
        <p:spPr/>
        <p:txBody>
          <a:bodyPr/>
          <a:lstStyle/>
          <a:p>
            <a:pPr eaLnBrk="1" hangingPunct="1"/>
            <a:r>
              <a:rPr lang="en-US" altLang="zh-CN" smtClean="0"/>
              <a:t>MLE</a:t>
            </a:r>
            <a:r>
              <a:rPr lang="zh-CN" altLang="en-US" smtClean="0"/>
              <a:t>通常会有一个问题，例如，对应没有在训练集中出现的</a:t>
            </a:r>
            <a:r>
              <a:rPr lang="en-US" altLang="zh-CN" smtClean="0"/>
              <a:t>&lt;</a:t>
            </a:r>
            <a:r>
              <a:rPr lang="zh-CN" altLang="en-US" smtClean="0"/>
              <a:t>词项，类别</a:t>
            </a:r>
            <a:r>
              <a:rPr lang="en-US" altLang="zh-CN" smtClean="0"/>
              <a:t>&gt;</a:t>
            </a:r>
            <a:r>
              <a:rPr lang="zh-CN" altLang="en-US" smtClean="0"/>
              <a:t>来说，其</a:t>
            </a:r>
            <a:r>
              <a:rPr lang="en-US" altLang="zh-CN" smtClean="0"/>
              <a:t>MLE</a:t>
            </a:r>
            <a:r>
              <a:rPr lang="zh-CN" altLang="en-US" smtClean="0"/>
              <a:t>估计值</a:t>
            </a:r>
            <a:r>
              <a:rPr lang="en-US" altLang="zh-CN" smtClean="0"/>
              <a:t>P(</a:t>
            </a:r>
            <a:r>
              <a:rPr lang="en-US" altLang="zh-CN" i="1" smtClean="0"/>
              <a:t>t</a:t>
            </a:r>
            <a:r>
              <a:rPr lang="en-US" altLang="zh-CN" baseline="-25000" smtClean="0"/>
              <a:t>k</a:t>
            </a:r>
            <a:r>
              <a:rPr lang="en-US" altLang="zh-CN" smtClean="0"/>
              <a:t>|</a:t>
            </a:r>
            <a:r>
              <a:rPr lang="en-US" altLang="zh-CN" i="1" smtClean="0"/>
              <a:t>c</a:t>
            </a:r>
            <a:r>
              <a:rPr lang="en-US" altLang="zh-CN" smtClean="0"/>
              <a:t>)</a:t>
            </a:r>
            <a:r>
              <a:rPr lang="zh-CN" altLang="en-US" smtClean="0"/>
              <a:t>为</a:t>
            </a:r>
            <a:r>
              <a:rPr lang="en-US" altLang="zh-CN" smtClean="0"/>
              <a:t>0</a:t>
            </a:r>
            <a:r>
              <a:rPr lang="zh-CN" altLang="en-US" smtClean="0"/>
              <a:t>。</a:t>
            </a:r>
            <a:r>
              <a:rPr lang="en-US" altLang="zh-CN" smtClean="0"/>
              <a:t>Log(P(</a:t>
            </a:r>
            <a:r>
              <a:rPr lang="en-US" altLang="zh-CN" i="1" smtClean="0"/>
              <a:t>t</a:t>
            </a:r>
            <a:r>
              <a:rPr lang="en-US" altLang="zh-CN" baseline="-25000" smtClean="0"/>
              <a:t>k</a:t>
            </a:r>
            <a:r>
              <a:rPr lang="en-US" altLang="zh-CN" smtClean="0"/>
              <a:t>|</a:t>
            </a:r>
            <a:r>
              <a:rPr lang="en-US" altLang="zh-CN" i="1" smtClean="0"/>
              <a:t>c</a:t>
            </a:r>
            <a:r>
              <a:rPr lang="en-US" altLang="zh-CN" smtClean="0"/>
              <a:t>))</a:t>
            </a:r>
            <a:r>
              <a:rPr lang="zh-CN" altLang="en-US" smtClean="0"/>
              <a:t>的计算将失去意义。因此需要采用平滑方法。</a:t>
            </a:r>
          </a:p>
          <a:p>
            <a:pPr eaLnBrk="1" hangingPunct="1"/>
            <a:r>
              <a:rPr lang="zh-CN" altLang="en-US" smtClean="0"/>
              <a:t>一个简单的平滑方法为加一平滑，或拉普拉斯平滑</a:t>
            </a:r>
          </a:p>
        </p:txBody>
      </p:sp>
      <p:pic>
        <p:nvPicPr>
          <p:cNvPr id="1126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6388" y="4789489"/>
            <a:ext cx="5903912"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28240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t>朴素贝叶斯文本分类</a:t>
            </a:r>
          </a:p>
        </p:txBody>
      </p:sp>
      <p:sp>
        <p:nvSpPr>
          <p:cNvPr id="12291" name="Rectangle 3"/>
          <p:cNvSpPr>
            <a:spLocks noGrp="1" noChangeArrowheads="1"/>
          </p:cNvSpPr>
          <p:nvPr>
            <p:ph type="body" idx="1"/>
          </p:nvPr>
        </p:nvSpPr>
        <p:spPr/>
        <p:txBody>
          <a:bodyPr/>
          <a:lstStyle/>
          <a:p>
            <a:pPr eaLnBrk="1" hangingPunct="1"/>
            <a:endParaRPr lang="zh-CN" altLang="zh-CN" smtClean="0"/>
          </a:p>
        </p:txBody>
      </p:sp>
      <p:sp>
        <p:nvSpPr>
          <p:cNvPr id="12292" name="Text Box 5"/>
          <p:cNvSpPr txBox="1">
            <a:spLocks noChangeArrowheads="1"/>
          </p:cNvSpPr>
          <p:nvPr/>
        </p:nvSpPr>
        <p:spPr bwMode="auto">
          <a:xfrm>
            <a:off x="4440238" y="5984875"/>
            <a:ext cx="2741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a:t>NB</a:t>
            </a:r>
            <a:r>
              <a:rPr lang="zh-CN" altLang="en-US" sz="2400"/>
              <a:t>分类器产生算法</a:t>
            </a:r>
          </a:p>
        </p:txBody>
      </p:sp>
      <p:pic>
        <p:nvPicPr>
          <p:cNvPr id="1229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3" y="1876425"/>
            <a:ext cx="741680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28710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dirty="0"/>
              <a:t>文本是非结构化数据。例如，</a:t>
            </a:r>
          </a:p>
          <a:p>
            <a:r>
              <a:rPr lang="zh-CN" altLang="zh-CN" i="1" dirty="0"/>
              <a:t>“王五是个男的今年</a:t>
            </a:r>
            <a:r>
              <a:rPr lang="en-US" altLang="zh-CN" i="1" dirty="0"/>
              <a:t>20</a:t>
            </a:r>
            <a:r>
              <a:rPr lang="zh-CN" altLang="zh-CN" i="1" dirty="0"/>
              <a:t>岁了还没结婚。李四今年</a:t>
            </a:r>
            <a:r>
              <a:rPr lang="en-US" altLang="zh-CN" i="1" dirty="0"/>
              <a:t>30</a:t>
            </a:r>
            <a:r>
              <a:rPr lang="zh-CN" altLang="zh-CN" i="1" dirty="0"/>
              <a:t>岁是个女的已经结婚了”</a:t>
            </a:r>
            <a:endParaRPr lang="zh-CN" altLang="zh-CN" dirty="0"/>
          </a:p>
          <a:p>
            <a:r>
              <a:rPr lang="zh-CN" altLang="zh-CN" dirty="0"/>
              <a:t>我们不能从这段文本中直接获得被描述的人的姓名、年龄、婚姻状况等信息。我们是说通常文本数据是非结构化的数据</a:t>
            </a:r>
            <a:r>
              <a:rPr lang="zh-CN" altLang="zh-CN" dirty="0" smtClean="0"/>
              <a:t>。</a:t>
            </a:r>
            <a:endParaRPr lang="zh-CN" altLang="en-US" dirty="0"/>
          </a:p>
        </p:txBody>
      </p:sp>
    </p:spTree>
    <p:extLst>
      <p:ext uri="{BB962C8B-B14F-4D97-AF65-F5344CB8AC3E}">
        <p14:creationId xmlns:p14="http://schemas.microsoft.com/office/powerpoint/2010/main" val="13540908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朴素贝叶斯文本分类</a:t>
            </a:r>
          </a:p>
        </p:txBody>
      </p:sp>
      <p:sp>
        <p:nvSpPr>
          <p:cNvPr id="13315" name="Rectangle 3"/>
          <p:cNvSpPr>
            <a:spLocks noGrp="1" noChangeArrowheads="1"/>
          </p:cNvSpPr>
          <p:nvPr>
            <p:ph type="body" idx="1"/>
          </p:nvPr>
        </p:nvSpPr>
        <p:spPr/>
        <p:txBody>
          <a:bodyPr/>
          <a:lstStyle/>
          <a:p>
            <a:pPr eaLnBrk="1" hangingPunct="1"/>
            <a:endParaRPr lang="zh-CN" altLang="zh-CN" smtClean="0"/>
          </a:p>
        </p:txBody>
      </p:sp>
      <p:pic>
        <p:nvPicPr>
          <p:cNvPr id="13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1" y="1881188"/>
            <a:ext cx="6913563"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 Box 5"/>
          <p:cNvSpPr txBox="1">
            <a:spLocks noChangeArrowheads="1"/>
          </p:cNvSpPr>
          <p:nvPr/>
        </p:nvSpPr>
        <p:spPr bwMode="auto">
          <a:xfrm>
            <a:off x="4079876" y="5300663"/>
            <a:ext cx="2741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a:t>NB</a:t>
            </a:r>
            <a:r>
              <a:rPr lang="zh-CN" altLang="en-US" sz="2400"/>
              <a:t>分类器使用算法</a:t>
            </a:r>
          </a:p>
        </p:txBody>
      </p:sp>
    </p:spTree>
    <p:extLst>
      <p:ext uri="{BB962C8B-B14F-4D97-AF65-F5344CB8AC3E}">
        <p14:creationId xmlns:p14="http://schemas.microsoft.com/office/powerpoint/2010/main" val="27436436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endParaRPr lang="zh-CN" altLang="zh-CN" smtClean="0"/>
          </a:p>
        </p:txBody>
      </p:sp>
      <p:sp>
        <p:nvSpPr>
          <p:cNvPr id="23555" name="Rectangle 3"/>
          <p:cNvSpPr>
            <a:spLocks noGrp="1" noChangeArrowheads="1"/>
          </p:cNvSpPr>
          <p:nvPr>
            <p:ph type="body" idx="1"/>
          </p:nvPr>
        </p:nvSpPr>
        <p:spPr/>
        <p:txBody>
          <a:bodyPr/>
          <a:lstStyle/>
          <a:p>
            <a:pPr eaLnBrk="1" hangingPunct="1"/>
            <a:r>
              <a:rPr lang="en-US" altLang="zh-CN" smtClean="0"/>
              <a:t>NB</a:t>
            </a:r>
            <a:r>
              <a:rPr lang="zh-CN" altLang="en-US" smtClean="0"/>
              <a:t>模型总结：</a:t>
            </a:r>
          </a:p>
          <a:p>
            <a:pPr lvl="1" eaLnBrk="1" hangingPunct="1"/>
            <a:r>
              <a:rPr lang="en-US" altLang="zh-CN" smtClean="0"/>
              <a:t>NB</a:t>
            </a:r>
            <a:r>
              <a:rPr lang="zh-CN" altLang="en-US" smtClean="0"/>
              <a:t>的概率估计效果差，但分类决策效果出乎意料的好。表</a:t>
            </a:r>
            <a:r>
              <a:rPr lang="en-US" altLang="zh-CN" smtClean="0"/>
              <a:t>13-4</a:t>
            </a:r>
          </a:p>
          <a:p>
            <a:pPr lvl="1" eaLnBrk="1" hangingPunct="1"/>
            <a:r>
              <a:rPr lang="en-US" altLang="zh-CN" smtClean="0"/>
              <a:t>NB</a:t>
            </a:r>
            <a:r>
              <a:rPr lang="zh-CN" altLang="en-US" smtClean="0"/>
              <a:t>的速度快，加上不低的精确度使得</a:t>
            </a:r>
            <a:r>
              <a:rPr lang="en-US" altLang="zh-CN" smtClean="0"/>
              <a:t>NB</a:t>
            </a:r>
            <a:r>
              <a:rPr lang="zh-CN" altLang="en-US" smtClean="0"/>
              <a:t>模型通常作为基准分类器来使用。</a:t>
            </a:r>
          </a:p>
          <a:p>
            <a:pPr eaLnBrk="1" hangingPunct="1">
              <a:buFont typeface="Wingdings" panose="05000000000000000000" pitchFamily="2" charset="2"/>
              <a:buNone/>
            </a:pPr>
            <a:endParaRPr lang="en-US" altLang="zh-CN" smtClean="0"/>
          </a:p>
        </p:txBody>
      </p:sp>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5384" y="3803507"/>
            <a:ext cx="8129587"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63987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dirty="0" smtClean="0"/>
              <a:t>支持向量机</a:t>
            </a:r>
          </a:p>
        </p:txBody>
      </p:sp>
      <p:sp>
        <p:nvSpPr>
          <p:cNvPr id="4099" name="Rectangle 3"/>
          <p:cNvSpPr>
            <a:spLocks noGrp="1" noChangeArrowheads="1"/>
          </p:cNvSpPr>
          <p:nvPr>
            <p:ph type="body" idx="1"/>
          </p:nvPr>
        </p:nvSpPr>
        <p:spPr/>
        <p:txBody>
          <a:bodyPr/>
          <a:lstStyle/>
          <a:p>
            <a:pPr eaLnBrk="1" hangingPunct="1"/>
            <a:r>
              <a:rPr lang="zh-CN" altLang="en-US" smtClean="0"/>
              <a:t>支持向量机（</a:t>
            </a:r>
            <a:r>
              <a:rPr lang="en-US" altLang="zh-CN" smtClean="0"/>
              <a:t>Support Vector Machine</a:t>
            </a:r>
            <a:r>
              <a:rPr lang="zh-CN" altLang="en-US" smtClean="0"/>
              <a:t>，</a:t>
            </a:r>
            <a:r>
              <a:rPr lang="en-US" altLang="zh-CN" smtClean="0"/>
              <a:t>SVM</a:t>
            </a:r>
            <a:r>
              <a:rPr lang="zh-CN" altLang="en-US" smtClean="0"/>
              <a:t>）由</a:t>
            </a:r>
            <a:r>
              <a:rPr lang="en-US" altLang="zh-CN" smtClean="0"/>
              <a:t>Vapnik</a:t>
            </a:r>
            <a:r>
              <a:rPr lang="zh-CN" altLang="en-US" smtClean="0"/>
              <a:t>等在</a:t>
            </a:r>
            <a:r>
              <a:rPr lang="en-US" altLang="zh-CN" smtClean="0"/>
              <a:t>1995</a:t>
            </a:r>
            <a:r>
              <a:rPr lang="zh-CN" altLang="en-US" smtClean="0"/>
              <a:t>年提出。它是在统计学习理论基础上发展出的一种新的模式识别方法。</a:t>
            </a:r>
            <a:r>
              <a:rPr lang="en-US" altLang="zh-CN" smtClean="0"/>
              <a:t>SVM</a:t>
            </a:r>
            <a:r>
              <a:rPr lang="zh-CN" altLang="en-US" smtClean="0"/>
              <a:t>旨在解决小样本条件下的分类问题。</a:t>
            </a:r>
          </a:p>
          <a:p>
            <a:pPr eaLnBrk="1" hangingPunct="1"/>
            <a:r>
              <a:rPr lang="en-US" altLang="zh-CN" smtClean="0"/>
              <a:t>SVM</a:t>
            </a:r>
            <a:r>
              <a:rPr lang="zh-CN" altLang="en-US" smtClean="0"/>
              <a:t>在</a:t>
            </a:r>
            <a:r>
              <a:rPr lang="zh-CN" altLang="en-US" smtClean="0">
                <a:solidFill>
                  <a:srgbClr val="FF0000"/>
                </a:solidFill>
              </a:rPr>
              <a:t>小样本</a:t>
            </a:r>
            <a:r>
              <a:rPr lang="zh-CN" altLang="en-US" smtClean="0"/>
              <a:t>情况下有明显优势；在</a:t>
            </a:r>
            <a:r>
              <a:rPr lang="zh-CN" altLang="en-US" smtClean="0">
                <a:solidFill>
                  <a:srgbClr val="FF0000"/>
                </a:solidFill>
              </a:rPr>
              <a:t>文本分类</a:t>
            </a:r>
            <a:r>
              <a:rPr lang="zh-CN" altLang="en-US" smtClean="0"/>
              <a:t>方面有明显优势。</a:t>
            </a:r>
          </a:p>
        </p:txBody>
      </p:sp>
    </p:spTree>
    <p:extLst>
      <p:ext uri="{BB962C8B-B14F-4D97-AF65-F5344CB8AC3E}">
        <p14:creationId xmlns:p14="http://schemas.microsoft.com/office/powerpoint/2010/main" val="11318001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sz="4000"/>
              <a:t>1 </a:t>
            </a:r>
            <a:r>
              <a:rPr lang="zh-CN" altLang="en-US" sz="4000"/>
              <a:t>二类线性可分条件下的支持向量机</a:t>
            </a:r>
          </a:p>
        </p:txBody>
      </p:sp>
      <p:sp>
        <p:nvSpPr>
          <p:cNvPr id="5123" name="Rectangle 3"/>
          <p:cNvSpPr>
            <a:spLocks noGrp="1" noChangeArrowheads="1"/>
          </p:cNvSpPr>
          <p:nvPr>
            <p:ph type="body" idx="1"/>
          </p:nvPr>
        </p:nvSpPr>
        <p:spPr>
          <a:xfrm>
            <a:off x="1219200" y="1866900"/>
            <a:ext cx="4572000" cy="3886200"/>
          </a:xfrm>
        </p:spPr>
        <p:txBody>
          <a:bodyPr/>
          <a:lstStyle/>
          <a:p>
            <a:pPr eaLnBrk="1" hangingPunct="1">
              <a:lnSpc>
                <a:spcPct val="80000"/>
              </a:lnSpc>
            </a:pPr>
            <a:r>
              <a:rPr lang="zh-CN" altLang="en-US" dirty="0"/>
              <a:t>二类线性可分问题存在大量可能的线性分界面。直观的看，一个处于中间空白处的决策面比那些靠近某个类的决策面好。</a:t>
            </a:r>
          </a:p>
          <a:p>
            <a:pPr eaLnBrk="1" hangingPunct="1">
              <a:lnSpc>
                <a:spcPct val="80000"/>
              </a:lnSpc>
            </a:pPr>
            <a:r>
              <a:rPr lang="en-US" altLang="zh-CN" dirty="0"/>
              <a:t>NB</a:t>
            </a:r>
            <a:r>
              <a:rPr lang="zh-CN" altLang="en-US" dirty="0"/>
              <a:t>分类方法按照某个准则寻找最优线性分界面。对于</a:t>
            </a:r>
            <a:r>
              <a:rPr lang="en-US" altLang="zh-CN" dirty="0"/>
              <a:t>SVM</a:t>
            </a:r>
            <a:r>
              <a:rPr lang="zh-CN" altLang="en-US" dirty="0"/>
              <a:t>而言，它定义的准则是寻找一个离数据点最远的决策面。</a:t>
            </a:r>
          </a:p>
        </p:txBody>
      </p:sp>
      <p:sp>
        <p:nvSpPr>
          <p:cNvPr id="5124" name="Line 5"/>
          <p:cNvSpPr>
            <a:spLocks noChangeShapeType="1"/>
          </p:cNvSpPr>
          <p:nvPr/>
        </p:nvSpPr>
        <p:spPr bwMode="auto">
          <a:xfrm>
            <a:off x="6400800" y="2209800"/>
            <a:ext cx="0" cy="2438400"/>
          </a:xfrm>
          <a:prstGeom prst="line">
            <a:avLst/>
          </a:prstGeom>
          <a:noFill/>
          <a:ln w="9525">
            <a:solidFill>
              <a:schemeClr val="tx1"/>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5125" name="Line 6"/>
          <p:cNvSpPr>
            <a:spLocks noChangeShapeType="1"/>
          </p:cNvSpPr>
          <p:nvPr/>
        </p:nvSpPr>
        <p:spPr bwMode="auto">
          <a:xfrm>
            <a:off x="6172200" y="4267200"/>
            <a:ext cx="35814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126" name="Oval 7"/>
          <p:cNvSpPr>
            <a:spLocks noChangeArrowheads="1"/>
          </p:cNvSpPr>
          <p:nvPr/>
        </p:nvSpPr>
        <p:spPr bwMode="auto">
          <a:xfrm>
            <a:off x="6934200" y="25146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127" name="Oval 8"/>
          <p:cNvSpPr>
            <a:spLocks noChangeArrowheads="1"/>
          </p:cNvSpPr>
          <p:nvPr/>
        </p:nvSpPr>
        <p:spPr bwMode="auto">
          <a:xfrm>
            <a:off x="7086600" y="26670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128" name="Oval 9"/>
          <p:cNvSpPr>
            <a:spLocks noChangeArrowheads="1"/>
          </p:cNvSpPr>
          <p:nvPr/>
        </p:nvSpPr>
        <p:spPr bwMode="auto">
          <a:xfrm>
            <a:off x="7239000" y="28194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129" name="Oval 10"/>
          <p:cNvSpPr>
            <a:spLocks noChangeArrowheads="1"/>
          </p:cNvSpPr>
          <p:nvPr/>
        </p:nvSpPr>
        <p:spPr bwMode="auto">
          <a:xfrm>
            <a:off x="7239000" y="25908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130" name="Oval 11"/>
          <p:cNvSpPr>
            <a:spLocks noChangeArrowheads="1"/>
          </p:cNvSpPr>
          <p:nvPr/>
        </p:nvSpPr>
        <p:spPr bwMode="auto">
          <a:xfrm>
            <a:off x="6934200" y="29718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131" name="Oval 12"/>
          <p:cNvSpPr>
            <a:spLocks noChangeArrowheads="1"/>
          </p:cNvSpPr>
          <p:nvPr/>
        </p:nvSpPr>
        <p:spPr bwMode="auto">
          <a:xfrm>
            <a:off x="7543800" y="25146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132" name="Rectangle 13"/>
          <p:cNvSpPr>
            <a:spLocks noChangeArrowheads="1"/>
          </p:cNvSpPr>
          <p:nvPr/>
        </p:nvSpPr>
        <p:spPr bwMode="auto">
          <a:xfrm>
            <a:off x="7086600" y="3581400"/>
            <a:ext cx="76200" cy="76200"/>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133" name="Rectangle 14"/>
          <p:cNvSpPr>
            <a:spLocks noChangeArrowheads="1"/>
          </p:cNvSpPr>
          <p:nvPr/>
        </p:nvSpPr>
        <p:spPr bwMode="auto">
          <a:xfrm>
            <a:off x="7239000" y="3733800"/>
            <a:ext cx="76200" cy="76200"/>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134" name="Rectangle 15"/>
          <p:cNvSpPr>
            <a:spLocks noChangeArrowheads="1"/>
          </p:cNvSpPr>
          <p:nvPr/>
        </p:nvSpPr>
        <p:spPr bwMode="auto">
          <a:xfrm>
            <a:off x="7620000" y="3733800"/>
            <a:ext cx="76200" cy="76200"/>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135" name="Rectangle 16"/>
          <p:cNvSpPr>
            <a:spLocks noChangeArrowheads="1"/>
          </p:cNvSpPr>
          <p:nvPr/>
        </p:nvSpPr>
        <p:spPr bwMode="auto">
          <a:xfrm>
            <a:off x="7543800" y="3505200"/>
            <a:ext cx="76200" cy="76200"/>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136" name="Rectangle 17"/>
          <p:cNvSpPr>
            <a:spLocks noChangeArrowheads="1"/>
          </p:cNvSpPr>
          <p:nvPr/>
        </p:nvSpPr>
        <p:spPr bwMode="auto">
          <a:xfrm>
            <a:off x="7772400" y="4038600"/>
            <a:ext cx="76200" cy="76200"/>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137" name="Rectangle 18"/>
          <p:cNvSpPr>
            <a:spLocks noChangeArrowheads="1"/>
          </p:cNvSpPr>
          <p:nvPr/>
        </p:nvSpPr>
        <p:spPr bwMode="auto">
          <a:xfrm>
            <a:off x="7924800" y="3505200"/>
            <a:ext cx="76200" cy="76200"/>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138" name="Line 19"/>
          <p:cNvSpPr>
            <a:spLocks noChangeShapeType="1"/>
          </p:cNvSpPr>
          <p:nvPr/>
        </p:nvSpPr>
        <p:spPr bwMode="auto">
          <a:xfrm flipV="1">
            <a:off x="6172200" y="2971800"/>
            <a:ext cx="3200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9" name="Line 20"/>
          <p:cNvSpPr>
            <a:spLocks noChangeShapeType="1"/>
          </p:cNvSpPr>
          <p:nvPr/>
        </p:nvSpPr>
        <p:spPr bwMode="auto">
          <a:xfrm flipV="1">
            <a:off x="6858000" y="2438400"/>
            <a:ext cx="10668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0" name="Line 21"/>
          <p:cNvSpPr>
            <a:spLocks noChangeShapeType="1"/>
          </p:cNvSpPr>
          <p:nvPr/>
        </p:nvSpPr>
        <p:spPr bwMode="auto">
          <a:xfrm flipV="1">
            <a:off x="6477000" y="2590800"/>
            <a:ext cx="1828800" cy="10668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7987473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sz="4000"/>
              <a:t>1 </a:t>
            </a:r>
            <a:r>
              <a:rPr lang="zh-CN" altLang="en-US" sz="4000"/>
              <a:t>二类线性可分条件下的支持向量机</a:t>
            </a:r>
          </a:p>
        </p:txBody>
      </p:sp>
      <p:sp>
        <p:nvSpPr>
          <p:cNvPr id="6147" name="Rectangle 3"/>
          <p:cNvSpPr>
            <a:spLocks noGrp="1" noChangeArrowheads="1"/>
          </p:cNvSpPr>
          <p:nvPr>
            <p:ph type="body" idx="1"/>
          </p:nvPr>
        </p:nvSpPr>
        <p:spPr>
          <a:xfrm>
            <a:off x="969819" y="1981201"/>
            <a:ext cx="4572000" cy="3886200"/>
          </a:xfrm>
        </p:spPr>
        <p:txBody>
          <a:bodyPr/>
          <a:lstStyle/>
          <a:p>
            <a:pPr eaLnBrk="1" hangingPunct="1">
              <a:lnSpc>
                <a:spcPct val="80000"/>
              </a:lnSpc>
            </a:pPr>
            <a:r>
              <a:rPr lang="zh-CN" altLang="en-US" sz="2000" dirty="0"/>
              <a:t>从决策面到最近数据点的距离决定了分类器的</a:t>
            </a:r>
            <a:r>
              <a:rPr lang="zh-CN" altLang="en-US" sz="2000" dirty="0">
                <a:solidFill>
                  <a:srgbClr val="FF0000"/>
                </a:solidFill>
              </a:rPr>
              <a:t>间隔</a:t>
            </a:r>
            <a:r>
              <a:rPr lang="en-US" altLang="zh-CN" sz="2000" dirty="0"/>
              <a:t>(margin)</a:t>
            </a:r>
            <a:r>
              <a:rPr lang="zh-CN" altLang="en-US" sz="2000" dirty="0"/>
              <a:t>。</a:t>
            </a:r>
          </a:p>
          <a:p>
            <a:pPr eaLnBrk="1" hangingPunct="1">
              <a:lnSpc>
                <a:spcPct val="80000"/>
              </a:lnSpc>
            </a:pPr>
            <a:r>
              <a:rPr lang="zh-CN" altLang="en-US" sz="2000" dirty="0"/>
              <a:t>这种方法意味着，</a:t>
            </a:r>
            <a:r>
              <a:rPr lang="en-US" altLang="zh-CN" sz="2000" dirty="0"/>
              <a:t>SVM</a:t>
            </a:r>
            <a:r>
              <a:rPr lang="zh-CN" altLang="en-US" sz="2000" dirty="0"/>
              <a:t>的决策函数完全由部分的数据子集（通常的数量很小）确定，并且这些子集定义了分界面的位置。这些子集中的点称为</a:t>
            </a:r>
            <a:r>
              <a:rPr lang="zh-CN" altLang="en-US" sz="2000" dirty="0">
                <a:solidFill>
                  <a:srgbClr val="FF0000"/>
                </a:solidFill>
              </a:rPr>
              <a:t>支持向量</a:t>
            </a:r>
            <a:r>
              <a:rPr lang="zh-CN" altLang="en-US" sz="2000" dirty="0"/>
              <a:t>。除支持向量外的其他数据点对最终分界面的确定不起作用。</a:t>
            </a:r>
          </a:p>
          <a:p>
            <a:pPr eaLnBrk="1" hangingPunct="1">
              <a:lnSpc>
                <a:spcPct val="80000"/>
              </a:lnSpc>
            </a:pPr>
            <a:r>
              <a:rPr lang="zh-CN" altLang="en-US" sz="2000" dirty="0"/>
              <a:t>支持向量机就是寻找这样一个决策超平面，它可以使得两个类之间的分类间隔最大化。</a:t>
            </a:r>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1" y="1981201"/>
            <a:ext cx="38195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053361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endParaRPr lang="zh-CN" altLang="zh-CN" smtClean="0"/>
          </a:p>
        </p:txBody>
      </p:sp>
      <p:sp>
        <p:nvSpPr>
          <p:cNvPr id="7171" name="Rectangle 3"/>
          <p:cNvSpPr>
            <a:spLocks noGrp="1" noChangeArrowheads="1"/>
          </p:cNvSpPr>
          <p:nvPr>
            <p:ph type="body" idx="1"/>
          </p:nvPr>
        </p:nvSpPr>
        <p:spPr>
          <a:xfrm>
            <a:off x="1484313" y="2133600"/>
            <a:ext cx="5029200" cy="3886200"/>
          </a:xfrm>
        </p:spPr>
        <p:txBody>
          <a:bodyPr/>
          <a:lstStyle/>
          <a:p>
            <a:pPr eaLnBrk="1" hangingPunct="1"/>
            <a:r>
              <a:rPr lang="zh-CN" altLang="en-US" dirty="0" smtClean="0"/>
              <a:t>也即，找出图中所示的最优超平面</a:t>
            </a:r>
            <a:r>
              <a:rPr lang="en-US" altLang="zh-CN" dirty="0" smtClean="0"/>
              <a:t>H0</a:t>
            </a:r>
            <a:r>
              <a:rPr lang="zh-CN" altLang="en-US" dirty="0" smtClean="0"/>
              <a:t>。图中，</a:t>
            </a:r>
            <a:r>
              <a:rPr lang="en-US" altLang="zh-CN" dirty="0" smtClean="0"/>
              <a:t>H1</a:t>
            </a:r>
            <a:r>
              <a:rPr lang="zh-CN" altLang="en-US" dirty="0" smtClean="0"/>
              <a:t>和</a:t>
            </a:r>
            <a:r>
              <a:rPr lang="en-US" altLang="zh-CN" dirty="0" smtClean="0"/>
              <a:t>H2</a:t>
            </a:r>
            <a:r>
              <a:rPr lang="zh-CN" altLang="en-US" dirty="0" smtClean="0"/>
              <a:t>是经过两类样本中距离最近的点且平行于</a:t>
            </a:r>
            <a:r>
              <a:rPr lang="en-US" altLang="zh-CN" dirty="0" smtClean="0"/>
              <a:t>H0</a:t>
            </a:r>
            <a:r>
              <a:rPr lang="zh-CN" altLang="en-US" dirty="0" smtClean="0"/>
              <a:t>的超平面，</a:t>
            </a:r>
            <a:r>
              <a:rPr lang="en-US" altLang="zh-CN" dirty="0" smtClean="0"/>
              <a:t>H1</a:t>
            </a:r>
            <a:r>
              <a:rPr lang="zh-CN" altLang="en-US" dirty="0" smtClean="0"/>
              <a:t>和</a:t>
            </a:r>
            <a:r>
              <a:rPr lang="en-US" altLang="zh-CN" dirty="0" smtClean="0"/>
              <a:t>H2</a:t>
            </a:r>
            <a:r>
              <a:rPr lang="zh-CN" altLang="en-US" dirty="0" smtClean="0"/>
              <a:t>之间的距离称为两类间的分类间隔</a:t>
            </a:r>
            <a:r>
              <a:rPr lang="en-US" altLang="zh-CN" dirty="0" smtClean="0">
                <a:solidFill>
                  <a:srgbClr val="FF0000"/>
                </a:solidFill>
              </a:rPr>
              <a:t>margin</a:t>
            </a:r>
            <a:r>
              <a:rPr lang="zh-CN" altLang="en-US" dirty="0" smtClean="0"/>
              <a:t>。</a:t>
            </a:r>
          </a:p>
        </p:txBody>
      </p:sp>
      <p:sp>
        <p:nvSpPr>
          <p:cNvPr id="7172" name="Line 4"/>
          <p:cNvSpPr>
            <a:spLocks noChangeShapeType="1"/>
          </p:cNvSpPr>
          <p:nvPr/>
        </p:nvSpPr>
        <p:spPr bwMode="auto">
          <a:xfrm>
            <a:off x="7391400" y="2209800"/>
            <a:ext cx="0" cy="2438400"/>
          </a:xfrm>
          <a:prstGeom prst="line">
            <a:avLst/>
          </a:prstGeom>
          <a:noFill/>
          <a:ln w="9525">
            <a:solidFill>
              <a:schemeClr val="tx1"/>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7173" name="Line 5"/>
          <p:cNvSpPr>
            <a:spLocks noChangeShapeType="1"/>
          </p:cNvSpPr>
          <p:nvPr/>
        </p:nvSpPr>
        <p:spPr bwMode="auto">
          <a:xfrm>
            <a:off x="7162800" y="4267200"/>
            <a:ext cx="31242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7174" name="Oval 6"/>
          <p:cNvSpPr>
            <a:spLocks noChangeArrowheads="1"/>
          </p:cNvSpPr>
          <p:nvPr/>
        </p:nvSpPr>
        <p:spPr bwMode="auto">
          <a:xfrm>
            <a:off x="7924800" y="25146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75" name="Oval 7"/>
          <p:cNvSpPr>
            <a:spLocks noChangeArrowheads="1"/>
          </p:cNvSpPr>
          <p:nvPr/>
        </p:nvSpPr>
        <p:spPr bwMode="auto">
          <a:xfrm>
            <a:off x="8077200" y="26670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76" name="Oval 8"/>
          <p:cNvSpPr>
            <a:spLocks noChangeArrowheads="1"/>
          </p:cNvSpPr>
          <p:nvPr/>
        </p:nvSpPr>
        <p:spPr bwMode="auto">
          <a:xfrm>
            <a:off x="8229600" y="28194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77" name="Oval 9"/>
          <p:cNvSpPr>
            <a:spLocks noChangeArrowheads="1"/>
          </p:cNvSpPr>
          <p:nvPr/>
        </p:nvSpPr>
        <p:spPr bwMode="auto">
          <a:xfrm>
            <a:off x="8229600" y="25908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78" name="Oval 10"/>
          <p:cNvSpPr>
            <a:spLocks noChangeArrowheads="1"/>
          </p:cNvSpPr>
          <p:nvPr/>
        </p:nvSpPr>
        <p:spPr bwMode="auto">
          <a:xfrm>
            <a:off x="7924800" y="29718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79" name="Oval 11"/>
          <p:cNvSpPr>
            <a:spLocks noChangeArrowheads="1"/>
          </p:cNvSpPr>
          <p:nvPr/>
        </p:nvSpPr>
        <p:spPr bwMode="auto">
          <a:xfrm>
            <a:off x="8534400" y="25146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80" name="Rectangle 12"/>
          <p:cNvSpPr>
            <a:spLocks noChangeArrowheads="1"/>
          </p:cNvSpPr>
          <p:nvPr/>
        </p:nvSpPr>
        <p:spPr bwMode="auto">
          <a:xfrm>
            <a:off x="8077200" y="3581400"/>
            <a:ext cx="76200" cy="76200"/>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81" name="Rectangle 13"/>
          <p:cNvSpPr>
            <a:spLocks noChangeArrowheads="1"/>
          </p:cNvSpPr>
          <p:nvPr/>
        </p:nvSpPr>
        <p:spPr bwMode="auto">
          <a:xfrm>
            <a:off x="8229600" y="3733800"/>
            <a:ext cx="76200" cy="76200"/>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82" name="Rectangle 14"/>
          <p:cNvSpPr>
            <a:spLocks noChangeArrowheads="1"/>
          </p:cNvSpPr>
          <p:nvPr/>
        </p:nvSpPr>
        <p:spPr bwMode="auto">
          <a:xfrm>
            <a:off x="8610600" y="3733800"/>
            <a:ext cx="76200" cy="76200"/>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83" name="Rectangle 15"/>
          <p:cNvSpPr>
            <a:spLocks noChangeArrowheads="1"/>
          </p:cNvSpPr>
          <p:nvPr/>
        </p:nvSpPr>
        <p:spPr bwMode="auto">
          <a:xfrm>
            <a:off x="8534400" y="3505200"/>
            <a:ext cx="76200" cy="76200"/>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84" name="Rectangle 16"/>
          <p:cNvSpPr>
            <a:spLocks noChangeArrowheads="1"/>
          </p:cNvSpPr>
          <p:nvPr/>
        </p:nvSpPr>
        <p:spPr bwMode="auto">
          <a:xfrm>
            <a:off x="8763000" y="4038600"/>
            <a:ext cx="76200" cy="76200"/>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85" name="Rectangle 17"/>
          <p:cNvSpPr>
            <a:spLocks noChangeArrowheads="1"/>
          </p:cNvSpPr>
          <p:nvPr/>
        </p:nvSpPr>
        <p:spPr bwMode="auto">
          <a:xfrm>
            <a:off x="8915400" y="3505200"/>
            <a:ext cx="76200" cy="76200"/>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86" name="Line 18"/>
          <p:cNvSpPr>
            <a:spLocks noChangeShapeType="1"/>
          </p:cNvSpPr>
          <p:nvPr/>
        </p:nvSpPr>
        <p:spPr bwMode="auto">
          <a:xfrm flipV="1">
            <a:off x="7467600" y="2819400"/>
            <a:ext cx="19812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7" name="Line 19"/>
          <p:cNvSpPr>
            <a:spLocks noChangeShapeType="1"/>
          </p:cNvSpPr>
          <p:nvPr/>
        </p:nvSpPr>
        <p:spPr bwMode="auto">
          <a:xfrm flipV="1">
            <a:off x="7467600" y="2438400"/>
            <a:ext cx="1524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8" name="Line 20"/>
          <p:cNvSpPr>
            <a:spLocks noChangeShapeType="1"/>
          </p:cNvSpPr>
          <p:nvPr/>
        </p:nvSpPr>
        <p:spPr bwMode="auto">
          <a:xfrm flipV="1">
            <a:off x="7467600" y="2590800"/>
            <a:ext cx="1905000" cy="10668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9" name="Text Box 21"/>
          <p:cNvSpPr txBox="1">
            <a:spLocks noChangeArrowheads="1"/>
          </p:cNvSpPr>
          <p:nvPr/>
        </p:nvSpPr>
        <p:spPr bwMode="auto">
          <a:xfrm>
            <a:off x="9372600" y="2286001"/>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H0</a:t>
            </a:r>
          </a:p>
        </p:txBody>
      </p:sp>
      <p:sp>
        <p:nvSpPr>
          <p:cNvPr id="7190" name="Text Box 22"/>
          <p:cNvSpPr txBox="1">
            <a:spLocks noChangeArrowheads="1"/>
          </p:cNvSpPr>
          <p:nvPr/>
        </p:nvSpPr>
        <p:spPr bwMode="auto">
          <a:xfrm>
            <a:off x="8823325" y="2093913"/>
            <a:ext cx="47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H1</a:t>
            </a:r>
          </a:p>
        </p:txBody>
      </p:sp>
      <p:sp>
        <p:nvSpPr>
          <p:cNvPr id="7191" name="Text Box 23"/>
          <p:cNvSpPr txBox="1">
            <a:spLocks noChangeArrowheads="1"/>
          </p:cNvSpPr>
          <p:nvPr/>
        </p:nvSpPr>
        <p:spPr bwMode="auto">
          <a:xfrm>
            <a:off x="9448800" y="2743201"/>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H2</a:t>
            </a:r>
          </a:p>
        </p:txBody>
      </p:sp>
    </p:spTree>
    <p:extLst>
      <p:ext uri="{BB962C8B-B14F-4D97-AF65-F5344CB8AC3E}">
        <p14:creationId xmlns:p14="http://schemas.microsoft.com/office/powerpoint/2010/main" val="37712978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endParaRPr lang="zh-CN" altLang="en-US" smtClean="0"/>
          </a:p>
        </p:txBody>
      </p:sp>
      <p:sp>
        <p:nvSpPr>
          <p:cNvPr id="8195" name="内容占位符 2"/>
          <p:cNvSpPr>
            <a:spLocks noGrp="1"/>
          </p:cNvSpPr>
          <p:nvPr>
            <p:ph idx="1"/>
          </p:nvPr>
        </p:nvSpPr>
        <p:spPr>
          <a:xfrm>
            <a:off x="1149928" y="2216727"/>
            <a:ext cx="4724400" cy="3886200"/>
          </a:xfrm>
        </p:spPr>
        <p:txBody>
          <a:bodyPr/>
          <a:lstStyle/>
          <a:p>
            <a:r>
              <a:rPr lang="zh-CN" altLang="zh-CN" dirty="0" smtClean="0"/>
              <a:t>另一种</a:t>
            </a:r>
            <a:r>
              <a:rPr lang="en-US" altLang="zh-CN" dirty="0" smtClean="0"/>
              <a:t>SVM</a:t>
            </a:r>
            <a:r>
              <a:rPr lang="zh-CN" altLang="zh-CN" dirty="0" smtClean="0"/>
              <a:t>的直观解释参见</a:t>
            </a:r>
            <a:r>
              <a:rPr lang="zh-CN" altLang="en-US" dirty="0" smtClean="0"/>
              <a:t>下</a:t>
            </a:r>
            <a:r>
              <a:rPr lang="zh-CN" altLang="zh-CN" dirty="0" smtClean="0"/>
              <a:t>图。在分类器构建的过程中，</a:t>
            </a:r>
            <a:r>
              <a:rPr lang="en-US" altLang="zh-CN" dirty="0" smtClean="0"/>
              <a:t>SVM</a:t>
            </a:r>
            <a:r>
              <a:rPr lang="zh-CN" altLang="zh-CN" dirty="0" smtClean="0"/>
              <a:t>强调在分类决策面上下有一个大的分类间隔。如，在两个类之间放入一个最宽的矩形。</a:t>
            </a:r>
          </a:p>
          <a:p>
            <a:endParaRPr lang="zh-CN" altLang="en-US" dirty="0" smtClean="0"/>
          </a:p>
        </p:txBody>
      </p:sp>
      <p:pic>
        <p:nvPicPr>
          <p:cNvPr id="8196"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324100"/>
            <a:ext cx="39624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27406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title"/>
          </p:nvPr>
        </p:nvSpPr>
        <p:spPr/>
        <p:txBody>
          <a:bodyPr/>
          <a:lstStyle/>
          <a:p>
            <a:pPr eaLnBrk="1" hangingPunct="1"/>
            <a:endParaRPr lang="zh-CN" altLang="zh-CN" smtClean="0"/>
          </a:p>
        </p:txBody>
      </p:sp>
      <p:sp>
        <p:nvSpPr>
          <p:cNvPr id="9219" name="Rectangle 3"/>
          <p:cNvSpPr>
            <a:spLocks noGrp="1" noChangeArrowheads="1"/>
          </p:cNvSpPr>
          <p:nvPr>
            <p:ph type="body" sz="half" idx="1"/>
          </p:nvPr>
        </p:nvSpPr>
        <p:spPr>
          <a:xfrm>
            <a:off x="1981200" y="1981200"/>
            <a:ext cx="8229600" cy="3886200"/>
          </a:xfrm>
        </p:spPr>
        <p:txBody>
          <a:bodyPr/>
          <a:lstStyle/>
          <a:p>
            <a:pPr eaLnBrk="1" hangingPunct="1"/>
            <a:r>
              <a:rPr lang="zh-CN" altLang="en-US" sz="2400"/>
              <a:t>支持向量机的形式化描述：</a:t>
            </a:r>
          </a:p>
          <a:p>
            <a:pPr eaLnBrk="1" hangingPunct="1"/>
            <a:r>
              <a:rPr lang="zh-CN" altLang="en-US" sz="2400"/>
              <a:t>决策超平面的数学描述为</a:t>
            </a:r>
          </a:p>
          <a:p>
            <a:pPr eaLnBrk="1" hangingPunct="1"/>
            <a:r>
              <a:rPr lang="en-US" altLang="zh-CN" sz="2400"/>
              <a:t>w</a:t>
            </a:r>
            <a:r>
              <a:rPr lang="en-US" altLang="zh-CN" sz="2400" baseline="30000"/>
              <a:t>T</a:t>
            </a:r>
            <a:r>
              <a:rPr lang="en-US" altLang="zh-CN" sz="2400"/>
              <a:t>x+b=0</a:t>
            </a:r>
          </a:p>
          <a:p>
            <a:pPr eaLnBrk="1" hangingPunct="1"/>
            <a:r>
              <a:rPr lang="en-US" altLang="zh-CN" sz="2400"/>
              <a:t>W</a:t>
            </a:r>
            <a:r>
              <a:rPr lang="zh-CN" altLang="en-US" sz="2400"/>
              <a:t>为决策超平面的法向量，</a:t>
            </a:r>
            <a:r>
              <a:rPr lang="en-US" altLang="zh-CN" sz="2400"/>
              <a:t>b</a:t>
            </a:r>
            <a:r>
              <a:rPr lang="zh-CN" altLang="en-US" sz="2400"/>
              <a:t>为截距。</a:t>
            </a:r>
          </a:p>
          <a:p>
            <a:pPr eaLnBrk="1" hangingPunct="1"/>
            <a:r>
              <a:rPr lang="zh-CN" altLang="en-US" sz="2400"/>
              <a:t>在决策超平面</a:t>
            </a:r>
            <a:r>
              <a:rPr lang="en-US" altLang="zh-CN" sz="2400"/>
              <a:t>H0</a:t>
            </a:r>
            <a:r>
              <a:rPr lang="zh-CN" altLang="en-US" sz="2400"/>
              <a:t>上的所有点</a:t>
            </a:r>
            <a:r>
              <a:rPr lang="en-US" altLang="zh-CN" sz="2400"/>
              <a:t>x</a:t>
            </a:r>
            <a:r>
              <a:rPr lang="zh-CN" altLang="en-US" sz="2400"/>
              <a:t>，都满足</a:t>
            </a:r>
            <a:r>
              <a:rPr lang="en-US" altLang="zh-CN" sz="2400"/>
              <a:t>w</a:t>
            </a:r>
            <a:r>
              <a:rPr lang="en-US" altLang="zh-CN" sz="2400" baseline="30000"/>
              <a:t>T</a:t>
            </a:r>
            <a:r>
              <a:rPr lang="en-US" altLang="zh-CN" sz="2400"/>
              <a:t>x+b=0</a:t>
            </a:r>
          </a:p>
          <a:p>
            <a:pPr eaLnBrk="1" hangingPunct="1"/>
            <a:r>
              <a:rPr lang="zh-CN" altLang="en-US" sz="2400"/>
              <a:t>假定训练集上的所有点为</a:t>
            </a:r>
            <a:r>
              <a:rPr lang="en-US" altLang="zh-CN" sz="2400"/>
              <a:t>D={(x</a:t>
            </a:r>
            <a:r>
              <a:rPr lang="en-US" altLang="zh-CN" sz="2400" baseline="-25000"/>
              <a:t>i</a:t>
            </a:r>
            <a:r>
              <a:rPr lang="en-US" altLang="zh-CN" sz="2400"/>
              <a:t>,y</a:t>
            </a:r>
            <a:r>
              <a:rPr lang="en-US" altLang="zh-CN" sz="2400" baseline="-25000"/>
              <a:t>i</a:t>
            </a:r>
            <a:r>
              <a:rPr lang="en-US" altLang="zh-CN" sz="2400"/>
              <a:t>)},</a:t>
            </a:r>
            <a:r>
              <a:rPr lang="zh-CN" altLang="en-US" sz="2400"/>
              <a:t>其中</a:t>
            </a:r>
            <a:r>
              <a:rPr lang="en-US" altLang="zh-CN" sz="2400"/>
              <a:t>x</a:t>
            </a:r>
            <a:r>
              <a:rPr lang="en-US" altLang="zh-CN" sz="2400" baseline="-25000"/>
              <a:t>i</a:t>
            </a:r>
            <a:r>
              <a:rPr lang="zh-CN" altLang="en-US" sz="2400"/>
              <a:t>是第</a:t>
            </a:r>
            <a:r>
              <a:rPr lang="en-US" altLang="zh-CN" sz="2400"/>
              <a:t>i</a:t>
            </a:r>
            <a:r>
              <a:rPr lang="zh-CN" altLang="en-US" sz="2400"/>
              <a:t>个样本数据，</a:t>
            </a:r>
            <a:r>
              <a:rPr lang="en-US" altLang="zh-CN" sz="2400"/>
              <a:t>yi</a:t>
            </a:r>
            <a:r>
              <a:rPr lang="zh-CN" altLang="en-US" sz="2400"/>
              <a:t>是类别标签</a:t>
            </a:r>
            <a:r>
              <a:rPr lang="en-US" altLang="en-US" sz="2400"/>
              <a:t>∈</a:t>
            </a:r>
            <a:r>
              <a:rPr lang="en-US" altLang="zh-CN" sz="2400"/>
              <a:t>{+1,-1}</a:t>
            </a:r>
            <a:r>
              <a:rPr lang="zh-CN" altLang="en-US" sz="2400"/>
              <a:t>。</a:t>
            </a:r>
          </a:p>
          <a:p>
            <a:pPr eaLnBrk="1" hangingPunct="1"/>
            <a:r>
              <a:rPr lang="zh-CN" altLang="en-US" sz="2400"/>
              <a:t>如此</a:t>
            </a:r>
            <a:r>
              <a:rPr lang="en-US" altLang="zh-CN" sz="2400"/>
              <a:t>SVM</a:t>
            </a:r>
            <a:r>
              <a:rPr lang="zh-CN" altLang="en-US" sz="2400"/>
              <a:t>的线性分类器可以表示成 </a:t>
            </a:r>
            <a:r>
              <a:rPr lang="en-US" altLang="zh-CN" sz="2400"/>
              <a:t>f(x)=sign(w</a:t>
            </a:r>
            <a:r>
              <a:rPr lang="en-US" altLang="zh-CN" sz="2400" baseline="30000"/>
              <a:t>T</a:t>
            </a:r>
            <a:r>
              <a:rPr lang="en-US" altLang="zh-CN" sz="2400"/>
              <a:t>x+b)</a:t>
            </a:r>
          </a:p>
        </p:txBody>
      </p:sp>
      <p:sp>
        <p:nvSpPr>
          <p:cNvPr id="3" name="矩形 2"/>
          <p:cNvSpPr>
            <a:spLocks noRot="1" noChangeAspect="1" noMove="1" noResize="1" noEditPoints="1" noAdjustHandles="1" noChangeArrowheads="1" noChangeShapeType="1" noTextEdit="1"/>
          </p:cNvSpPr>
          <p:nvPr/>
        </p:nvSpPr>
        <p:spPr>
          <a:xfrm>
            <a:off x="4724400" y="5512303"/>
            <a:ext cx="2444452" cy="710194"/>
          </a:xfrm>
          <a:prstGeom prst="rect">
            <a:avLst/>
          </a:prstGeom>
          <a:blipFill>
            <a:blip r:embed="rId2"/>
            <a:stretch>
              <a:fillRect/>
            </a:stretch>
          </a:blipFill>
        </p:spPr>
        <p:txBody>
          <a:bodyPr/>
          <a:lstStyle/>
          <a:p>
            <a:pPr>
              <a:defRPr/>
            </a:pPr>
            <a:r>
              <a:rPr lang="zh-CN" altLang="en-US">
                <a:noFill/>
              </a:rPr>
              <a:t> </a:t>
            </a:r>
          </a:p>
        </p:txBody>
      </p:sp>
    </p:spTree>
    <p:extLst>
      <p:ext uri="{BB962C8B-B14F-4D97-AF65-F5344CB8AC3E}">
        <p14:creationId xmlns:p14="http://schemas.microsoft.com/office/powerpoint/2010/main" val="35517417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endParaRPr lang="zh-CN" altLang="zh-CN" smtClean="0"/>
          </a:p>
        </p:txBody>
      </p:sp>
      <p:sp>
        <p:nvSpPr>
          <p:cNvPr id="10243" name="Rectangle 3"/>
          <p:cNvSpPr>
            <a:spLocks noGrp="1" noChangeArrowheads="1"/>
          </p:cNvSpPr>
          <p:nvPr>
            <p:ph type="body" idx="1"/>
          </p:nvPr>
        </p:nvSpPr>
        <p:spPr>
          <a:xfrm>
            <a:off x="1331913" y="2171700"/>
            <a:ext cx="5029200" cy="3886200"/>
          </a:xfrm>
        </p:spPr>
        <p:txBody>
          <a:bodyPr/>
          <a:lstStyle/>
          <a:p>
            <a:pPr eaLnBrk="1" hangingPunct="1"/>
            <a:r>
              <a:rPr lang="zh-CN" altLang="en-US" dirty="0" smtClean="0"/>
              <a:t>在</a:t>
            </a:r>
            <a:r>
              <a:rPr lang="en-US" altLang="zh-CN" dirty="0" smtClean="0"/>
              <a:t>H1</a:t>
            </a:r>
            <a:r>
              <a:rPr lang="zh-CN" altLang="en-US" dirty="0" smtClean="0"/>
              <a:t>上的点就满足</a:t>
            </a:r>
            <a:r>
              <a:rPr lang="en-US" altLang="zh-CN" dirty="0" smtClean="0"/>
              <a:t>sign(</a:t>
            </a:r>
            <a:r>
              <a:rPr lang="en-US" altLang="zh-CN" dirty="0" err="1" smtClean="0"/>
              <a:t>w</a:t>
            </a:r>
            <a:r>
              <a:rPr lang="en-US" altLang="zh-CN" baseline="30000" dirty="0" err="1" smtClean="0"/>
              <a:t>T</a:t>
            </a:r>
            <a:r>
              <a:rPr lang="en-US" altLang="zh-CN" dirty="0" err="1" smtClean="0"/>
              <a:t>x+b</a:t>
            </a:r>
            <a:r>
              <a:rPr lang="en-US" altLang="zh-CN" dirty="0" smtClean="0"/>
              <a:t>)=+1</a:t>
            </a:r>
          </a:p>
          <a:p>
            <a:pPr eaLnBrk="1" hangingPunct="1"/>
            <a:r>
              <a:rPr lang="zh-CN" altLang="en-US" dirty="0" smtClean="0"/>
              <a:t>在</a:t>
            </a:r>
            <a:r>
              <a:rPr lang="en-US" altLang="zh-CN" dirty="0" smtClean="0"/>
              <a:t>H2</a:t>
            </a:r>
            <a:r>
              <a:rPr lang="zh-CN" altLang="en-US" dirty="0" smtClean="0"/>
              <a:t>上的点</a:t>
            </a:r>
            <a:r>
              <a:rPr lang="en-US" altLang="zh-CN" dirty="0" smtClean="0"/>
              <a:t>sign(</a:t>
            </a:r>
            <a:r>
              <a:rPr lang="en-US" altLang="zh-CN" dirty="0" err="1" smtClean="0"/>
              <a:t>w</a:t>
            </a:r>
            <a:r>
              <a:rPr lang="en-US" altLang="zh-CN" baseline="30000" dirty="0" err="1" smtClean="0"/>
              <a:t>T</a:t>
            </a:r>
            <a:r>
              <a:rPr lang="en-US" altLang="zh-CN" dirty="0" err="1" smtClean="0"/>
              <a:t>x+b</a:t>
            </a:r>
            <a:r>
              <a:rPr lang="en-US" altLang="zh-CN" dirty="0" smtClean="0"/>
              <a:t>)=-1</a:t>
            </a:r>
          </a:p>
          <a:p>
            <a:pPr eaLnBrk="1" hangingPunct="1"/>
            <a:r>
              <a:rPr lang="zh-CN" altLang="en-US" dirty="0" smtClean="0"/>
              <a:t>训练</a:t>
            </a:r>
            <a:r>
              <a:rPr lang="en-US" altLang="zh-CN" dirty="0" smtClean="0"/>
              <a:t>SVM</a:t>
            </a:r>
            <a:r>
              <a:rPr lang="zh-CN" altLang="en-US" dirty="0" smtClean="0"/>
              <a:t>分类器就是由训练集来求解</a:t>
            </a:r>
            <a:r>
              <a:rPr lang="en-US" altLang="zh-CN" dirty="0" smtClean="0"/>
              <a:t>w</a:t>
            </a:r>
            <a:r>
              <a:rPr lang="zh-CN" altLang="en-US" dirty="0" smtClean="0"/>
              <a:t>。</a:t>
            </a:r>
          </a:p>
          <a:p>
            <a:pPr eaLnBrk="1" hangingPunct="1"/>
            <a:endParaRPr lang="en-US" altLang="zh-CN" dirty="0" smtClean="0"/>
          </a:p>
        </p:txBody>
      </p:sp>
      <p:sp>
        <p:nvSpPr>
          <p:cNvPr id="10244" name="Line 4"/>
          <p:cNvSpPr>
            <a:spLocks noChangeShapeType="1"/>
          </p:cNvSpPr>
          <p:nvPr/>
        </p:nvSpPr>
        <p:spPr bwMode="auto">
          <a:xfrm>
            <a:off x="7391400" y="2209800"/>
            <a:ext cx="0" cy="2438400"/>
          </a:xfrm>
          <a:prstGeom prst="line">
            <a:avLst/>
          </a:prstGeom>
          <a:noFill/>
          <a:ln w="9525">
            <a:solidFill>
              <a:schemeClr val="tx1"/>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0245" name="Line 5"/>
          <p:cNvSpPr>
            <a:spLocks noChangeShapeType="1"/>
          </p:cNvSpPr>
          <p:nvPr/>
        </p:nvSpPr>
        <p:spPr bwMode="auto">
          <a:xfrm>
            <a:off x="7162800" y="4267200"/>
            <a:ext cx="31242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0246" name="Oval 6"/>
          <p:cNvSpPr>
            <a:spLocks noChangeArrowheads="1"/>
          </p:cNvSpPr>
          <p:nvPr/>
        </p:nvSpPr>
        <p:spPr bwMode="auto">
          <a:xfrm>
            <a:off x="7924800" y="25146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247" name="Oval 7"/>
          <p:cNvSpPr>
            <a:spLocks noChangeArrowheads="1"/>
          </p:cNvSpPr>
          <p:nvPr/>
        </p:nvSpPr>
        <p:spPr bwMode="auto">
          <a:xfrm>
            <a:off x="8077200" y="26670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248" name="Oval 8"/>
          <p:cNvSpPr>
            <a:spLocks noChangeArrowheads="1"/>
          </p:cNvSpPr>
          <p:nvPr/>
        </p:nvSpPr>
        <p:spPr bwMode="auto">
          <a:xfrm>
            <a:off x="8229600" y="28194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249" name="Oval 9"/>
          <p:cNvSpPr>
            <a:spLocks noChangeArrowheads="1"/>
          </p:cNvSpPr>
          <p:nvPr/>
        </p:nvSpPr>
        <p:spPr bwMode="auto">
          <a:xfrm>
            <a:off x="8229600" y="25908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250" name="Oval 10"/>
          <p:cNvSpPr>
            <a:spLocks noChangeArrowheads="1"/>
          </p:cNvSpPr>
          <p:nvPr/>
        </p:nvSpPr>
        <p:spPr bwMode="auto">
          <a:xfrm>
            <a:off x="7924800" y="29718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251" name="Oval 11"/>
          <p:cNvSpPr>
            <a:spLocks noChangeArrowheads="1"/>
          </p:cNvSpPr>
          <p:nvPr/>
        </p:nvSpPr>
        <p:spPr bwMode="auto">
          <a:xfrm>
            <a:off x="8534400" y="2514600"/>
            <a:ext cx="76200" cy="762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252" name="Rectangle 12"/>
          <p:cNvSpPr>
            <a:spLocks noChangeArrowheads="1"/>
          </p:cNvSpPr>
          <p:nvPr/>
        </p:nvSpPr>
        <p:spPr bwMode="auto">
          <a:xfrm>
            <a:off x="8077200" y="3581400"/>
            <a:ext cx="76200" cy="76200"/>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253" name="Rectangle 13"/>
          <p:cNvSpPr>
            <a:spLocks noChangeArrowheads="1"/>
          </p:cNvSpPr>
          <p:nvPr/>
        </p:nvSpPr>
        <p:spPr bwMode="auto">
          <a:xfrm>
            <a:off x="8229600" y="3733800"/>
            <a:ext cx="76200" cy="76200"/>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254" name="Rectangle 14"/>
          <p:cNvSpPr>
            <a:spLocks noChangeArrowheads="1"/>
          </p:cNvSpPr>
          <p:nvPr/>
        </p:nvSpPr>
        <p:spPr bwMode="auto">
          <a:xfrm>
            <a:off x="8610600" y="3733800"/>
            <a:ext cx="76200" cy="76200"/>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255" name="Rectangle 15"/>
          <p:cNvSpPr>
            <a:spLocks noChangeArrowheads="1"/>
          </p:cNvSpPr>
          <p:nvPr/>
        </p:nvSpPr>
        <p:spPr bwMode="auto">
          <a:xfrm>
            <a:off x="8534400" y="3505200"/>
            <a:ext cx="76200" cy="76200"/>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256" name="Rectangle 16"/>
          <p:cNvSpPr>
            <a:spLocks noChangeArrowheads="1"/>
          </p:cNvSpPr>
          <p:nvPr/>
        </p:nvSpPr>
        <p:spPr bwMode="auto">
          <a:xfrm>
            <a:off x="8763000" y="4038600"/>
            <a:ext cx="76200" cy="76200"/>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257" name="Rectangle 17"/>
          <p:cNvSpPr>
            <a:spLocks noChangeArrowheads="1"/>
          </p:cNvSpPr>
          <p:nvPr/>
        </p:nvSpPr>
        <p:spPr bwMode="auto">
          <a:xfrm>
            <a:off x="8915400" y="3505200"/>
            <a:ext cx="76200" cy="76200"/>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0258" name="Line 18"/>
          <p:cNvSpPr>
            <a:spLocks noChangeShapeType="1"/>
          </p:cNvSpPr>
          <p:nvPr/>
        </p:nvSpPr>
        <p:spPr bwMode="auto">
          <a:xfrm flipV="1">
            <a:off x="7467600" y="2819400"/>
            <a:ext cx="19812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9" name="Line 19"/>
          <p:cNvSpPr>
            <a:spLocks noChangeShapeType="1"/>
          </p:cNvSpPr>
          <p:nvPr/>
        </p:nvSpPr>
        <p:spPr bwMode="auto">
          <a:xfrm flipV="1">
            <a:off x="7467600" y="2438400"/>
            <a:ext cx="15240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0" name="Line 20"/>
          <p:cNvSpPr>
            <a:spLocks noChangeShapeType="1"/>
          </p:cNvSpPr>
          <p:nvPr/>
        </p:nvSpPr>
        <p:spPr bwMode="auto">
          <a:xfrm flipV="1">
            <a:off x="7467600" y="2590800"/>
            <a:ext cx="1905000" cy="106680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1" name="Text Box 21"/>
          <p:cNvSpPr txBox="1">
            <a:spLocks noChangeArrowheads="1"/>
          </p:cNvSpPr>
          <p:nvPr/>
        </p:nvSpPr>
        <p:spPr bwMode="auto">
          <a:xfrm>
            <a:off x="9372600" y="2286001"/>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H0</a:t>
            </a:r>
          </a:p>
        </p:txBody>
      </p:sp>
      <p:sp>
        <p:nvSpPr>
          <p:cNvPr id="10262" name="Text Box 22"/>
          <p:cNvSpPr txBox="1">
            <a:spLocks noChangeArrowheads="1"/>
          </p:cNvSpPr>
          <p:nvPr/>
        </p:nvSpPr>
        <p:spPr bwMode="auto">
          <a:xfrm>
            <a:off x="8823325" y="2093913"/>
            <a:ext cx="47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H1</a:t>
            </a:r>
          </a:p>
        </p:txBody>
      </p:sp>
      <p:sp>
        <p:nvSpPr>
          <p:cNvPr id="10263" name="Text Box 23"/>
          <p:cNvSpPr txBox="1">
            <a:spLocks noChangeArrowheads="1"/>
          </p:cNvSpPr>
          <p:nvPr/>
        </p:nvSpPr>
        <p:spPr bwMode="auto">
          <a:xfrm>
            <a:off x="9448800" y="2743201"/>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H2</a:t>
            </a:r>
          </a:p>
        </p:txBody>
      </p:sp>
    </p:spTree>
    <p:extLst>
      <p:ext uri="{BB962C8B-B14F-4D97-AF65-F5344CB8AC3E}">
        <p14:creationId xmlns:p14="http://schemas.microsoft.com/office/powerpoint/2010/main" val="7068286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endParaRPr lang="zh-CN" altLang="zh-CN" smtClean="0"/>
          </a:p>
        </p:txBody>
      </p:sp>
      <p:sp>
        <p:nvSpPr>
          <p:cNvPr id="11267" name="Rectangle 3"/>
          <p:cNvSpPr>
            <a:spLocks noGrp="1" noChangeArrowheads="1"/>
          </p:cNvSpPr>
          <p:nvPr>
            <p:ph type="body" idx="1"/>
          </p:nvPr>
        </p:nvSpPr>
        <p:spPr>
          <a:xfrm>
            <a:off x="1371600" y="2057401"/>
            <a:ext cx="4724400" cy="3886200"/>
          </a:xfrm>
        </p:spPr>
        <p:txBody>
          <a:bodyPr/>
          <a:lstStyle/>
          <a:p>
            <a:pPr eaLnBrk="1" hangingPunct="1">
              <a:lnSpc>
                <a:spcPct val="90000"/>
              </a:lnSpc>
            </a:pPr>
            <a:r>
              <a:rPr lang="zh-CN" altLang="en-US" dirty="0"/>
              <a:t>一个点</a:t>
            </a:r>
            <a:r>
              <a:rPr lang="en-US" altLang="zh-CN" dirty="0"/>
              <a:t>x</a:t>
            </a:r>
            <a:r>
              <a:rPr lang="zh-CN" altLang="en-US" dirty="0"/>
              <a:t>到决策超平面的距离记为</a:t>
            </a:r>
            <a:r>
              <a:rPr lang="en-US" altLang="zh-CN" dirty="0"/>
              <a:t>r</a:t>
            </a:r>
            <a:r>
              <a:rPr lang="zh-CN" altLang="en-US" dirty="0"/>
              <a:t>，由于点到超平面的最短距离垂直于该平面，也就是说和</a:t>
            </a:r>
            <a:r>
              <a:rPr lang="en-US" altLang="zh-CN" dirty="0"/>
              <a:t>w</a:t>
            </a:r>
            <a:r>
              <a:rPr lang="zh-CN" altLang="en-US" dirty="0"/>
              <a:t>平行。这个方向的单位向量是</a:t>
            </a:r>
            <a:r>
              <a:rPr lang="en-US" altLang="zh-CN" dirty="0"/>
              <a:t>w/|w|</a:t>
            </a:r>
            <a:r>
              <a:rPr lang="zh-CN" altLang="en-US" dirty="0"/>
              <a:t>。图中的点线就是</a:t>
            </a:r>
            <a:r>
              <a:rPr lang="en-US" altLang="zh-CN" dirty="0" err="1"/>
              <a:t>rw</a:t>
            </a:r>
            <a:r>
              <a:rPr lang="en-US" altLang="zh-CN" dirty="0"/>
              <a:t>/|w|</a:t>
            </a:r>
            <a:r>
              <a:rPr lang="zh-CN" altLang="en-US" dirty="0"/>
              <a:t>的平移结果。将超平面上距离</a:t>
            </a:r>
            <a:r>
              <a:rPr lang="en-US" altLang="zh-CN" dirty="0"/>
              <a:t>x</a:t>
            </a:r>
            <a:r>
              <a:rPr lang="zh-CN" altLang="en-US" dirty="0"/>
              <a:t>最近的点标记为</a:t>
            </a:r>
            <a:r>
              <a:rPr lang="en-US" altLang="zh-CN" dirty="0"/>
              <a:t>x’,</a:t>
            </a:r>
            <a:r>
              <a:rPr lang="zh-CN" altLang="en-US" dirty="0"/>
              <a:t>于是有 </a:t>
            </a:r>
            <a:r>
              <a:rPr lang="en-US" altLang="zh-CN" dirty="0"/>
              <a:t>x’=x-</a:t>
            </a:r>
            <a:r>
              <a:rPr lang="en-US" altLang="zh-CN" dirty="0" err="1"/>
              <a:t>yrw</a:t>
            </a:r>
            <a:r>
              <a:rPr lang="en-US" altLang="zh-CN" dirty="0"/>
              <a:t>/|w|</a:t>
            </a:r>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057401"/>
            <a:ext cx="3367088" cy="299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6978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但是如果文本中的数据按照一定规律存放，很容易读取，我们也不说它是非结构化数据。比如一段文本</a:t>
            </a:r>
            <a:r>
              <a:rPr lang="zh-CN" altLang="zh-CN" dirty="0" smtClean="0"/>
              <a:t>内容</a:t>
            </a:r>
            <a:endParaRPr lang="en-US" altLang="zh-CN" dirty="0" smtClean="0"/>
          </a:p>
          <a:p>
            <a:endParaRPr lang="en-US" altLang="zh-CN" dirty="0"/>
          </a:p>
          <a:p>
            <a:endParaRPr lang="en-US" altLang="zh-CN" dirty="0" smtClean="0"/>
          </a:p>
          <a:p>
            <a:endParaRPr lang="en-US" altLang="zh-CN" dirty="0"/>
          </a:p>
          <a:p>
            <a:r>
              <a:rPr lang="zh-CN" altLang="zh-CN" dirty="0"/>
              <a:t>还有像</a:t>
            </a:r>
            <a:r>
              <a:rPr lang="en-US" altLang="zh-CN" dirty="0"/>
              <a:t>HTML</a:t>
            </a:r>
            <a:r>
              <a:rPr lang="zh-CN" altLang="zh-CN" dirty="0"/>
              <a:t>、</a:t>
            </a:r>
            <a:r>
              <a:rPr lang="en-US" altLang="zh-CN" dirty="0"/>
              <a:t>XML</a:t>
            </a:r>
            <a:r>
              <a:rPr lang="zh-CN" altLang="zh-CN" dirty="0"/>
              <a:t>等文件，我们说它们是半结构化数据。</a:t>
            </a:r>
          </a:p>
          <a:p>
            <a:endParaRPr lang="zh-CN" altLang="zh-CN"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926790287"/>
              </p:ext>
            </p:extLst>
          </p:nvPr>
        </p:nvGraphicFramePr>
        <p:xfrm>
          <a:off x="2291091" y="3059185"/>
          <a:ext cx="6991455" cy="609600"/>
        </p:xfrm>
        <a:graphic>
          <a:graphicData uri="http://schemas.openxmlformats.org/drawingml/2006/table">
            <a:tbl>
              <a:tblPr firstRow="1" firstCol="1" bandRow="1">
                <a:tableStyleId>{5C22544A-7EE6-4342-B048-85BDC9FD1C3A}</a:tableStyleId>
              </a:tblPr>
              <a:tblGrid>
                <a:gridCol w="6991455">
                  <a:extLst>
                    <a:ext uri="{9D8B030D-6E8A-4147-A177-3AD203B41FA5}">
                      <a16:colId xmlns:a16="http://schemas.microsoft.com/office/drawing/2014/main" val="1800034594"/>
                    </a:ext>
                  </a:extLst>
                </a:gridCol>
              </a:tblGrid>
              <a:tr h="448310">
                <a:tc>
                  <a:txBody>
                    <a:bodyPr/>
                    <a:lstStyle/>
                    <a:p>
                      <a:pPr>
                        <a:spcAft>
                          <a:spcPts val="0"/>
                        </a:spcAft>
                      </a:pPr>
                      <a:r>
                        <a:rPr lang="en-US" sz="2000" dirty="0">
                          <a:effectLst/>
                        </a:rPr>
                        <a:t>Name=</a:t>
                      </a:r>
                      <a:r>
                        <a:rPr lang="zh-CN" sz="2000" dirty="0">
                          <a:effectLst/>
                        </a:rPr>
                        <a:t>王五；</a:t>
                      </a:r>
                      <a:r>
                        <a:rPr lang="en-US" sz="2000" dirty="0">
                          <a:effectLst/>
                        </a:rPr>
                        <a:t>Age=20</a:t>
                      </a:r>
                      <a:r>
                        <a:rPr lang="zh-CN" sz="2000" dirty="0">
                          <a:effectLst/>
                        </a:rPr>
                        <a:t>；</a:t>
                      </a:r>
                      <a:r>
                        <a:rPr lang="en-US" sz="2000" dirty="0">
                          <a:effectLst/>
                        </a:rPr>
                        <a:t>sex=</a:t>
                      </a:r>
                      <a:r>
                        <a:rPr lang="zh-CN" sz="2000" dirty="0">
                          <a:effectLst/>
                        </a:rPr>
                        <a:t>男；</a:t>
                      </a:r>
                      <a:r>
                        <a:rPr lang="en-US" sz="2000" dirty="0">
                          <a:effectLst/>
                        </a:rPr>
                        <a:t>marriage=</a:t>
                      </a:r>
                      <a:r>
                        <a:rPr lang="zh-CN" sz="2000" dirty="0">
                          <a:effectLst/>
                        </a:rPr>
                        <a:t>未婚</a:t>
                      </a:r>
                    </a:p>
                    <a:p>
                      <a:pPr>
                        <a:spcAft>
                          <a:spcPts val="0"/>
                        </a:spcAft>
                      </a:pPr>
                      <a:r>
                        <a:rPr lang="en-US" sz="2000" dirty="0">
                          <a:effectLst/>
                        </a:rPr>
                        <a:t>Name=</a:t>
                      </a:r>
                      <a:r>
                        <a:rPr lang="zh-CN" sz="2000" dirty="0">
                          <a:effectLst/>
                        </a:rPr>
                        <a:t>李四；</a:t>
                      </a:r>
                      <a:r>
                        <a:rPr lang="en-US" sz="2000" dirty="0">
                          <a:effectLst/>
                        </a:rPr>
                        <a:t>Age=30</a:t>
                      </a:r>
                      <a:r>
                        <a:rPr lang="zh-CN" sz="2000" dirty="0">
                          <a:effectLst/>
                        </a:rPr>
                        <a:t>；</a:t>
                      </a:r>
                      <a:r>
                        <a:rPr lang="en-US" sz="2000" dirty="0">
                          <a:effectLst/>
                        </a:rPr>
                        <a:t>sex=</a:t>
                      </a:r>
                      <a:r>
                        <a:rPr lang="zh-CN" sz="2000" dirty="0">
                          <a:effectLst/>
                        </a:rPr>
                        <a:t>女；</a:t>
                      </a:r>
                      <a:r>
                        <a:rPr lang="en-US" sz="2000" dirty="0">
                          <a:effectLst/>
                        </a:rPr>
                        <a:t>marriage=</a:t>
                      </a:r>
                      <a:r>
                        <a:rPr lang="zh-CN" sz="2000" dirty="0">
                          <a:effectLst/>
                        </a:rPr>
                        <a:t>已婚</a:t>
                      </a:r>
                      <a:endParaRPr lang="zh-CN" sz="2000" dirty="0">
                        <a:effectLst/>
                        <a:latin typeface="Tahoma" panose="020B0604030504040204" pitchFamily="34" charset="0"/>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1521070635"/>
                  </a:ext>
                </a:extLst>
              </a:tr>
            </a:tbl>
          </a:graphicData>
        </a:graphic>
      </p:graphicFrame>
    </p:spTree>
    <p:extLst>
      <p:ext uri="{BB962C8B-B14F-4D97-AF65-F5344CB8AC3E}">
        <p14:creationId xmlns:p14="http://schemas.microsoft.com/office/powerpoint/2010/main" val="21155925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endParaRPr lang="zh-CN" altLang="zh-CN" smtClean="0"/>
          </a:p>
        </p:txBody>
      </p:sp>
      <p:sp>
        <p:nvSpPr>
          <p:cNvPr id="12291" name="Rectangle 3"/>
          <p:cNvSpPr>
            <a:spLocks noGrp="1" noChangeArrowheads="1"/>
          </p:cNvSpPr>
          <p:nvPr>
            <p:ph type="body" idx="1"/>
          </p:nvPr>
        </p:nvSpPr>
        <p:spPr/>
        <p:txBody>
          <a:bodyPr/>
          <a:lstStyle/>
          <a:p>
            <a:pPr eaLnBrk="1" hangingPunct="1"/>
            <a:r>
              <a:rPr lang="zh-CN" altLang="en-US" smtClean="0"/>
              <a:t>由于</a:t>
            </a:r>
            <a:r>
              <a:rPr lang="en-US" altLang="zh-CN" smtClean="0"/>
              <a:t>x’</a:t>
            </a:r>
            <a:r>
              <a:rPr lang="zh-CN" altLang="en-US" smtClean="0"/>
              <a:t>在决策边界上，因此有</a:t>
            </a:r>
            <a:r>
              <a:rPr lang="en-US" altLang="zh-CN" smtClean="0"/>
              <a:t>w</a:t>
            </a:r>
            <a:r>
              <a:rPr lang="en-US" altLang="zh-CN" baseline="30000" smtClean="0"/>
              <a:t>T</a:t>
            </a:r>
            <a:r>
              <a:rPr lang="en-US" altLang="zh-CN" smtClean="0"/>
              <a:t>x’+b=0</a:t>
            </a:r>
            <a:r>
              <a:rPr lang="zh-CN" altLang="en-US" smtClean="0"/>
              <a:t>，于是</a:t>
            </a:r>
          </a:p>
          <a:p>
            <a:pPr eaLnBrk="1" hangingPunct="1"/>
            <a:r>
              <a:rPr lang="en-US" altLang="zh-CN" smtClean="0"/>
              <a:t>w</a:t>
            </a:r>
            <a:r>
              <a:rPr lang="en-US" altLang="zh-CN" baseline="30000" smtClean="0"/>
              <a:t>T</a:t>
            </a:r>
            <a:r>
              <a:rPr lang="en-US" altLang="zh-CN" smtClean="0"/>
              <a:t>(x-yrw/|w|)+b=0</a:t>
            </a:r>
            <a:r>
              <a:rPr lang="zh-CN" altLang="en-US" smtClean="0"/>
              <a:t>，对</a:t>
            </a:r>
            <a:r>
              <a:rPr lang="en-US" altLang="zh-CN" smtClean="0"/>
              <a:t>r</a:t>
            </a:r>
            <a:r>
              <a:rPr lang="zh-CN" altLang="en-US" smtClean="0"/>
              <a:t>求解得</a:t>
            </a:r>
          </a:p>
          <a:p>
            <a:pPr eaLnBrk="1" hangingPunct="1"/>
            <a:r>
              <a:rPr lang="en-US" altLang="zh-CN" smtClean="0"/>
              <a:t>r=y(w</a:t>
            </a:r>
            <a:r>
              <a:rPr lang="en-US" altLang="zh-CN" baseline="30000" smtClean="0"/>
              <a:t>T</a:t>
            </a:r>
            <a:r>
              <a:rPr lang="en-US" altLang="zh-CN" smtClean="0"/>
              <a:t>x+b)/|w|</a:t>
            </a:r>
          </a:p>
          <a:p>
            <a:pPr eaLnBrk="1" hangingPunct="1"/>
            <a:r>
              <a:rPr lang="zh-CN" altLang="en-US" smtClean="0"/>
              <a:t>前面提到，“支持向量机就是寻找这样一个决策超平面，它可以使得两个类之间的分类间隔最大化。”</a:t>
            </a:r>
          </a:p>
        </p:txBody>
      </p:sp>
    </p:spTree>
    <p:extLst>
      <p:ext uri="{BB962C8B-B14F-4D97-AF65-F5344CB8AC3E}">
        <p14:creationId xmlns:p14="http://schemas.microsoft.com/office/powerpoint/2010/main" val="375480117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endParaRPr lang="zh-CN" altLang="zh-CN" smtClean="0"/>
          </a:p>
        </p:txBody>
      </p:sp>
      <p:sp>
        <p:nvSpPr>
          <p:cNvPr id="13315" name="Rectangle 3"/>
          <p:cNvSpPr>
            <a:spLocks noGrp="1" noChangeArrowheads="1"/>
          </p:cNvSpPr>
          <p:nvPr>
            <p:ph type="body" idx="1"/>
          </p:nvPr>
        </p:nvSpPr>
        <p:spPr>
          <a:xfrm>
            <a:off x="1981200" y="1981200"/>
            <a:ext cx="8305800" cy="3886200"/>
          </a:xfrm>
        </p:spPr>
        <p:txBody>
          <a:bodyPr/>
          <a:lstStyle/>
          <a:p>
            <a:pPr eaLnBrk="1" hangingPunct="1">
              <a:lnSpc>
                <a:spcPct val="90000"/>
              </a:lnSpc>
            </a:pPr>
            <a:r>
              <a:rPr lang="zh-CN" altLang="en-US" smtClean="0"/>
              <a:t>训练集中的每个点</a:t>
            </a:r>
            <a:r>
              <a:rPr lang="en-US" altLang="zh-CN" smtClean="0"/>
              <a:t>(x</a:t>
            </a:r>
            <a:r>
              <a:rPr lang="en-US" altLang="zh-CN" baseline="-25000" smtClean="0"/>
              <a:t>i</a:t>
            </a:r>
            <a:r>
              <a:rPr lang="en-US" altLang="zh-CN" smtClean="0"/>
              <a:t>,y</a:t>
            </a:r>
            <a:r>
              <a:rPr lang="en-US" altLang="zh-CN" baseline="-25000" smtClean="0"/>
              <a:t>i</a:t>
            </a:r>
            <a:r>
              <a:rPr lang="en-US" altLang="zh-CN" smtClean="0"/>
              <a:t>)</a:t>
            </a:r>
            <a:r>
              <a:rPr lang="zh-CN" altLang="en-US" smtClean="0"/>
              <a:t>的类别标签</a:t>
            </a:r>
            <a:r>
              <a:rPr lang="en-US" altLang="zh-CN" smtClean="0"/>
              <a:t>y</a:t>
            </a:r>
            <a:r>
              <a:rPr lang="en-US" altLang="zh-CN" baseline="-25000" smtClean="0"/>
              <a:t>i</a:t>
            </a:r>
            <a:r>
              <a:rPr lang="zh-CN" altLang="en-US" smtClean="0"/>
              <a:t>是</a:t>
            </a:r>
            <a:r>
              <a:rPr lang="en-US" altLang="zh-CN" smtClean="0"/>
              <a:t>+1</a:t>
            </a:r>
            <a:r>
              <a:rPr lang="zh-CN" altLang="en-US" smtClean="0"/>
              <a:t>或</a:t>
            </a:r>
            <a:r>
              <a:rPr lang="en-US" altLang="zh-CN" smtClean="0"/>
              <a:t>-1</a:t>
            </a:r>
            <a:r>
              <a:rPr lang="zh-CN" altLang="en-US" smtClean="0"/>
              <a:t>。把该点带入支持向量机时，如果</a:t>
            </a:r>
            <a:r>
              <a:rPr lang="en-US" altLang="zh-CN" smtClean="0"/>
              <a:t>|w</a:t>
            </a:r>
            <a:r>
              <a:rPr lang="en-US" altLang="zh-CN" baseline="30000" smtClean="0"/>
              <a:t>T</a:t>
            </a:r>
            <a:r>
              <a:rPr lang="en-US" altLang="zh-CN" smtClean="0"/>
              <a:t>x</a:t>
            </a:r>
            <a:r>
              <a:rPr lang="en-US" altLang="zh-CN" baseline="-25000" smtClean="0"/>
              <a:t>i</a:t>
            </a:r>
            <a:r>
              <a:rPr lang="en-US" altLang="zh-CN" smtClean="0"/>
              <a:t>+b|&lt;1</a:t>
            </a:r>
            <a:r>
              <a:rPr lang="zh-CN" altLang="en-US" smtClean="0"/>
              <a:t>则不可以做正确分类。</a:t>
            </a:r>
          </a:p>
          <a:p>
            <a:pPr eaLnBrk="1" hangingPunct="1">
              <a:lnSpc>
                <a:spcPct val="90000"/>
              </a:lnSpc>
            </a:pPr>
            <a:r>
              <a:rPr lang="zh-CN" altLang="en-US" smtClean="0"/>
              <a:t>因此，</a:t>
            </a:r>
            <a:r>
              <a:rPr lang="en-US" altLang="zh-CN" smtClean="0"/>
              <a:t>SVM</a:t>
            </a:r>
            <a:r>
              <a:rPr lang="zh-CN" altLang="en-US" smtClean="0"/>
              <a:t>的约束条件是</a:t>
            </a:r>
            <a:r>
              <a:rPr lang="en-US" altLang="zh-CN" smtClean="0"/>
              <a:t>y</a:t>
            </a:r>
            <a:r>
              <a:rPr lang="en-US" altLang="zh-CN" baseline="-25000" smtClean="0"/>
              <a:t>i</a:t>
            </a:r>
            <a:r>
              <a:rPr lang="en-US" altLang="zh-CN" smtClean="0"/>
              <a:t>(w</a:t>
            </a:r>
            <a:r>
              <a:rPr lang="en-US" altLang="zh-CN" baseline="30000" smtClean="0"/>
              <a:t>T</a:t>
            </a:r>
            <a:r>
              <a:rPr lang="en-US" altLang="zh-CN" smtClean="0"/>
              <a:t>x</a:t>
            </a:r>
            <a:r>
              <a:rPr lang="en-US" altLang="zh-CN" baseline="-25000" smtClean="0"/>
              <a:t>i</a:t>
            </a:r>
            <a:r>
              <a:rPr lang="en-US" altLang="zh-CN" smtClean="0"/>
              <a:t>+b)&gt;=1</a:t>
            </a:r>
            <a:r>
              <a:rPr lang="zh-CN" altLang="en-US" smtClean="0"/>
              <a:t>，且若</a:t>
            </a:r>
            <a:r>
              <a:rPr lang="en-US" altLang="zh-CN" smtClean="0"/>
              <a:t>x</a:t>
            </a:r>
            <a:r>
              <a:rPr lang="zh-CN" altLang="en-US" smtClean="0"/>
              <a:t>为支持向量，</a:t>
            </a:r>
            <a:r>
              <a:rPr lang="en-US" altLang="zh-CN" smtClean="0"/>
              <a:t>y</a:t>
            </a:r>
            <a:r>
              <a:rPr lang="en-US" altLang="zh-CN" baseline="-25000" smtClean="0"/>
              <a:t>i</a:t>
            </a:r>
            <a:r>
              <a:rPr lang="en-US" altLang="zh-CN" smtClean="0"/>
              <a:t>(w</a:t>
            </a:r>
            <a:r>
              <a:rPr lang="en-US" altLang="zh-CN" baseline="30000" smtClean="0"/>
              <a:t>T</a:t>
            </a:r>
            <a:r>
              <a:rPr lang="en-US" altLang="zh-CN" smtClean="0"/>
              <a:t>x</a:t>
            </a:r>
            <a:r>
              <a:rPr lang="en-US" altLang="zh-CN" baseline="-25000" smtClean="0"/>
              <a:t>i</a:t>
            </a:r>
            <a:r>
              <a:rPr lang="en-US" altLang="zh-CN" smtClean="0"/>
              <a:t>+b)=1</a:t>
            </a:r>
          </a:p>
          <a:p>
            <a:pPr eaLnBrk="1" hangingPunct="1">
              <a:lnSpc>
                <a:spcPct val="90000"/>
              </a:lnSpc>
            </a:pPr>
            <a:r>
              <a:rPr lang="zh-CN" altLang="en-US" smtClean="0"/>
              <a:t>因为</a:t>
            </a:r>
            <a:r>
              <a:rPr lang="en-US" altLang="zh-CN" smtClean="0"/>
              <a:t>r=y(w</a:t>
            </a:r>
            <a:r>
              <a:rPr lang="en-US" altLang="zh-CN" baseline="30000" smtClean="0"/>
              <a:t>T</a:t>
            </a:r>
            <a:r>
              <a:rPr lang="en-US" altLang="zh-CN" smtClean="0"/>
              <a:t>x+b)/|w|</a:t>
            </a:r>
            <a:r>
              <a:rPr lang="zh-CN" altLang="en-US" smtClean="0"/>
              <a:t>，对于支持向量应满足</a:t>
            </a:r>
            <a:r>
              <a:rPr lang="en-US" altLang="zh-CN" smtClean="0"/>
              <a:t>r=1/|w|</a:t>
            </a:r>
            <a:r>
              <a:rPr lang="zh-CN" altLang="en-US" smtClean="0"/>
              <a:t>。那么使得支向量的</a:t>
            </a:r>
            <a:r>
              <a:rPr lang="en-US" altLang="zh-CN" smtClean="0"/>
              <a:t>r</a:t>
            </a:r>
            <a:r>
              <a:rPr lang="zh-CN" altLang="en-US" smtClean="0"/>
              <a:t>（分类间隔</a:t>
            </a:r>
            <a:r>
              <a:rPr lang="en-US" altLang="zh-CN" smtClean="0"/>
              <a:t>/2</a:t>
            </a:r>
            <a:r>
              <a:rPr lang="zh-CN" altLang="en-US" smtClean="0"/>
              <a:t>）最大时的</a:t>
            </a:r>
            <a:r>
              <a:rPr lang="en-US" altLang="zh-CN" smtClean="0"/>
              <a:t>|w|</a:t>
            </a:r>
            <a:r>
              <a:rPr lang="zh-CN" altLang="en-US" smtClean="0"/>
              <a:t>，就是我们需要求解的</a:t>
            </a:r>
            <a:r>
              <a:rPr lang="en-US" altLang="zh-CN" smtClean="0"/>
              <a:t>w</a:t>
            </a:r>
          </a:p>
          <a:p>
            <a:pPr eaLnBrk="1" hangingPunct="1">
              <a:lnSpc>
                <a:spcPct val="90000"/>
              </a:lnSpc>
            </a:pPr>
            <a:endParaRPr lang="en-US" altLang="zh-CN" smtClean="0"/>
          </a:p>
          <a:p>
            <a:pPr eaLnBrk="1" hangingPunct="1">
              <a:lnSpc>
                <a:spcPct val="90000"/>
              </a:lnSpc>
            </a:pPr>
            <a:endParaRPr lang="en-US" altLang="zh-CN" smtClean="0"/>
          </a:p>
        </p:txBody>
      </p:sp>
    </p:spTree>
    <p:extLst>
      <p:ext uri="{BB962C8B-B14F-4D97-AF65-F5344CB8AC3E}">
        <p14:creationId xmlns:p14="http://schemas.microsoft.com/office/powerpoint/2010/main" val="14532470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endParaRPr lang="zh-CN" altLang="zh-CN" smtClean="0"/>
          </a:p>
        </p:txBody>
      </p:sp>
      <p:sp>
        <p:nvSpPr>
          <p:cNvPr id="14339" name="Rectangle 3"/>
          <p:cNvSpPr>
            <a:spLocks noGrp="1" noChangeArrowheads="1"/>
          </p:cNvSpPr>
          <p:nvPr>
            <p:ph type="body" idx="1"/>
          </p:nvPr>
        </p:nvSpPr>
        <p:spPr>
          <a:xfrm>
            <a:off x="1316182" y="2057401"/>
            <a:ext cx="4953000" cy="3886200"/>
          </a:xfrm>
        </p:spPr>
        <p:txBody>
          <a:bodyPr/>
          <a:lstStyle/>
          <a:p>
            <a:pPr eaLnBrk="1" hangingPunct="1"/>
            <a:r>
              <a:rPr lang="zh-CN" altLang="en-US" dirty="0"/>
              <a:t>即寻找</a:t>
            </a:r>
            <a:r>
              <a:rPr lang="en-US" altLang="zh-CN" dirty="0"/>
              <a:t>w</a:t>
            </a:r>
            <a:r>
              <a:rPr lang="zh-CN" altLang="en-US" dirty="0"/>
              <a:t>和</a:t>
            </a:r>
            <a:r>
              <a:rPr lang="en-US" altLang="zh-CN" dirty="0"/>
              <a:t>b</a:t>
            </a:r>
            <a:r>
              <a:rPr lang="zh-CN" altLang="en-US" dirty="0"/>
              <a:t>来满足分类间隔</a:t>
            </a:r>
            <a:r>
              <a:rPr lang="en-US" altLang="zh-CN" dirty="0"/>
              <a:t>ρ=2/|w| </a:t>
            </a:r>
            <a:r>
              <a:rPr lang="zh-CN" altLang="en-US" dirty="0"/>
              <a:t>极大化。也即最小化</a:t>
            </a:r>
            <a:r>
              <a:rPr lang="en-US" altLang="zh-CN" dirty="0"/>
              <a:t>|w|/2</a:t>
            </a:r>
            <a:endParaRPr lang="zh-CN" altLang="en-US" dirty="0"/>
          </a:p>
          <a:p>
            <a:pPr eaLnBrk="1" hangingPunct="1"/>
            <a:r>
              <a:rPr lang="zh-CN" altLang="en-US" dirty="0"/>
              <a:t>标准的</a:t>
            </a:r>
            <a:r>
              <a:rPr lang="en-US" altLang="zh-CN" dirty="0"/>
              <a:t>SVM</a:t>
            </a:r>
            <a:r>
              <a:rPr lang="zh-CN" altLang="en-US" dirty="0"/>
              <a:t>公式是一个最小化问题：寻找</a:t>
            </a:r>
            <a:r>
              <a:rPr lang="en-US" altLang="zh-CN" dirty="0"/>
              <a:t>w</a:t>
            </a:r>
            <a:r>
              <a:rPr lang="zh-CN" altLang="en-US" dirty="0"/>
              <a:t>和</a:t>
            </a:r>
            <a:r>
              <a:rPr lang="en-US" altLang="zh-CN" dirty="0"/>
              <a:t>b</a:t>
            </a:r>
            <a:r>
              <a:rPr lang="zh-CN" altLang="en-US" dirty="0"/>
              <a:t>使得</a:t>
            </a:r>
          </a:p>
          <a:p>
            <a:pPr eaLnBrk="1" hangingPunct="1"/>
            <a:r>
              <a:rPr lang="en-US" altLang="zh-CN" dirty="0"/>
              <a:t>(1) </a:t>
            </a:r>
            <a:r>
              <a:rPr lang="en-US" altLang="zh-CN" dirty="0" err="1"/>
              <a:t>w</a:t>
            </a:r>
            <a:r>
              <a:rPr lang="en-US" altLang="zh-CN" baseline="30000" dirty="0" err="1"/>
              <a:t>T</a:t>
            </a:r>
            <a:r>
              <a:rPr lang="en-US" altLang="zh-CN" dirty="0" err="1"/>
              <a:t>w</a:t>
            </a:r>
            <a:r>
              <a:rPr lang="en-US" altLang="zh-CN" dirty="0"/>
              <a:t>/2 </a:t>
            </a:r>
            <a:r>
              <a:rPr lang="zh-CN" altLang="en-US" dirty="0"/>
              <a:t>极小化</a:t>
            </a:r>
          </a:p>
          <a:p>
            <a:pPr eaLnBrk="1" hangingPunct="1"/>
            <a:r>
              <a:rPr lang="en-US" altLang="zh-CN" dirty="0"/>
              <a:t>(2)</a:t>
            </a:r>
            <a:r>
              <a:rPr lang="zh-CN" altLang="en-US" dirty="0"/>
              <a:t>对所有</a:t>
            </a:r>
            <a:r>
              <a:rPr lang="en-US" altLang="zh-CN" dirty="0"/>
              <a:t>{(</a:t>
            </a:r>
            <a:r>
              <a:rPr lang="en-US" altLang="zh-CN" dirty="0" err="1"/>
              <a:t>x</a:t>
            </a:r>
            <a:r>
              <a:rPr lang="en-US" altLang="zh-CN" baseline="-25000" dirty="0" err="1"/>
              <a:t>i</a:t>
            </a:r>
            <a:r>
              <a:rPr lang="en-US" altLang="zh-CN" dirty="0" err="1"/>
              <a:t>,y</a:t>
            </a:r>
            <a:r>
              <a:rPr lang="en-US" altLang="zh-CN" baseline="-25000" dirty="0" err="1"/>
              <a:t>i</a:t>
            </a:r>
            <a:r>
              <a:rPr lang="en-US" altLang="zh-CN" dirty="0"/>
              <a:t>)}</a:t>
            </a:r>
            <a:r>
              <a:rPr lang="zh-CN" altLang="en-US" dirty="0"/>
              <a:t>， </a:t>
            </a:r>
            <a:r>
              <a:rPr lang="en-US" altLang="zh-CN" dirty="0" err="1"/>
              <a:t>y</a:t>
            </a:r>
            <a:r>
              <a:rPr lang="en-US" altLang="zh-CN" baseline="-25000" dirty="0" err="1"/>
              <a:t>i</a:t>
            </a:r>
            <a:r>
              <a:rPr lang="en-US" altLang="zh-CN" dirty="0"/>
              <a:t>(</a:t>
            </a:r>
            <a:r>
              <a:rPr lang="en-US" altLang="zh-CN" dirty="0" err="1"/>
              <a:t>w</a:t>
            </a:r>
            <a:r>
              <a:rPr lang="en-US" altLang="zh-CN" baseline="30000" dirty="0" err="1"/>
              <a:t>T</a:t>
            </a:r>
            <a:r>
              <a:rPr lang="en-US" altLang="zh-CN" dirty="0" err="1"/>
              <a:t>x</a:t>
            </a:r>
            <a:r>
              <a:rPr lang="en-US" altLang="zh-CN" baseline="-25000" dirty="0" err="1"/>
              <a:t>i</a:t>
            </a:r>
            <a:r>
              <a:rPr lang="en-US" altLang="zh-CN" dirty="0" err="1"/>
              <a:t>+b</a:t>
            </a:r>
            <a:r>
              <a:rPr lang="en-US" altLang="zh-CN" dirty="0"/>
              <a:t>)&gt;=1</a:t>
            </a:r>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057401"/>
            <a:ext cx="3367088" cy="299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44334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endParaRPr lang="zh-CN" altLang="zh-CN" smtClean="0"/>
          </a:p>
        </p:txBody>
      </p:sp>
      <p:sp>
        <p:nvSpPr>
          <p:cNvPr id="14339" name="Rectangle 3"/>
          <p:cNvSpPr>
            <a:spLocks noGrp="1" noRot="1" noChangeAspect="1" noMove="1" noResize="1" noEditPoints="1" noAdjustHandles="1" noChangeArrowheads="1" noChangeShapeType="1" noTextEdit="1"/>
          </p:cNvSpPr>
          <p:nvPr>
            <p:ph type="body" idx="1"/>
          </p:nvPr>
        </p:nvSpPr>
        <p:spPr>
          <a:blipFill>
            <a:blip r:embed="rId2"/>
            <a:stretch>
              <a:fillRect l="-963" t="-2038" r="-1630"/>
            </a:stretch>
          </a:blipFill>
          <a:extLst/>
        </p:spPr>
        <p:txBody>
          <a:bodyPr/>
          <a:lstStyle/>
          <a:p>
            <a:pPr>
              <a:defRPr/>
            </a:pPr>
            <a:r>
              <a:rPr lang="zh-CN" altLang="en-US">
                <a:noFill/>
              </a:rPr>
              <a:t> </a:t>
            </a:r>
          </a:p>
        </p:txBody>
      </p:sp>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1" y="3048000"/>
            <a:ext cx="3895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50767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endParaRPr lang="zh-CN" altLang="zh-CN" smtClean="0"/>
          </a:p>
        </p:txBody>
      </p:sp>
      <p:sp>
        <p:nvSpPr>
          <p:cNvPr id="16387" name="Rectangle 3"/>
          <p:cNvSpPr>
            <a:spLocks noGrp="1" noChangeArrowheads="1"/>
          </p:cNvSpPr>
          <p:nvPr>
            <p:ph type="body" idx="1"/>
          </p:nvPr>
        </p:nvSpPr>
        <p:spPr/>
        <p:txBody>
          <a:bodyPr/>
          <a:lstStyle/>
          <a:p>
            <a:pPr eaLnBrk="1" hangingPunct="1"/>
            <a:r>
              <a:rPr lang="zh-CN" altLang="en-US" smtClean="0"/>
              <a:t>上述问题是线性约束条件下的二次优化问题。可以转换为在约束</a:t>
            </a:r>
            <a:r>
              <a:rPr lang="en-US" altLang="zh-CN" smtClean="0"/>
              <a:t>α</a:t>
            </a:r>
            <a:r>
              <a:rPr lang="en-US" altLang="zh-CN" baseline="-25000" smtClean="0"/>
              <a:t>i</a:t>
            </a:r>
            <a:r>
              <a:rPr lang="en-US" altLang="zh-CN" smtClean="0"/>
              <a:t>&gt;=0</a:t>
            </a:r>
            <a:r>
              <a:rPr lang="zh-CN" altLang="en-US" smtClean="0"/>
              <a:t>的条件下，求解使得</a:t>
            </a:r>
          </a:p>
          <a:p>
            <a:pPr eaLnBrk="1" hangingPunct="1"/>
            <a:r>
              <a:rPr lang="zh-CN" altLang="en-US" smtClean="0"/>
              <a:t>取得最大值的</a:t>
            </a:r>
            <a:r>
              <a:rPr lang="en-US" altLang="zh-CN" smtClean="0"/>
              <a:t>α=[α</a:t>
            </a:r>
            <a:r>
              <a:rPr lang="en-US" altLang="zh-CN" baseline="-25000" smtClean="0"/>
              <a:t>1</a:t>
            </a:r>
            <a:r>
              <a:rPr lang="en-US" altLang="zh-CN" smtClean="0"/>
              <a:t>…α</a:t>
            </a:r>
            <a:r>
              <a:rPr lang="en-US" altLang="zh-CN" baseline="-25000" smtClean="0"/>
              <a:t>n</a:t>
            </a:r>
            <a:r>
              <a:rPr lang="en-US" altLang="zh-CN" smtClean="0"/>
              <a:t>]</a:t>
            </a:r>
            <a:r>
              <a:rPr lang="zh-CN" altLang="en-US" smtClean="0"/>
              <a:t>。</a:t>
            </a:r>
            <a:endParaRPr lang="en-US" altLang="zh-CN" smtClean="0"/>
          </a:p>
          <a:p>
            <a:pPr eaLnBrk="1" hangingPunct="1"/>
            <a:r>
              <a:rPr lang="zh-CN" altLang="en-US" smtClean="0"/>
              <a:t>除去支持向量对应的</a:t>
            </a:r>
            <a:r>
              <a:rPr lang="en-US" altLang="zh-CN" smtClean="0"/>
              <a:t>α</a:t>
            </a:r>
            <a:r>
              <a:rPr lang="en-US" altLang="zh-CN" baseline="-25000" smtClean="0"/>
              <a:t>i</a:t>
            </a:r>
            <a:r>
              <a:rPr lang="zh-CN" altLang="en-US" smtClean="0"/>
              <a:t>是</a:t>
            </a:r>
            <a:r>
              <a:rPr lang="en-US" altLang="zh-CN" smtClean="0"/>
              <a:t>&gt;0</a:t>
            </a:r>
            <a:r>
              <a:rPr lang="zh-CN" altLang="en-US" smtClean="0"/>
              <a:t>，其他数据对于的</a:t>
            </a:r>
            <a:r>
              <a:rPr lang="en-US" altLang="zh-CN" smtClean="0"/>
              <a:t>α</a:t>
            </a:r>
            <a:r>
              <a:rPr lang="zh-CN" altLang="en-US" smtClean="0"/>
              <a:t>均等于</a:t>
            </a:r>
            <a:r>
              <a:rPr lang="en-US" altLang="zh-CN" smtClean="0"/>
              <a:t>0. </a:t>
            </a:r>
          </a:p>
          <a:p>
            <a:pPr eaLnBrk="1" hangingPunct="1"/>
            <a:r>
              <a:rPr lang="zh-CN" altLang="en-US" smtClean="0"/>
              <a:t>于是最后的分类函数为</a:t>
            </a:r>
            <a:endParaRPr lang="en-US" altLang="zh-CN" smtClean="0"/>
          </a:p>
          <a:p>
            <a:pPr eaLnBrk="1" hangingPunct="1"/>
            <a:r>
              <a:rPr lang="zh-CN" altLang="en-US" smtClean="0"/>
              <a:t>即只有支持向量参与了新数据</a:t>
            </a:r>
            <a:r>
              <a:rPr lang="en-US" altLang="zh-CN" smtClean="0"/>
              <a:t>x</a:t>
            </a:r>
            <a:r>
              <a:rPr lang="zh-CN" altLang="en-US" smtClean="0"/>
              <a:t>的分类决策</a:t>
            </a:r>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1" y="3048000"/>
            <a:ext cx="3895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5181601"/>
            <a:ext cx="37338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08931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mtClean="0"/>
              <a:t>软间隔分类</a:t>
            </a:r>
          </a:p>
        </p:txBody>
      </p:sp>
      <p:sp>
        <p:nvSpPr>
          <p:cNvPr id="17411" name="Rectangle 3"/>
          <p:cNvSpPr>
            <a:spLocks noGrp="1" noChangeArrowheads="1"/>
          </p:cNvSpPr>
          <p:nvPr>
            <p:ph type="body" idx="1"/>
          </p:nvPr>
        </p:nvSpPr>
        <p:spPr/>
        <p:txBody>
          <a:bodyPr/>
          <a:lstStyle/>
          <a:p>
            <a:pPr eaLnBrk="1" hangingPunct="1"/>
            <a:r>
              <a:rPr lang="zh-CN" altLang="en-US" smtClean="0"/>
              <a:t>对于文本分类是高维空间的数据分类。有时数据是线性可分的，一般情况下不成立。而且即使线性可分，也会优先考虑那些能够将大部分数据分开而忽略一些噪声文档的方案。</a:t>
            </a:r>
            <a:endParaRPr lang="en-US" altLang="zh-CN" smtClean="0"/>
          </a:p>
          <a:p>
            <a:pPr eaLnBrk="1" hangingPunct="1"/>
            <a:r>
              <a:rPr lang="zh-CN" altLang="zh-CN" smtClean="0"/>
              <a:t>对应到支持向量机，就是说，即使当前的数据集合是完全线性可分的。我们不一定要寻找完全可以把所有文档分开的超平面，因为如此会过拟合。而是允许犯错误。</a:t>
            </a:r>
            <a:endParaRPr lang="zh-CN" altLang="en-US" smtClean="0"/>
          </a:p>
        </p:txBody>
      </p:sp>
    </p:spTree>
    <p:extLst>
      <p:ext uri="{BB962C8B-B14F-4D97-AF65-F5344CB8AC3E}">
        <p14:creationId xmlns:p14="http://schemas.microsoft.com/office/powerpoint/2010/main" val="239007316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t>软间隔分类</a:t>
            </a:r>
            <a:endParaRPr lang="zh-CN" altLang="zh-CN" smtClean="0"/>
          </a:p>
        </p:txBody>
      </p:sp>
      <p:sp>
        <p:nvSpPr>
          <p:cNvPr id="18435" name="Rectangle 3"/>
          <p:cNvSpPr>
            <a:spLocks noGrp="1" noChangeArrowheads="1"/>
          </p:cNvSpPr>
          <p:nvPr>
            <p:ph type="body" idx="1"/>
          </p:nvPr>
        </p:nvSpPr>
        <p:spPr>
          <a:xfrm>
            <a:off x="1143000" y="2022764"/>
            <a:ext cx="4953000" cy="3886200"/>
          </a:xfrm>
        </p:spPr>
        <p:txBody>
          <a:bodyPr/>
          <a:lstStyle/>
          <a:p>
            <a:pPr eaLnBrk="1" hangingPunct="1">
              <a:lnSpc>
                <a:spcPct val="90000"/>
              </a:lnSpc>
            </a:pPr>
            <a:r>
              <a:rPr lang="zh-CN" altLang="en-US" sz="2400" dirty="0"/>
              <a:t>如果训练集是非线性可分的，常规的做法是允许决策间隔</a:t>
            </a:r>
            <a:r>
              <a:rPr lang="en-US" altLang="zh-CN" sz="2400" dirty="0"/>
              <a:t>(margin)</a:t>
            </a:r>
            <a:r>
              <a:rPr lang="zh-CN" altLang="en-US" sz="2400" dirty="0"/>
              <a:t>犯一些错误（有离群点或噪声点在决策间隔里或决策面错误一方）。</a:t>
            </a:r>
          </a:p>
          <a:p>
            <a:pPr eaLnBrk="1" hangingPunct="1">
              <a:lnSpc>
                <a:spcPct val="90000"/>
              </a:lnSpc>
            </a:pPr>
            <a:r>
              <a:rPr lang="zh-CN" altLang="en-US" sz="2400" dirty="0"/>
              <a:t>于是需要根据每个错分的例子满足间隔的程度定义其惩罚代价。为实现这一目的，引入松弛变量</a:t>
            </a:r>
            <a:r>
              <a:rPr lang="en-US" altLang="zh-CN" sz="2400" dirty="0" err="1"/>
              <a:t>ξ</a:t>
            </a:r>
            <a:r>
              <a:rPr lang="en-US" altLang="zh-CN" sz="2400" baseline="-25000" dirty="0" err="1"/>
              <a:t>i</a:t>
            </a:r>
            <a:r>
              <a:rPr lang="zh-CN" altLang="en-US" sz="2400" dirty="0"/>
              <a:t>，一个非零的</a:t>
            </a:r>
            <a:r>
              <a:rPr lang="en-US" altLang="zh-CN" sz="2400" dirty="0" err="1"/>
              <a:t>ξ</a:t>
            </a:r>
            <a:r>
              <a:rPr lang="en-US" altLang="zh-CN" sz="2400" baseline="-25000" dirty="0" err="1"/>
              <a:t>i</a:t>
            </a:r>
            <a:r>
              <a:rPr lang="zh-CN" altLang="en-US" sz="2400" dirty="0"/>
              <a:t>表示允许</a:t>
            </a:r>
            <a:r>
              <a:rPr lang="en-US" altLang="zh-CN" sz="2400" dirty="0"/>
              <a:t>x</a:t>
            </a:r>
            <a:r>
              <a:rPr lang="en-US" altLang="zh-CN" sz="2400" baseline="-25000" dirty="0"/>
              <a:t>i</a:t>
            </a:r>
            <a:r>
              <a:rPr lang="zh-CN" altLang="en-US" sz="2400" dirty="0"/>
              <a:t>在未满足间隔需求下的惩罚量或代价因子。</a:t>
            </a:r>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2133601"/>
            <a:ext cx="35814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11853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软间隔分类</a:t>
            </a:r>
            <a:endParaRPr lang="zh-CN" altLang="zh-CN" smtClean="0"/>
          </a:p>
        </p:txBody>
      </p:sp>
      <p:sp>
        <p:nvSpPr>
          <p:cNvPr id="19459" name="Rectangle 3"/>
          <p:cNvSpPr>
            <a:spLocks noGrp="1" noChangeArrowheads="1"/>
          </p:cNvSpPr>
          <p:nvPr>
            <p:ph type="body" idx="1"/>
          </p:nvPr>
        </p:nvSpPr>
        <p:spPr/>
        <p:txBody>
          <a:bodyPr/>
          <a:lstStyle/>
          <a:p>
            <a:pPr eaLnBrk="1" hangingPunct="1"/>
            <a:r>
              <a:rPr lang="zh-CN" altLang="en-US" smtClean="0"/>
              <a:t>如此，软间隔分类的问题就是：</a:t>
            </a:r>
          </a:p>
        </p:txBody>
      </p:sp>
      <p:pic>
        <p:nvPicPr>
          <p:cNvPr id="1946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895600"/>
            <a:ext cx="771525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 Box 6"/>
          <p:cNvSpPr txBox="1">
            <a:spLocks noChangeArrowheads="1"/>
          </p:cNvSpPr>
          <p:nvPr/>
        </p:nvSpPr>
        <p:spPr bwMode="auto">
          <a:xfrm>
            <a:off x="2133601" y="5105400"/>
            <a:ext cx="81692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t>C</a:t>
            </a:r>
            <a:r>
              <a:rPr lang="zh-CN" altLang="en-US" sz="1800"/>
              <a:t>是正则化因子，可以通过它来控制过拟合问题。如果</a:t>
            </a:r>
            <a:r>
              <a:rPr lang="en-US" altLang="zh-CN" sz="1800"/>
              <a:t>C</a:t>
            </a:r>
            <a:r>
              <a:rPr lang="zh-CN" altLang="en-US" sz="1800"/>
              <a:t>变大，会对出现在间隔内的点惩罚较大。它会更尊重数据本身，当然代价就是减小了分类间隔。当</a:t>
            </a:r>
            <a:r>
              <a:rPr lang="en-US" altLang="zh-CN" sz="1800"/>
              <a:t>C</a:t>
            </a:r>
            <a:r>
              <a:rPr lang="zh-CN" altLang="en-US" sz="1800"/>
              <a:t>很小，则容易通过松弛变量来考虑噪声点。可以对大部分数据建立更宽的间隔。</a:t>
            </a:r>
          </a:p>
        </p:txBody>
      </p:sp>
    </p:spTree>
    <p:extLst>
      <p:ext uri="{BB962C8B-B14F-4D97-AF65-F5344CB8AC3E}">
        <p14:creationId xmlns:p14="http://schemas.microsoft.com/office/powerpoint/2010/main" val="357836318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非线性支持向量机</a:t>
            </a:r>
            <a:endParaRPr lang="zh-CN" altLang="zh-CN" smtClean="0"/>
          </a:p>
        </p:txBody>
      </p:sp>
      <p:sp>
        <p:nvSpPr>
          <p:cNvPr id="20483" name="Rectangle 3"/>
          <p:cNvSpPr>
            <a:spLocks noGrp="1" noChangeArrowheads="1"/>
          </p:cNvSpPr>
          <p:nvPr>
            <p:ph type="body" idx="1"/>
          </p:nvPr>
        </p:nvSpPr>
        <p:spPr/>
        <p:txBody>
          <a:bodyPr/>
          <a:lstStyle/>
          <a:p>
            <a:pPr eaLnBrk="1" hangingPunct="1"/>
            <a:r>
              <a:rPr lang="zh-CN" altLang="en-US" sz="2400"/>
              <a:t>上述介绍的</a:t>
            </a:r>
            <a:r>
              <a:rPr lang="en-US" altLang="zh-CN" sz="2400"/>
              <a:t>SVM</a:t>
            </a:r>
            <a:r>
              <a:rPr lang="zh-CN" altLang="en-US" sz="2400"/>
              <a:t>称为线性</a:t>
            </a:r>
            <a:r>
              <a:rPr lang="en-US" altLang="zh-CN" sz="2400"/>
              <a:t>SVM</a:t>
            </a:r>
            <a:r>
              <a:rPr lang="zh-CN" altLang="en-US" sz="2400"/>
              <a:t>，因为它针对的数据是线性可分的情况。</a:t>
            </a:r>
          </a:p>
          <a:p>
            <a:pPr eaLnBrk="1" hangingPunct="1"/>
            <a:r>
              <a:rPr lang="zh-CN" altLang="en-US" sz="2400"/>
              <a:t>如果想进行非线性的分类，如下图，需要使用核方法将数据映射到高维空间。在高维空间数据是线性可分的。</a:t>
            </a:r>
          </a:p>
        </p:txBody>
      </p:sp>
      <p:pic>
        <p:nvPicPr>
          <p:cNvPr id="20484" name="Picture 4" descr="Kernel_Mach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1" y="3733801"/>
            <a:ext cx="5681663"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239691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非线性支持向量机</a:t>
            </a:r>
            <a:endParaRPr lang="zh-CN" altLang="zh-CN" smtClean="0"/>
          </a:p>
        </p:txBody>
      </p:sp>
      <p:sp>
        <p:nvSpPr>
          <p:cNvPr id="21507" name="Rectangle 3"/>
          <p:cNvSpPr>
            <a:spLocks noGrp="1" noChangeArrowheads="1"/>
          </p:cNvSpPr>
          <p:nvPr>
            <p:ph type="body" idx="1"/>
          </p:nvPr>
        </p:nvSpPr>
        <p:spPr/>
        <p:txBody>
          <a:bodyPr/>
          <a:lstStyle/>
          <a:p>
            <a:pPr eaLnBrk="1" hangingPunct="1"/>
            <a:r>
              <a:rPr lang="zh-CN" altLang="en-US" smtClean="0"/>
              <a:t>前面讨论的数据集都是线性可分的（最多包含少数离群点或噪声点）。如果数据集不允许线性分类器分类时，应该怎么办？</a:t>
            </a:r>
          </a:p>
        </p:txBody>
      </p:sp>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1" y="4267200"/>
            <a:ext cx="39147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1" y="5181600"/>
            <a:ext cx="36671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047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传统的数据分析方法不能直接作用在文本数据上。因此文本数据必须有相应的处理方法，将其量化后才能进行分析。所以，非结构化数据分析的思想都是将它们进行量化后才能进行分析。</a:t>
            </a:r>
          </a:p>
          <a:p>
            <a:endParaRPr lang="zh-CN" altLang="en-US" dirty="0"/>
          </a:p>
        </p:txBody>
      </p:sp>
    </p:spTree>
    <p:extLst>
      <p:ext uri="{BB962C8B-B14F-4D97-AF65-F5344CB8AC3E}">
        <p14:creationId xmlns:p14="http://schemas.microsoft.com/office/powerpoint/2010/main" val="104319459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非线性支持向量机</a:t>
            </a:r>
            <a:endParaRPr lang="zh-CN" altLang="zh-CN" smtClean="0"/>
          </a:p>
        </p:txBody>
      </p:sp>
      <p:sp>
        <p:nvSpPr>
          <p:cNvPr id="22531" name="Rectangle 3"/>
          <p:cNvSpPr>
            <a:spLocks noGrp="1" noChangeArrowheads="1"/>
          </p:cNvSpPr>
          <p:nvPr>
            <p:ph type="body" idx="1"/>
          </p:nvPr>
        </p:nvSpPr>
        <p:spPr/>
        <p:txBody>
          <a:bodyPr/>
          <a:lstStyle/>
          <a:p>
            <a:pPr eaLnBrk="1" hangingPunct="1"/>
            <a:r>
              <a:rPr lang="zh-CN" altLang="en-US" smtClean="0"/>
              <a:t>将前页的线性不可分的图中的数据映射到一个高维空间并在此空间上使用线性分类器将数据分开。</a:t>
            </a:r>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4038600"/>
            <a:ext cx="4648200" cy="205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209926"/>
            <a:ext cx="42672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078986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非线性支持向量机</a:t>
            </a:r>
            <a:endParaRPr lang="zh-CN" altLang="zh-CN" smtClean="0"/>
          </a:p>
        </p:txBody>
      </p:sp>
      <p:sp>
        <p:nvSpPr>
          <p:cNvPr id="23555" name="Rectangle 3"/>
          <p:cNvSpPr>
            <a:spLocks noGrp="1" noChangeArrowheads="1"/>
          </p:cNvSpPr>
          <p:nvPr>
            <p:ph type="body" idx="1"/>
          </p:nvPr>
        </p:nvSpPr>
        <p:spPr/>
        <p:txBody>
          <a:bodyPr/>
          <a:lstStyle/>
          <a:p>
            <a:pPr eaLnBrk="1" hangingPunct="1"/>
            <a:r>
              <a:rPr lang="en-US" altLang="zh-CN" smtClean="0"/>
              <a:t>SVM</a:t>
            </a:r>
            <a:r>
              <a:rPr lang="zh-CN" altLang="en-US" smtClean="0"/>
              <a:t>以及其他分类器可以通过核方法</a:t>
            </a:r>
            <a:r>
              <a:rPr lang="en-US" altLang="zh-CN" smtClean="0"/>
              <a:t>(kernel trick)</a:t>
            </a:r>
            <a:r>
              <a:rPr lang="zh-CN" altLang="en-US" smtClean="0"/>
              <a:t>非常有效的将数据映射到高维空间。</a:t>
            </a:r>
          </a:p>
          <a:p>
            <a:pPr eaLnBrk="1" hangingPunct="1"/>
            <a:r>
              <a:rPr lang="zh-CN" altLang="en-US" smtClean="0"/>
              <a:t>用核函数</a:t>
            </a:r>
            <a:r>
              <a:rPr lang="en-US" altLang="zh-CN" smtClean="0"/>
              <a:t>K(x</a:t>
            </a:r>
            <a:r>
              <a:rPr lang="en-US" altLang="zh-CN" baseline="-25000" smtClean="0"/>
              <a:t>i</a:t>
            </a:r>
            <a:r>
              <a:rPr lang="en-US" altLang="zh-CN" smtClean="0"/>
              <a:t>,x</a:t>
            </a:r>
            <a:r>
              <a:rPr lang="en-US" altLang="zh-CN" baseline="-25000" smtClean="0"/>
              <a:t>j</a:t>
            </a:r>
            <a:r>
              <a:rPr lang="en-US" altLang="zh-CN" smtClean="0"/>
              <a:t>)=Φ(x</a:t>
            </a:r>
            <a:r>
              <a:rPr lang="en-US" altLang="zh-CN" baseline="-25000" smtClean="0"/>
              <a:t>i</a:t>
            </a:r>
            <a:r>
              <a:rPr lang="en-US" altLang="zh-CN" smtClean="0"/>
              <a:t>) Φ(x</a:t>
            </a:r>
            <a:r>
              <a:rPr lang="en-US" altLang="zh-CN" baseline="-25000" smtClean="0"/>
              <a:t>j</a:t>
            </a:r>
            <a:r>
              <a:rPr lang="en-US" altLang="zh-CN" smtClean="0"/>
              <a:t>)</a:t>
            </a:r>
            <a:r>
              <a:rPr lang="zh-CN" altLang="en-US" smtClean="0"/>
              <a:t>替代</a:t>
            </a:r>
            <a:r>
              <a:rPr lang="en-US" altLang="zh-CN" smtClean="0"/>
              <a:t>x</a:t>
            </a:r>
            <a:r>
              <a:rPr lang="en-US" altLang="zh-CN" baseline="-25000" smtClean="0"/>
              <a:t>i</a:t>
            </a:r>
            <a:r>
              <a:rPr lang="en-US" altLang="zh-CN" baseline="30000" smtClean="0"/>
              <a:t>T</a:t>
            </a:r>
            <a:r>
              <a:rPr lang="en-US" altLang="zh-CN" smtClean="0"/>
              <a:t>x</a:t>
            </a:r>
            <a:r>
              <a:rPr lang="en-US" altLang="zh-CN" baseline="-25000" smtClean="0"/>
              <a:t>j</a:t>
            </a:r>
            <a:r>
              <a:rPr lang="zh-CN" altLang="en-US" smtClean="0"/>
              <a:t>，支持向量机的分类器可以写成。</a:t>
            </a:r>
            <a:r>
              <a:rPr lang="en-US" altLang="zh-CN" smtClean="0"/>
              <a:t>Φ</a:t>
            </a:r>
            <a:r>
              <a:rPr lang="zh-CN" altLang="en-US" smtClean="0"/>
              <a:t>是映射函数。</a:t>
            </a:r>
          </a:p>
        </p:txBody>
      </p:sp>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4724400"/>
            <a:ext cx="41910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603046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t>非线性支持向量机</a:t>
            </a:r>
            <a:endParaRPr lang="zh-CN" altLang="zh-CN" smtClean="0"/>
          </a:p>
        </p:txBody>
      </p:sp>
      <p:sp>
        <p:nvSpPr>
          <p:cNvPr id="24579" name="Rectangle 3"/>
          <p:cNvSpPr>
            <a:spLocks noGrp="1" noChangeArrowheads="1"/>
          </p:cNvSpPr>
          <p:nvPr>
            <p:ph type="body" idx="1"/>
          </p:nvPr>
        </p:nvSpPr>
        <p:spPr>
          <a:xfrm>
            <a:off x="1939925" y="1981200"/>
            <a:ext cx="8229600" cy="3886200"/>
          </a:xfrm>
        </p:spPr>
        <p:txBody>
          <a:bodyPr/>
          <a:lstStyle/>
          <a:p>
            <a:pPr eaLnBrk="1" hangingPunct="1"/>
            <a:r>
              <a:rPr lang="zh-CN" altLang="en-US" smtClean="0"/>
              <a:t>最常用的核函数是多项式核函数</a:t>
            </a:r>
            <a:r>
              <a:rPr lang="en-US" altLang="zh-CN" smtClean="0"/>
              <a:t>(polynominal kernels)</a:t>
            </a:r>
            <a:r>
              <a:rPr lang="zh-CN" altLang="en-US" smtClean="0"/>
              <a:t>和径向基核函数</a:t>
            </a:r>
            <a:r>
              <a:rPr lang="en-US" altLang="zh-CN" smtClean="0"/>
              <a:t>(radial basis functions)</a:t>
            </a:r>
          </a:p>
          <a:p>
            <a:pPr eaLnBrk="1" hangingPunct="1"/>
            <a:r>
              <a:rPr lang="zh-CN" altLang="en-US" smtClean="0"/>
              <a:t>多项式核函数的形式如下。当</a:t>
            </a:r>
            <a:r>
              <a:rPr lang="en-US" altLang="zh-CN" smtClean="0"/>
              <a:t>d=1</a:t>
            </a:r>
            <a:r>
              <a:rPr lang="zh-CN" altLang="en-US" smtClean="0"/>
              <a:t>时是线性核函数，前面讲的</a:t>
            </a:r>
            <a:r>
              <a:rPr lang="en-US" altLang="zh-CN" smtClean="0"/>
              <a:t>SVM</a:t>
            </a:r>
            <a:r>
              <a:rPr lang="zh-CN" altLang="en-US" smtClean="0"/>
              <a:t>实际上就是线性核函数，</a:t>
            </a:r>
            <a:r>
              <a:rPr lang="en-US" altLang="zh-CN" smtClean="0"/>
              <a:t>+1</a:t>
            </a:r>
            <a:r>
              <a:rPr lang="zh-CN" altLang="en-US" smtClean="0"/>
              <a:t>只是改变了阈值</a:t>
            </a:r>
          </a:p>
        </p:txBody>
      </p:sp>
      <p:grpSp>
        <p:nvGrpSpPr>
          <p:cNvPr id="24580" name="Group 6"/>
          <p:cNvGrpSpPr>
            <a:grpSpLocks/>
          </p:cNvGrpSpPr>
          <p:nvPr/>
        </p:nvGrpSpPr>
        <p:grpSpPr bwMode="auto">
          <a:xfrm>
            <a:off x="4495801" y="5181601"/>
            <a:ext cx="2409825" cy="371475"/>
            <a:chOff x="1776" y="2772"/>
            <a:chExt cx="1518" cy="234"/>
          </a:xfrm>
        </p:grpSpPr>
        <p:pic>
          <p:nvPicPr>
            <p:cNvPr id="2458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 y="2784"/>
              <a:ext cx="108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 y="2772"/>
              <a:ext cx="41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06670372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非线性支持向量机</a:t>
            </a:r>
            <a:endParaRPr lang="zh-CN" altLang="zh-CN" smtClean="0"/>
          </a:p>
        </p:txBody>
      </p:sp>
      <p:sp>
        <p:nvSpPr>
          <p:cNvPr id="25603" name="Rectangle 3"/>
          <p:cNvSpPr>
            <a:spLocks noGrp="1" noChangeArrowheads="1"/>
          </p:cNvSpPr>
          <p:nvPr>
            <p:ph type="body" idx="1"/>
          </p:nvPr>
        </p:nvSpPr>
        <p:spPr/>
        <p:txBody>
          <a:bodyPr/>
          <a:lstStyle/>
          <a:p>
            <a:pPr eaLnBrk="1" hangingPunct="1"/>
            <a:r>
              <a:rPr lang="zh-CN" altLang="en-US" smtClean="0"/>
              <a:t>径向基核函数的一个最普遍形式是采用高斯分布</a:t>
            </a:r>
          </a:p>
        </p:txBody>
      </p:sp>
      <p:pic>
        <p:nvPicPr>
          <p:cNvPr id="256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276600"/>
            <a:ext cx="4292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901541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smtClean="0"/>
              <a:t>C-SVC</a:t>
            </a:r>
            <a:endParaRPr lang="zh-CN" altLang="en-US" smtClean="0"/>
          </a:p>
        </p:txBody>
      </p:sp>
      <p:sp>
        <p:nvSpPr>
          <p:cNvPr id="26627" name="内容占位符 2"/>
          <p:cNvSpPr>
            <a:spLocks noGrp="1"/>
          </p:cNvSpPr>
          <p:nvPr>
            <p:ph idx="1"/>
          </p:nvPr>
        </p:nvSpPr>
        <p:spPr/>
        <p:txBody>
          <a:bodyPr/>
          <a:lstStyle/>
          <a:p>
            <a:r>
              <a:rPr lang="en-US" altLang="zh-CN" smtClean="0"/>
              <a:t>C-SVC</a:t>
            </a:r>
            <a:r>
              <a:rPr lang="zh-CN" altLang="en-US" smtClean="0"/>
              <a:t>是最常用的支持向量分类，它的数学描述如下：</a:t>
            </a:r>
          </a:p>
        </p:txBody>
      </p:sp>
      <p:pic>
        <p:nvPicPr>
          <p:cNvPr id="266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971801"/>
            <a:ext cx="5627688" cy="232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59274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endParaRPr lang="zh-CN" altLang="en-US" smtClean="0"/>
          </a:p>
        </p:txBody>
      </p:sp>
      <p:sp>
        <p:nvSpPr>
          <p:cNvPr id="27651" name="内容占位符 2"/>
          <p:cNvSpPr>
            <a:spLocks noGrp="1"/>
          </p:cNvSpPr>
          <p:nvPr>
            <p:ph idx="1"/>
          </p:nvPr>
        </p:nvSpPr>
        <p:spPr/>
        <p:txBody>
          <a:bodyPr/>
          <a:lstStyle/>
          <a:p>
            <a:r>
              <a:rPr lang="zh-CN" altLang="en-US" smtClean="0"/>
              <a:t>还有</a:t>
            </a:r>
            <a:r>
              <a:rPr lang="en-US" altLang="zh-CN" smtClean="0"/>
              <a:t>v-SVC</a:t>
            </a:r>
            <a:r>
              <a:rPr lang="zh-CN" altLang="en-US" smtClean="0"/>
              <a:t>和</a:t>
            </a:r>
            <a:r>
              <a:rPr lang="en-US" altLang="zh-CN" smtClean="0"/>
              <a:t>SVR</a:t>
            </a:r>
            <a:r>
              <a:rPr lang="zh-CN" altLang="en-US" smtClean="0"/>
              <a:t>不在本课程中介绍</a:t>
            </a:r>
          </a:p>
        </p:txBody>
      </p:sp>
    </p:spTree>
    <p:extLst>
      <p:ext uri="{BB962C8B-B14F-4D97-AF65-F5344CB8AC3E}">
        <p14:creationId xmlns:p14="http://schemas.microsoft.com/office/powerpoint/2010/main" val="33708702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有关文档分类的一些考虑</a:t>
            </a:r>
          </a:p>
        </p:txBody>
      </p:sp>
      <p:sp>
        <p:nvSpPr>
          <p:cNvPr id="28675" name="Rectangle 3"/>
          <p:cNvSpPr>
            <a:spLocks noGrp="1" noChangeArrowheads="1"/>
          </p:cNvSpPr>
          <p:nvPr>
            <p:ph type="body" idx="1"/>
          </p:nvPr>
        </p:nvSpPr>
        <p:spPr/>
        <p:txBody>
          <a:bodyPr/>
          <a:lstStyle/>
          <a:p>
            <a:pPr eaLnBrk="1" hangingPunct="1">
              <a:lnSpc>
                <a:spcPct val="90000"/>
              </a:lnSpc>
            </a:pPr>
            <a:r>
              <a:rPr lang="zh-CN" altLang="en-US" sz="2400"/>
              <a:t>前面我们对分类的讨论主要集中在介绍不同的机器学习方法，而对文档分类的具体特征并没有特别关注。</a:t>
            </a:r>
          </a:p>
          <a:p>
            <a:pPr eaLnBrk="1" hangingPunct="1">
              <a:lnSpc>
                <a:spcPct val="90000"/>
              </a:lnSpc>
            </a:pPr>
            <a:r>
              <a:rPr lang="zh-CN" altLang="en-US" sz="2400"/>
              <a:t>一个普遍的事实是，采用领域相关的文本特征在性能上会比采用新的机器学习方法获得更大的提升。</a:t>
            </a:r>
          </a:p>
          <a:p>
            <a:pPr eaLnBrk="1" hangingPunct="1">
              <a:lnSpc>
                <a:spcPct val="90000"/>
              </a:lnSpc>
            </a:pPr>
            <a:r>
              <a:rPr lang="zh-CN" altLang="en-US" sz="2400"/>
              <a:t>有研究指出“对数据的理解是分类成功的关键之一，然而这又是大多数分类工具供应商非常不擅长的领域，许多所谓通用分类工具并没有在不同类型的内容上进行广泛的测试”</a:t>
            </a:r>
          </a:p>
          <a:p>
            <a:pPr eaLnBrk="1" hangingPunct="1">
              <a:lnSpc>
                <a:spcPct val="90000"/>
              </a:lnSpc>
            </a:pPr>
            <a:r>
              <a:rPr lang="zh-CN" altLang="en-US" sz="2400"/>
              <a:t>下面介绍文本分类中的一些实际策略。</a:t>
            </a:r>
          </a:p>
        </p:txBody>
      </p:sp>
    </p:spTree>
    <p:extLst>
      <p:ext uri="{BB962C8B-B14F-4D97-AF65-F5344CB8AC3E}">
        <p14:creationId xmlns:p14="http://schemas.microsoft.com/office/powerpoint/2010/main" val="246839729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文本聚类</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smtClean="0"/>
              <a:t>只要把文档转换成了向量，就可以采用通用的聚类算法进行文本聚类。</a:t>
            </a:r>
            <a:endParaRPr lang="en-US" altLang="zh-CN" dirty="0" smtClean="0"/>
          </a:p>
          <a:p>
            <a:r>
              <a:rPr lang="zh-CN" altLang="en-US" dirty="0" smtClean="0"/>
              <a:t>这里就不专门探讨文本聚类</a:t>
            </a:r>
            <a:endParaRPr lang="zh-CN" altLang="en-US" dirty="0"/>
          </a:p>
        </p:txBody>
      </p:sp>
    </p:spTree>
    <p:extLst>
      <p:ext uri="{BB962C8B-B14F-4D97-AF65-F5344CB8AC3E}">
        <p14:creationId xmlns:p14="http://schemas.microsoft.com/office/powerpoint/2010/main" val="33187652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话题检测</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299098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Topic Model</a:t>
            </a:r>
            <a:endParaRPr lang="zh-CN" altLang="en-US" dirty="0"/>
          </a:p>
        </p:txBody>
      </p:sp>
      <p:sp>
        <p:nvSpPr>
          <p:cNvPr id="3" name="内容占位符 2"/>
          <p:cNvSpPr>
            <a:spLocks noGrp="1"/>
          </p:cNvSpPr>
          <p:nvPr>
            <p:ph idx="1"/>
          </p:nvPr>
        </p:nvSpPr>
        <p:spPr/>
        <p:txBody>
          <a:bodyPr/>
          <a:lstStyle/>
          <a:p>
            <a:r>
              <a:rPr lang="en-US" dirty="0" smtClean="0"/>
              <a:t>Topic Model</a:t>
            </a:r>
            <a:r>
              <a:rPr lang="zh-CN" altLang="en-US" dirty="0" smtClean="0"/>
              <a:t>是文本挖掘中的一个研究热点。它主要用于从文档集合中发现话题。</a:t>
            </a:r>
          </a:p>
          <a:p>
            <a:endParaRPr lang="zh-CN" altLang="en-US" dirty="0"/>
          </a:p>
        </p:txBody>
      </p:sp>
      <p:pic>
        <p:nvPicPr>
          <p:cNvPr id="4" name="图片 3" descr="IntroToLDA.png"/>
          <p:cNvPicPr/>
          <p:nvPr/>
        </p:nvPicPr>
        <p:blipFill>
          <a:blip r:embed="rId2"/>
          <a:stretch>
            <a:fillRect/>
          </a:stretch>
        </p:blipFill>
        <p:spPr>
          <a:xfrm>
            <a:off x="2524100" y="2725118"/>
            <a:ext cx="7286676" cy="3918593"/>
          </a:xfrm>
          <a:prstGeom prst="rect">
            <a:avLst/>
          </a:prstGeom>
        </p:spPr>
      </p:pic>
    </p:spTree>
    <p:extLst>
      <p:ext uri="{BB962C8B-B14F-4D97-AF65-F5344CB8AC3E}">
        <p14:creationId xmlns:p14="http://schemas.microsoft.com/office/powerpoint/2010/main" val="445598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a:t>
            </a:r>
            <a:r>
              <a:rPr lang="en-US" altLang="zh-CN" dirty="0"/>
              <a:t>3</a:t>
            </a:r>
            <a:r>
              <a:rPr lang="zh-CN" altLang="zh-CN" dirty="0"/>
              <a:t>）词条</a:t>
            </a:r>
            <a:r>
              <a:rPr lang="en-US" altLang="zh-CN" dirty="0"/>
              <a:t>(token)</a:t>
            </a:r>
            <a:r>
              <a:rPr lang="zh-CN" altLang="zh-CN" dirty="0"/>
              <a:t>和词项（</a:t>
            </a:r>
            <a:r>
              <a:rPr lang="en-US" altLang="zh-CN" dirty="0"/>
              <a:t>term</a:t>
            </a:r>
            <a:r>
              <a:rPr lang="zh-CN" altLang="zh-CN" dirty="0"/>
              <a:t>）：词条是指对文档进行分词操作得到的一个单元；词项是指词典中的一个词。这里词典的含义是进行文本分析时建立的一个词的集合。词条不一定会出现在词典中。</a:t>
            </a:r>
          </a:p>
          <a:p>
            <a:endParaRPr lang="zh-CN" altLang="en-US" dirty="0"/>
          </a:p>
        </p:txBody>
      </p:sp>
    </p:spTree>
    <p:extLst>
      <p:ext uri="{BB962C8B-B14F-4D97-AF65-F5344CB8AC3E}">
        <p14:creationId xmlns:p14="http://schemas.microsoft.com/office/powerpoint/2010/main" val="110222857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Topic Model</a:t>
            </a:r>
            <a:endParaRPr lang="zh-CN" altLang="en-US" dirty="0"/>
          </a:p>
        </p:txBody>
      </p:sp>
      <p:sp>
        <p:nvSpPr>
          <p:cNvPr id="3" name="内容占位符 2"/>
          <p:cNvSpPr>
            <a:spLocks noGrp="1"/>
          </p:cNvSpPr>
          <p:nvPr>
            <p:ph idx="1"/>
          </p:nvPr>
        </p:nvSpPr>
        <p:spPr/>
        <p:txBody>
          <a:bodyPr/>
          <a:lstStyle/>
          <a:p>
            <a:r>
              <a:rPr lang="zh-CN" altLang="en-US" dirty="0" smtClean="0"/>
              <a:t>话题（</a:t>
            </a:r>
            <a:r>
              <a:rPr lang="en-US" dirty="0" smtClean="0"/>
              <a:t>Topic</a:t>
            </a:r>
            <a:r>
              <a:rPr lang="zh-CN" altLang="en-US" dirty="0" smtClean="0"/>
              <a:t>）的定义是一个</a:t>
            </a:r>
            <a:r>
              <a:rPr lang="en-US" dirty="0" smtClean="0"/>
              <a:t>words</a:t>
            </a:r>
            <a:r>
              <a:rPr lang="zh-CN" altLang="en-US" dirty="0" smtClean="0"/>
              <a:t>的概率分布。</a:t>
            </a:r>
            <a:endParaRPr lang="en-US" altLang="zh-CN" dirty="0" smtClean="0"/>
          </a:p>
          <a:p>
            <a:r>
              <a:rPr lang="zh-CN" altLang="en-US" dirty="0" smtClean="0"/>
              <a:t>简单的理解就是：话题就是一个词项的集合，这些词项以高的概率事件去描述文本中所谈论的某一方面的内容。</a:t>
            </a:r>
          </a:p>
          <a:p>
            <a:endParaRPr lang="zh-CN" altLang="en-US" dirty="0"/>
          </a:p>
        </p:txBody>
      </p:sp>
    </p:spTree>
    <p:extLst>
      <p:ext uri="{BB962C8B-B14F-4D97-AF65-F5344CB8AC3E}">
        <p14:creationId xmlns:p14="http://schemas.microsoft.com/office/powerpoint/2010/main" val="3075697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a:srcRect/>
          <a:stretch>
            <a:fillRect/>
          </a:stretch>
        </p:blipFill>
        <p:spPr bwMode="auto">
          <a:xfrm>
            <a:off x="2166910" y="642918"/>
            <a:ext cx="8072494" cy="5286412"/>
          </a:xfrm>
          <a:prstGeom prst="rect">
            <a:avLst/>
          </a:prstGeom>
          <a:noFill/>
          <a:ln w="9525">
            <a:noFill/>
            <a:miter lim="800000"/>
            <a:headEnd/>
            <a:tailEnd/>
          </a:ln>
        </p:spPr>
      </p:pic>
    </p:spTree>
    <p:extLst>
      <p:ext uri="{BB962C8B-B14F-4D97-AF65-F5344CB8AC3E}">
        <p14:creationId xmlns:p14="http://schemas.microsoft.com/office/powerpoint/2010/main" val="32059139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Topic Model</a:t>
            </a:r>
            <a:r>
              <a:rPr lang="zh-CN" altLang="en-US" dirty="0" smtClean="0"/>
              <a:t>中假设一篇文档包含多个话题。有很多</a:t>
            </a:r>
            <a:r>
              <a:rPr lang="en-US" dirty="0" smtClean="0"/>
              <a:t>Topic Model</a:t>
            </a:r>
            <a:r>
              <a:rPr lang="zh-CN" altLang="en-US" dirty="0" smtClean="0"/>
              <a:t>，如</a:t>
            </a:r>
            <a:r>
              <a:rPr lang="en-US" dirty="0" smtClean="0"/>
              <a:t>PLSA</a:t>
            </a:r>
            <a:r>
              <a:rPr lang="zh-CN" altLang="en-US" dirty="0" smtClean="0"/>
              <a:t>，</a:t>
            </a:r>
            <a:r>
              <a:rPr lang="en-US" dirty="0" smtClean="0"/>
              <a:t>LDA</a:t>
            </a:r>
            <a:r>
              <a:rPr lang="zh-CN" altLang="en-US" dirty="0" smtClean="0"/>
              <a:t>等从文档集合中检测话题。</a:t>
            </a:r>
          </a:p>
          <a:p>
            <a:endParaRPr lang="zh-CN" altLang="en-US" dirty="0"/>
          </a:p>
        </p:txBody>
      </p:sp>
      <p:grpSp>
        <p:nvGrpSpPr>
          <p:cNvPr id="1026" name="Group 2"/>
          <p:cNvGrpSpPr>
            <a:grpSpLocks/>
          </p:cNvGrpSpPr>
          <p:nvPr/>
        </p:nvGrpSpPr>
        <p:grpSpPr bwMode="auto">
          <a:xfrm>
            <a:off x="2809852" y="3214686"/>
            <a:ext cx="6643734" cy="2357454"/>
            <a:chOff x="1380" y="8220"/>
            <a:chExt cx="7935" cy="1755"/>
          </a:xfrm>
        </p:grpSpPr>
        <p:sp>
          <p:nvSpPr>
            <p:cNvPr id="1027" name="AutoShape 3"/>
            <p:cNvSpPr>
              <a:spLocks noChangeArrowheads="1"/>
            </p:cNvSpPr>
            <p:nvPr/>
          </p:nvSpPr>
          <p:spPr bwMode="auto">
            <a:xfrm>
              <a:off x="1830" y="8310"/>
              <a:ext cx="1305" cy="1665"/>
            </a:xfrm>
            <a:prstGeom prst="foldedCorner">
              <a:avLst>
                <a:gd name="adj" fmla="val 12500"/>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028" name="AutoShape 4"/>
            <p:cNvSpPr>
              <a:spLocks noChangeArrowheads="1"/>
            </p:cNvSpPr>
            <p:nvPr/>
          </p:nvSpPr>
          <p:spPr bwMode="auto">
            <a:xfrm>
              <a:off x="7530" y="8310"/>
              <a:ext cx="1305" cy="1665"/>
            </a:xfrm>
            <a:prstGeom prst="foldedCorner">
              <a:avLst>
                <a:gd name="adj" fmla="val 12500"/>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029" name="AutoShape 5"/>
            <p:cNvSpPr>
              <a:spLocks noChangeArrowheads="1"/>
            </p:cNvSpPr>
            <p:nvPr/>
          </p:nvSpPr>
          <p:spPr bwMode="auto">
            <a:xfrm>
              <a:off x="5685" y="8310"/>
              <a:ext cx="1305" cy="1665"/>
            </a:xfrm>
            <a:prstGeom prst="foldedCorner">
              <a:avLst>
                <a:gd name="adj" fmla="val 12500"/>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030" name="AutoShape 6"/>
            <p:cNvSpPr>
              <a:spLocks noChangeArrowheads="1"/>
            </p:cNvSpPr>
            <p:nvPr/>
          </p:nvSpPr>
          <p:spPr bwMode="auto">
            <a:xfrm>
              <a:off x="3735" y="8310"/>
              <a:ext cx="1395" cy="1665"/>
            </a:xfrm>
            <a:prstGeom prst="foldedCorner">
              <a:avLst>
                <a:gd name="adj" fmla="val 12500"/>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031" name="Text Box 7"/>
            <p:cNvSpPr txBox="1">
              <a:spLocks noChangeArrowheads="1"/>
            </p:cNvSpPr>
            <p:nvPr/>
          </p:nvSpPr>
          <p:spPr bwMode="auto">
            <a:xfrm>
              <a:off x="1380" y="8670"/>
              <a:ext cx="7935" cy="4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just" fontAlgn="base">
                <a:spcBef>
                  <a:spcPct val="0"/>
                </a:spcBef>
                <a:spcAft>
                  <a:spcPct val="0"/>
                </a:spcAft>
              </a:pPr>
              <a:r>
                <a:rPr lang="en-US" altLang="zh-CN" sz="1600">
                  <a:latin typeface="Calibri" pitchFamily="34" charset="0"/>
                  <a:ea typeface="宋体" pitchFamily="2" charset="-122"/>
                  <a:cs typeface="宋体" pitchFamily="2" charset="-122"/>
                </a:rPr>
                <a:t>Topic 1: Hello world Morning…</a:t>
              </a:r>
              <a:r>
                <a:rPr lang="en-US" altLang="zh-CN" sz="1600">
                  <a:latin typeface="Times New Roman" pitchFamily="18" charset="0"/>
                  <a:ea typeface="宋体" pitchFamily="2" charset="-122"/>
                  <a:cs typeface="宋体" pitchFamily="2" charset="-122"/>
                </a:rPr>
                <a:t>.</a:t>
              </a:r>
              <a:endParaRPr lang="zh-CN" altLang="zh-CN" sz="1600">
                <a:latin typeface="Arial" pitchFamily="34" charset="0"/>
                <a:ea typeface="宋体" pitchFamily="2" charset="-122"/>
                <a:cs typeface="宋体" pitchFamily="2" charset="-122"/>
              </a:endParaRPr>
            </a:p>
          </p:txBody>
        </p:sp>
        <p:sp>
          <p:nvSpPr>
            <p:cNvPr id="1032" name="Text Box 8"/>
            <p:cNvSpPr txBox="1">
              <a:spLocks noChangeArrowheads="1"/>
            </p:cNvSpPr>
            <p:nvPr/>
          </p:nvSpPr>
          <p:spPr bwMode="auto">
            <a:xfrm>
              <a:off x="1380" y="9405"/>
              <a:ext cx="7935" cy="4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just" fontAlgn="base">
                <a:spcBef>
                  <a:spcPct val="0"/>
                </a:spcBef>
                <a:spcAft>
                  <a:spcPct val="0"/>
                </a:spcAft>
              </a:pPr>
              <a:r>
                <a:rPr lang="en-US" altLang="zh-CN" sz="1600">
                  <a:latin typeface="Calibri" pitchFamily="34" charset="0"/>
                  <a:ea typeface="宋体" pitchFamily="2" charset="-122"/>
                  <a:cs typeface="宋体" pitchFamily="2" charset="-122"/>
                </a:rPr>
                <a:t>Topic n: Train Test Prediction</a:t>
              </a:r>
              <a:endParaRPr lang="zh-CN" altLang="zh-CN" sz="1600">
                <a:latin typeface="Arial" pitchFamily="34" charset="0"/>
                <a:ea typeface="宋体" pitchFamily="2" charset="-122"/>
                <a:cs typeface="宋体" pitchFamily="2" charset="-122"/>
              </a:endParaRPr>
            </a:p>
          </p:txBody>
        </p:sp>
        <p:sp>
          <p:nvSpPr>
            <p:cNvPr id="1033" name="Text Box 9"/>
            <p:cNvSpPr txBox="1">
              <a:spLocks noChangeArrowheads="1"/>
            </p:cNvSpPr>
            <p:nvPr/>
          </p:nvSpPr>
          <p:spPr bwMode="auto">
            <a:xfrm>
              <a:off x="1935" y="8220"/>
              <a:ext cx="1512" cy="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algn="just" fontAlgn="base">
                <a:spcBef>
                  <a:spcPct val="0"/>
                </a:spcBef>
                <a:spcAft>
                  <a:spcPct val="0"/>
                </a:spcAft>
              </a:pPr>
              <a:r>
                <a:rPr lang="zh-CN" altLang="en-US" sz="1600" dirty="0">
                  <a:latin typeface="Calibri" pitchFamily="34" charset="0"/>
                  <a:ea typeface="宋体" pitchFamily="2" charset="-122"/>
                  <a:cs typeface="宋体" pitchFamily="2" charset="-122"/>
                </a:rPr>
                <a:t>文档</a:t>
              </a:r>
              <a:r>
                <a:rPr lang="en-US" altLang="zh-CN" sz="1600" dirty="0">
                  <a:latin typeface="Calibri" pitchFamily="34" charset="0"/>
                  <a:ea typeface="宋体" pitchFamily="2" charset="-122"/>
                  <a:cs typeface="宋体" pitchFamily="2" charset="-122"/>
                </a:rPr>
                <a:t>1</a:t>
              </a:r>
              <a:endParaRPr lang="zh-CN" altLang="zh-CN" sz="1600" dirty="0">
                <a:latin typeface="Arial" pitchFamily="34" charset="0"/>
                <a:ea typeface="宋体" pitchFamily="2" charset="-122"/>
                <a:cs typeface="宋体" pitchFamily="2" charset="-122"/>
              </a:endParaRPr>
            </a:p>
          </p:txBody>
        </p:sp>
        <p:sp>
          <p:nvSpPr>
            <p:cNvPr id="1034" name="Text Box 10"/>
            <p:cNvSpPr txBox="1">
              <a:spLocks noChangeArrowheads="1"/>
            </p:cNvSpPr>
            <p:nvPr/>
          </p:nvSpPr>
          <p:spPr bwMode="auto">
            <a:xfrm>
              <a:off x="3882" y="8220"/>
              <a:ext cx="1512" cy="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algn="just" fontAlgn="base">
                <a:spcBef>
                  <a:spcPct val="0"/>
                </a:spcBef>
                <a:spcAft>
                  <a:spcPct val="0"/>
                </a:spcAft>
              </a:pPr>
              <a:r>
                <a:rPr lang="zh-CN" altLang="en-US" sz="1600">
                  <a:latin typeface="Calibri" pitchFamily="34" charset="0"/>
                  <a:ea typeface="宋体" pitchFamily="2" charset="-122"/>
                  <a:cs typeface="宋体" pitchFamily="2" charset="-122"/>
                </a:rPr>
                <a:t>文档</a:t>
              </a:r>
              <a:r>
                <a:rPr lang="en-US" altLang="zh-CN" sz="1600">
                  <a:latin typeface="Calibri" pitchFamily="34" charset="0"/>
                  <a:ea typeface="宋体" pitchFamily="2" charset="-122"/>
                  <a:cs typeface="宋体" pitchFamily="2" charset="-122"/>
                </a:rPr>
                <a:t>2</a:t>
              </a:r>
              <a:endParaRPr lang="zh-CN" altLang="zh-CN" sz="1600">
                <a:latin typeface="Arial" pitchFamily="34" charset="0"/>
                <a:ea typeface="宋体" pitchFamily="2" charset="-122"/>
                <a:cs typeface="宋体" pitchFamily="2" charset="-122"/>
              </a:endParaRPr>
            </a:p>
          </p:txBody>
        </p:sp>
        <p:sp>
          <p:nvSpPr>
            <p:cNvPr id="1035" name="Text Box 11"/>
            <p:cNvSpPr txBox="1">
              <a:spLocks noChangeArrowheads="1"/>
            </p:cNvSpPr>
            <p:nvPr/>
          </p:nvSpPr>
          <p:spPr bwMode="auto">
            <a:xfrm>
              <a:off x="5685" y="8220"/>
              <a:ext cx="1512" cy="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algn="just" fontAlgn="base">
                <a:spcBef>
                  <a:spcPct val="0"/>
                </a:spcBef>
                <a:spcAft>
                  <a:spcPct val="0"/>
                </a:spcAft>
              </a:pPr>
              <a:r>
                <a:rPr lang="zh-CN" altLang="en-US" sz="1600">
                  <a:latin typeface="Calibri" pitchFamily="34" charset="0"/>
                  <a:ea typeface="宋体" pitchFamily="2" charset="-122"/>
                  <a:cs typeface="宋体" pitchFamily="2" charset="-122"/>
                </a:rPr>
                <a:t>。。。</a:t>
              </a:r>
              <a:endParaRPr lang="zh-CN" altLang="en-US" sz="1600">
                <a:latin typeface="Arial" pitchFamily="34" charset="0"/>
                <a:ea typeface="宋体" pitchFamily="2" charset="-122"/>
                <a:cs typeface="宋体" pitchFamily="2" charset="-122"/>
              </a:endParaRPr>
            </a:p>
          </p:txBody>
        </p:sp>
        <p:sp>
          <p:nvSpPr>
            <p:cNvPr id="1036" name="Text Box 12"/>
            <p:cNvSpPr txBox="1">
              <a:spLocks noChangeArrowheads="1"/>
            </p:cNvSpPr>
            <p:nvPr/>
          </p:nvSpPr>
          <p:spPr bwMode="auto">
            <a:xfrm>
              <a:off x="7530" y="8220"/>
              <a:ext cx="1512" cy="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algn="just" fontAlgn="base">
                <a:spcBef>
                  <a:spcPct val="0"/>
                </a:spcBef>
                <a:spcAft>
                  <a:spcPct val="0"/>
                </a:spcAft>
              </a:pPr>
              <a:r>
                <a:rPr lang="zh-CN" altLang="en-US" sz="1600">
                  <a:latin typeface="Calibri" pitchFamily="34" charset="0"/>
                  <a:ea typeface="宋体" pitchFamily="2" charset="-122"/>
                  <a:cs typeface="宋体" pitchFamily="2" charset="-122"/>
                </a:rPr>
                <a:t>文档</a:t>
              </a:r>
              <a:r>
                <a:rPr lang="en-US" altLang="zh-CN" sz="1600">
                  <a:latin typeface="Calibri" pitchFamily="34" charset="0"/>
                  <a:ea typeface="宋体" pitchFamily="2" charset="-122"/>
                  <a:cs typeface="宋体" pitchFamily="2" charset="-122"/>
                </a:rPr>
                <a:t>m</a:t>
              </a:r>
              <a:endParaRPr lang="zh-CN" altLang="zh-CN" sz="1600">
                <a:latin typeface="Arial" pitchFamily="34" charset="0"/>
                <a:ea typeface="宋体" pitchFamily="2" charset="-122"/>
                <a:cs typeface="宋体" pitchFamily="2" charset="-122"/>
              </a:endParaRPr>
            </a:p>
          </p:txBody>
        </p:sp>
      </p:grpSp>
    </p:spTree>
    <p:extLst>
      <p:ext uri="{BB962C8B-B14F-4D97-AF65-F5344CB8AC3E}">
        <p14:creationId xmlns:p14="http://schemas.microsoft.com/office/powerpoint/2010/main" val="47922967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而当我们假设一个文档只包含一个话题时，其实我们可以用文档聚类的方法来检测话题。</a:t>
            </a:r>
            <a:endParaRPr lang="en-US" altLang="zh-CN" dirty="0" smtClean="0"/>
          </a:p>
          <a:p>
            <a:r>
              <a:rPr lang="zh-CN" altLang="en-US" dirty="0" smtClean="0"/>
              <a:t>聚类假设：在考虑文档和信息需求之间的相关性时，同一簇中的文档表现互相类似。</a:t>
            </a:r>
            <a:endParaRPr lang="en-US" altLang="zh-CN" dirty="0" smtClean="0"/>
          </a:p>
          <a:p>
            <a:r>
              <a:rPr lang="zh-CN" altLang="en-US" dirty="0" smtClean="0"/>
              <a:t>有这样一个文档集合，其中的每篇文档用一个特征向量来描述，如果特征向量的权重是</a:t>
            </a:r>
            <a:r>
              <a:rPr lang="en-US" dirty="0" smtClean="0"/>
              <a:t>TFIDF</a:t>
            </a:r>
            <a:r>
              <a:rPr lang="zh-CN" altLang="en-US" dirty="0" smtClean="0"/>
              <a:t>权重。该权重描述了一个特征描述一篇文档的能力。那么，文档聚类的结果获得多个簇，每个簇的质心我们定义为一个话题，抽取质心向量的</a:t>
            </a:r>
            <a:r>
              <a:rPr lang="en-US" dirty="0" smtClean="0"/>
              <a:t>top k</a:t>
            </a:r>
            <a:r>
              <a:rPr lang="zh-CN" altLang="en-US" dirty="0" smtClean="0"/>
              <a:t>个词项，就描述了这个话题。</a:t>
            </a:r>
          </a:p>
          <a:p>
            <a:endParaRPr lang="zh-CN" altLang="en-US" dirty="0"/>
          </a:p>
        </p:txBody>
      </p:sp>
    </p:spTree>
    <p:extLst>
      <p:ext uri="{BB962C8B-B14F-4D97-AF65-F5344CB8AC3E}">
        <p14:creationId xmlns:p14="http://schemas.microsoft.com/office/powerpoint/2010/main" val="33020313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descr="http://www.cse.msu.edu/%7Eforsati/images/clustering.png"/>
          <p:cNvPicPr/>
          <p:nvPr/>
        </p:nvPicPr>
        <p:blipFill>
          <a:blip r:embed="rId2"/>
          <a:srcRect/>
          <a:stretch>
            <a:fillRect/>
          </a:stretch>
        </p:blipFill>
        <p:spPr bwMode="auto">
          <a:xfrm>
            <a:off x="2952728" y="1214422"/>
            <a:ext cx="5715040" cy="4929222"/>
          </a:xfrm>
          <a:prstGeom prst="rect">
            <a:avLst/>
          </a:prstGeom>
          <a:noFill/>
          <a:ln w="9525">
            <a:noFill/>
            <a:miter lim="800000"/>
            <a:headEnd/>
            <a:tailEnd/>
          </a:ln>
        </p:spPr>
      </p:pic>
      <p:sp>
        <p:nvSpPr>
          <p:cNvPr id="5" name="矩形 4"/>
          <p:cNvSpPr/>
          <p:nvPr/>
        </p:nvSpPr>
        <p:spPr>
          <a:xfrm>
            <a:off x="6810380" y="2214554"/>
            <a:ext cx="21431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381488" y="4786322"/>
            <a:ext cx="214314" cy="28575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738942" y="4572008"/>
            <a:ext cx="21431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796220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mtClean="0"/>
              <a:t>LSI</a:t>
            </a:r>
          </a:p>
        </p:txBody>
      </p:sp>
      <p:sp>
        <p:nvSpPr>
          <p:cNvPr id="28675" name="Rectangle 3"/>
          <p:cNvSpPr>
            <a:spLocks noGrp="1" noChangeArrowheads="1"/>
          </p:cNvSpPr>
          <p:nvPr>
            <p:ph type="body" idx="1"/>
          </p:nvPr>
        </p:nvSpPr>
        <p:spPr/>
        <p:txBody>
          <a:bodyPr/>
          <a:lstStyle/>
          <a:p>
            <a:pPr eaLnBrk="1" hangingPunct="1"/>
            <a:r>
              <a:rPr lang="en-US" altLang="zh-CN"/>
              <a:t>LSI</a:t>
            </a:r>
            <a:r>
              <a:rPr lang="zh-CN" altLang="en-US"/>
              <a:t>也称为</a:t>
            </a:r>
            <a:r>
              <a:rPr lang="en-US" altLang="zh-CN"/>
              <a:t>LSA</a:t>
            </a:r>
            <a:r>
              <a:rPr lang="zh-CN" altLang="en-US"/>
              <a:t>（</a:t>
            </a:r>
            <a:r>
              <a:rPr lang="en-US" altLang="zh-CN"/>
              <a:t>Latent Semantic Analysis</a:t>
            </a:r>
            <a:r>
              <a:rPr lang="zh-CN" altLang="en-US"/>
              <a:t>）。它是基于词项文档矩阵的奇异值分解。即将原始的词项</a:t>
            </a:r>
            <a:r>
              <a:rPr lang="en-US" altLang="zh-CN"/>
              <a:t>-</a:t>
            </a:r>
            <a:r>
              <a:rPr lang="zh-CN" altLang="en-US"/>
              <a:t>文档空间转换到一个</a:t>
            </a:r>
            <a:r>
              <a:rPr lang="en-US" altLang="zh-CN"/>
              <a:t>LSI</a:t>
            </a:r>
            <a:r>
              <a:rPr lang="zh-CN" altLang="en-US"/>
              <a:t>空间。</a:t>
            </a:r>
          </a:p>
          <a:p>
            <a:pPr eaLnBrk="1" hangingPunct="1"/>
            <a:r>
              <a:rPr lang="zh-CN" altLang="en-US"/>
              <a:t>按照</a:t>
            </a:r>
            <a:r>
              <a:rPr lang="en-US" altLang="zh-CN"/>
              <a:t>LSI</a:t>
            </a:r>
            <a:r>
              <a:rPr lang="zh-CN" altLang="en-US"/>
              <a:t>最初的提出者</a:t>
            </a:r>
            <a:r>
              <a:rPr lang="en-US" altLang="zh-CN"/>
              <a:t>Deerwester</a:t>
            </a:r>
            <a:r>
              <a:rPr lang="zh-CN" altLang="en-US"/>
              <a:t>的说法，</a:t>
            </a:r>
            <a:r>
              <a:rPr lang="en-US" altLang="zh-CN"/>
              <a:t>LSI</a:t>
            </a:r>
            <a:r>
              <a:rPr lang="zh-CN" altLang="en-US"/>
              <a:t>主要用于解决信息检索中一义多词的问题。一义多词，表现在两个词在文档中的共现性。</a:t>
            </a:r>
          </a:p>
          <a:p>
            <a:pPr eaLnBrk="1" hangingPunct="1"/>
            <a:r>
              <a:rPr lang="zh-CN" altLang="en-US"/>
              <a:t>隐语义的含义就是一词多义和一义多词。</a:t>
            </a:r>
          </a:p>
        </p:txBody>
      </p:sp>
    </p:spTree>
    <p:extLst>
      <p:ext uri="{BB962C8B-B14F-4D97-AF65-F5344CB8AC3E}">
        <p14:creationId xmlns:p14="http://schemas.microsoft.com/office/powerpoint/2010/main" val="302538916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endParaRPr lang="zh-CN" altLang="en-US" smtClean="0"/>
          </a:p>
        </p:txBody>
      </p:sp>
      <p:sp>
        <p:nvSpPr>
          <p:cNvPr id="29699" name="内容占位符 2"/>
          <p:cNvSpPr>
            <a:spLocks noGrp="1"/>
          </p:cNvSpPr>
          <p:nvPr>
            <p:ph idx="1"/>
          </p:nvPr>
        </p:nvSpPr>
        <p:spPr/>
        <p:txBody>
          <a:bodyPr/>
          <a:lstStyle/>
          <a:p>
            <a:r>
              <a:rPr lang="zh-CN" altLang="en-US"/>
              <a:t>向量空间模型在文本挖掘、信息检索中非常重要</a:t>
            </a:r>
            <a:endParaRPr lang="en-US" altLang="zh-CN"/>
          </a:p>
          <a:p>
            <a:r>
              <a:rPr lang="zh-CN" altLang="zh-CN"/>
              <a:t>向量空间模型中，文档表示成向量。这种表示的优点包括：能够对不同的词项赋予不同的权重，除了文档检索之外还可以推广到聚类、分类等其他领域。但是向量空间模型没有能力</a:t>
            </a:r>
            <a:r>
              <a:rPr lang="zh-CN" altLang="en-US"/>
              <a:t>处理</a:t>
            </a:r>
            <a:r>
              <a:rPr lang="zh-CN" altLang="zh-CN"/>
              <a:t>自然语言中的两个经典问题，一义多词（</a:t>
            </a:r>
            <a:r>
              <a:rPr lang="en-US" altLang="zh-CN"/>
              <a:t>synonymy</a:t>
            </a:r>
            <a:r>
              <a:rPr lang="zh-CN" altLang="zh-CN"/>
              <a:t>）和一词多义（</a:t>
            </a:r>
            <a:r>
              <a:rPr lang="en-US" altLang="zh-CN"/>
              <a:t>polysemy</a:t>
            </a:r>
            <a:r>
              <a:rPr lang="zh-CN" altLang="zh-CN"/>
              <a:t>）。</a:t>
            </a:r>
            <a:endParaRPr lang="zh-CN" altLang="en-US"/>
          </a:p>
        </p:txBody>
      </p:sp>
    </p:spTree>
    <p:extLst>
      <p:ext uri="{BB962C8B-B14F-4D97-AF65-F5344CB8AC3E}">
        <p14:creationId xmlns:p14="http://schemas.microsoft.com/office/powerpoint/2010/main" val="282092839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endParaRPr lang="zh-CN" altLang="en-US" smtClean="0"/>
          </a:p>
        </p:txBody>
      </p:sp>
      <p:sp>
        <p:nvSpPr>
          <p:cNvPr id="30723" name="内容占位符 2"/>
          <p:cNvSpPr>
            <a:spLocks noGrp="1"/>
          </p:cNvSpPr>
          <p:nvPr>
            <p:ph idx="1"/>
          </p:nvPr>
        </p:nvSpPr>
        <p:spPr/>
        <p:txBody>
          <a:bodyPr/>
          <a:lstStyle/>
          <a:p>
            <a:r>
              <a:rPr lang="zh-CN" altLang="zh-CN" smtClean="0"/>
              <a:t>一义多词指的是不同的词（比如，</a:t>
            </a:r>
            <a:r>
              <a:rPr lang="en-US" altLang="zh-CN" smtClean="0"/>
              <a:t>car </a:t>
            </a:r>
            <a:r>
              <a:rPr lang="zh-CN" altLang="zh-CN" smtClean="0"/>
              <a:t>和</a:t>
            </a:r>
            <a:r>
              <a:rPr lang="en-US" altLang="zh-CN" smtClean="0"/>
              <a:t>automobile</a:t>
            </a:r>
            <a:r>
              <a:rPr lang="zh-CN" altLang="zh-CN" smtClean="0"/>
              <a:t>）具有相同的含义。向量空间表示不能捕捉诸如</a:t>
            </a:r>
            <a:r>
              <a:rPr lang="en-US" altLang="zh-CN" smtClean="0"/>
              <a:t>car</a:t>
            </a:r>
            <a:r>
              <a:rPr lang="zh-CN" altLang="zh-CN" smtClean="0"/>
              <a:t>和</a:t>
            </a:r>
            <a:r>
              <a:rPr lang="en-US" altLang="zh-CN" smtClean="0"/>
              <a:t>automobile</a:t>
            </a:r>
            <a:r>
              <a:rPr lang="zh-CN" altLang="zh-CN" smtClean="0"/>
              <a:t>这类同义词之间的关系。将它们表示成了独立的两个维度。因此在信息检索中，计算查询</a:t>
            </a:r>
            <a:r>
              <a:rPr lang="en-US" altLang="zh-CN" smtClean="0"/>
              <a:t>q(</a:t>
            </a:r>
            <a:r>
              <a:rPr lang="zh-CN" altLang="zh-CN" smtClean="0"/>
              <a:t>如</a:t>
            </a:r>
            <a:r>
              <a:rPr lang="en-US" altLang="zh-CN" smtClean="0"/>
              <a:t>car)</a:t>
            </a:r>
            <a:r>
              <a:rPr lang="zh-CN" altLang="zh-CN" smtClean="0"/>
              <a:t>和文档</a:t>
            </a:r>
            <a:r>
              <a:rPr lang="en-US" altLang="zh-CN" smtClean="0"/>
              <a:t>d(</a:t>
            </a:r>
            <a:r>
              <a:rPr lang="zh-CN" altLang="zh-CN" smtClean="0"/>
              <a:t>只包含了</a:t>
            </a:r>
            <a:r>
              <a:rPr lang="en-US" altLang="zh-CN" smtClean="0"/>
              <a:t>automobile)</a:t>
            </a:r>
            <a:r>
              <a:rPr lang="zh-CN" altLang="zh-CN" smtClean="0"/>
              <a:t>的相似度就为零。</a:t>
            </a:r>
            <a:endParaRPr lang="zh-CN" altLang="en-US" smtClean="0"/>
          </a:p>
          <a:p>
            <a:endParaRPr lang="zh-CN" altLang="en-US" smtClean="0"/>
          </a:p>
        </p:txBody>
      </p:sp>
    </p:spTree>
    <p:extLst>
      <p:ext uri="{BB962C8B-B14F-4D97-AF65-F5344CB8AC3E}">
        <p14:creationId xmlns:p14="http://schemas.microsoft.com/office/powerpoint/2010/main" val="121373572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endParaRPr lang="zh-CN" altLang="en-US" smtClean="0"/>
          </a:p>
        </p:txBody>
      </p:sp>
      <p:sp>
        <p:nvSpPr>
          <p:cNvPr id="31747" name="内容占位符 2"/>
          <p:cNvSpPr>
            <a:spLocks noGrp="1"/>
          </p:cNvSpPr>
          <p:nvPr>
            <p:ph idx="1"/>
          </p:nvPr>
        </p:nvSpPr>
        <p:spPr/>
        <p:txBody>
          <a:bodyPr/>
          <a:lstStyle/>
          <a:p>
            <a:r>
              <a:rPr lang="zh-CN" altLang="zh-CN" smtClean="0"/>
              <a:t>一词多义是某个词项（如</a:t>
            </a:r>
            <a:r>
              <a:rPr lang="en-US" altLang="zh-CN" smtClean="0"/>
              <a:t>change</a:t>
            </a:r>
            <a:r>
              <a:rPr lang="zh-CN" altLang="zh-CN" smtClean="0"/>
              <a:t>）具有多个含义。因此计算</a:t>
            </a:r>
            <a:r>
              <a:rPr lang="en-US" altLang="zh-CN" smtClean="0"/>
              <a:t>q.d</a:t>
            </a:r>
            <a:r>
              <a:rPr lang="zh-CN" altLang="zh-CN" smtClean="0"/>
              <a:t>时就会高估了用户期望的相似度（用户查询中的</a:t>
            </a:r>
            <a:r>
              <a:rPr lang="en-US" altLang="zh-CN" smtClean="0"/>
              <a:t>change</a:t>
            </a:r>
            <a:r>
              <a:rPr lang="zh-CN" altLang="zh-CN" smtClean="0"/>
              <a:t>和文档中的</a:t>
            </a:r>
            <a:r>
              <a:rPr lang="en-US" altLang="zh-CN" smtClean="0"/>
              <a:t>change</a:t>
            </a:r>
            <a:r>
              <a:rPr lang="zh-CN" altLang="zh-CN" smtClean="0"/>
              <a:t>不是同一个意思）。一个自然的问题就是能否利用词项的共现情况（例如，</a:t>
            </a:r>
            <a:r>
              <a:rPr lang="en-US" altLang="zh-CN" smtClean="0"/>
              <a:t>charge</a:t>
            </a:r>
            <a:r>
              <a:rPr lang="zh-CN" altLang="zh-CN" smtClean="0"/>
              <a:t>是和</a:t>
            </a:r>
            <a:r>
              <a:rPr lang="en-US" altLang="zh-CN" smtClean="0"/>
              <a:t>legal</a:t>
            </a:r>
            <a:r>
              <a:rPr lang="zh-CN" altLang="zh-CN" smtClean="0"/>
              <a:t>还是</a:t>
            </a:r>
            <a:r>
              <a:rPr lang="en-US" altLang="zh-CN" smtClean="0"/>
              <a:t>electron</a:t>
            </a:r>
            <a:r>
              <a:rPr lang="zh-CN" altLang="zh-CN" smtClean="0"/>
              <a:t>在某篇文档中共现），来获得词项的隐语义关联，从而减轻这些问题的影响。</a:t>
            </a:r>
          </a:p>
          <a:p>
            <a:endParaRPr lang="zh-CN" altLang="en-US" smtClean="0"/>
          </a:p>
        </p:txBody>
      </p:sp>
    </p:spTree>
    <p:extLst>
      <p:ext uri="{BB962C8B-B14F-4D97-AF65-F5344CB8AC3E}">
        <p14:creationId xmlns:p14="http://schemas.microsoft.com/office/powerpoint/2010/main" val="34303356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低秩逼近在文本挖掘中的作用</a:t>
            </a:r>
          </a:p>
        </p:txBody>
      </p:sp>
      <p:sp>
        <p:nvSpPr>
          <p:cNvPr id="32771" name="内容占位符 2"/>
          <p:cNvSpPr>
            <a:spLocks noGrp="1"/>
          </p:cNvSpPr>
          <p:nvPr>
            <p:ph idx="1"/>
          </p:nvPr>
        </p:nvSpPr>
        <p:spPr/>
        <p:txBody>
          <a:bodyPr/>
          <a:lstStyle/>
          <a:p>
            <a:r>
              <a:rPr lang="en-US" altLang="zh-CN" smtClean="0"/>
              <a:t>LSI</a:t>
            </a:r>
            <a:r>
              <a:rPr lang="zh-CN" altLang="en-US" smtClean="0"/>
              <a:t>使用</a:t>
            </a:r>
            <a:r>
              <a:rPr lang="en-US" altLang="zh-CN" smtClean="0"/>
              <a:t>SVD</a:t>
            </a:r>
            <a:r>
              <a:rPr lang="zh-CN" altLang="en-US" smtClean="0"/>
              <a:t>来构造词项文档矩阵</a:t>
            </a:r>
            <a:r>
              <a:rPr lang="en-US" altLang="zh-CN" smtClean="0"/>
              <a:t>C</a:t>
            </a:r>
            <a:r>
              <a:rPr lang="zh-CN" altLang="en-US" smtClean="0"/>
              <a:t>的一个低秩逼近</a:t>
            </a:r>
            <a:r>
              <a:rPr lang="en-US" altLang="zh-CN" smtClean="0"/>
              <a:t>C</a:t>
            </a:r>
            <a:r>
              <a:rPr lang="en-US" altLang="zh-CN" baseline="-25000" smtClean="0"/>
              <a:t>k</a:t>
            </a:r>
            <a:r>
              <a:rPr lang="zh-CN" altLang="en-US" smtClean="0"/>
              <a:t>，其中</a:t>
            </a:r>
            <a:r>
              <a:rPr lang="en-US" altLang="zh-CN" smtClean="0"/>
              <a:t>k</a:t>
            </a:r>
            <a:r>
              <a:rPr lang="zh-CN" altLang="en-US" smtClean="0"/>
              <a:t>远远小于原始矩阵</a:t>
            </a:r>
            <a:r>
              <a:rPr lang="en-US" altLang="zh-CN" smtClean="0"/>
              <a:t>C</a:t>
            </a:r>
            <a:r>
              <a:rPr lang="zh-CN" altLang="en-US" smtClean="0"/>
              <a:t>的秩。这样，就可以将词项</a:t>
            </a:r>
            <a:r>
              <a:rPr lang="en-US" altLang="zh-CN" smtClean="0"/>
              <a:t>-</a:t>
            </a:r>
            <a:r>
              <a:rPr lang="zh-CN" altLang="en-US" smtClean="0"/>
              <a:t>文档矩阵中每行（词项在文档空间的分布）和每列（一篇文档）映射到一个</a:t>
            </a:r>
            <a:r>
              <a:rPr lang="en-US" altLang="zh-CN" smtClean="0"/>
              <a:t>k</a:t>
            </a:r>
            <a:r>
              <a:rPr lang="zh-CN" altLang="en-US" smtClean="0"/>
              <a:t>维空间</a:t>
            </a:r>
            <a:endParaRPr lang="en-US" altLang="zh-CN" smtClean="0"/>
          </a:p>
          <a:p>
            <a:r>
              <a:rPr lang="en-US" altLang="zh-CN" smtClean="0"/>
              <a:t>U</a:t>
            </a:r>
            <a:r>
              <a:rPr lang="en-US" altLang="zh-CN" baseline="-25000" smtClean="0"/>
              <a:t>k</a:t>
            </a:r>
            <a:r>
              <a:rPr lang="zh-CN" altLang="en-US" baseline="-25000" smtClean="0"/>
              <a:t> </a:t>
            </a:r>
            <a:r>
              <a:rPr lang="zh-CN" altLang="en-US" smtClean="0"/>
              <a:t> （</a:t>
            </a:r>
            <a:r>
              <a:rPr lang="en-US" altLang="zh-CN" smtClean="0"/>
              <a:t>k</a:t>
            </a:r>
            <a:r>
              <a:rPr lang="zh-CN" altLang="en-US" smtClean="0"/>
              <a:t>维新词项分布空间），</a:t>
            </a:r>
            <a:r>
              <a:rPr lang="en-US" altLang="zh-CN" smtClean="0">
                <a:latin typeface="Times New Roman" panose="02020603050405020304" pitchFamily="18" charset="0"/>
                <a:cs typeface="Times New Roman" panose="02020603050405020304" pitchFamily="18" charset="0"/>
              </a:rPr>
              <a:t>V</a:t>
            </a:r>
            <a:r>
              <a:rPr lang="en-US" altLang="zh-CN" baseline="-25000" smtClean="0">
                <a:latin typeface="Times New Roman" panose="02020603050405020304" pitchFamily="18" charset="0"/>
                <a:cs typeface="Times New Roman" panose="02020603050405020304" pitchFamily="18" charset="0"/>
              </a:rPr>
              <a:t>k </a:t>
            </a:r>
            <a:r>
              <a:rPr lang="en-US" altLang="zh-CN" smtClean="0">
                <a:latin typeface="Times New Roman" panose="02020603050405020304" pitchFamily="18" charset="0"/>
                <a:cs typeface="Times New Roman" panose="02020603050405020304" pitchFamily="18" charset="0"/>
              </a:rPr>
              <a:t> </a:t>
            </a:r>
            <a:r>
              <a:rPr lang="zh-CN" altLang="en-US" smtClean="0">
                <a:latin typeface="Times New Roman" panose="02020603050405020304" pitchFamily="18" charset="0"/>
                <a:cs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rPr>
              <a:t>k</a:t>
            </a:r>
            <a:r>
              <a:rPr lang="zh-CN" altLang="en-US" smtClean="0">
                <a:latin typeface="Times New Roman" panose="02020603050405020304" pitchFamily="18" charset="0"/>
                <a:cs typeface="Times New Roman" panose="02020603050405020304" pitchFamily="18" charset="0"/>
              </a:rPr>
              <a:t>维新文档空间）称为</a:t>
            </a:r>
            <a:r>
              <a:rPr lang="en-US" altLang="zh-CN" smtClean="0">
                <a:latin typeface="Times New Roman" panose="02020603050405020304" pitchFamily="18" charset="0"/>
                <a:cs typeface="Times New Roman" panose="02020603050405020304" pitchFamily="18" charset="0"/>
              </a:rPr>
              <a:t>LSI</a:t>
            </a:r>
            <a:r>
              <a:rPr lang="zh-CN" altLang="en-US" smtClean="0">
                <a:latin typeface="Times New Roman" panose="02020603050405020304" pitchFamily="18" charset="0"/>
                <a:cs typeface="Times New Roman" panose="02020603050405020304" pitchFamily="18" charset="0"/>
              </a:rPr>
              <a:t>空间</a:t>
            </a:r>
            <a:endParaRPr lang="zh-CN" altLang="en-US" smtClean="0"/>
          </a:p>
        </p:txBody>
      </p:sp>
      <p:grpSp>
        <p:nvGrpSpPr>
          <p:cNvPr id="4" name="Group 14"/>
          <p:cNvGrpSpPr>
            <a:grpSpLocks/>
          </p:cNvGrpSpPr>
          <p:nvPr/>
        </p:nvGrpSpPr>
        <p:grpSpPr bwMode="auto">
          <a:xfrm>
            <a:off x="3297382" y="4211782"/>
            <a:ext cx="4371975" cy="1485900"/>
            <a:chOff x="1440" y="2640"/>
            <a:chExt cx="2754" cy="936"/>
          </a:xfrm>
        </p:grpSpPr>
        <p:grpSp>
          <p:nvGrpSpPr>
            <p:cNvPr id="5" name="Group 10"/>
            <p:cNvGrpSpPr>
              <a:grpSpLocks/>
            </p:cNvGrpSpPr>
            <p:nvPr/>
          </p:nvGrpSpPr>
          <p:grpSpPr bwMode="auto">
            <a:xfrm>
              <a:off x="1440" y="2640"/>
              <a:ext cx="2754" cy="936"/>
              <a:chOff x="1728" y="2736"/>
              <a:chExt cx="2754" cy="936"/>
            </a:xfrm>
          </p:grpSpPr>
          <p:pic>
            <p:nvPicPr>
              <p:cNvPr id="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 y="2736"/>
                <a:ext cx="2754" cy="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6"/>
              <p:cNvSpPr>
                <a:spLocks noChangeArrowheads="1"/>
              </p:cNvSpPr>
              <p:nvPr/>
            </p:nvSpPr>
            <p:spPr bwMode="auto">
              <a:xfrm>
                <a:off x="3552" y="3024"/>
                <a:ext cx="96"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6" name="Rectangle 11"/>
            <p:cNvSpPr>
              <a:spLocks noChangeArrowheads="1"/>
            </p:cNvSpPr>
            <p:nvPr/>
          </p:nvSpPr>
          <p:spPr bwMode="auto">
            <a:xfrm>
              <a:off x="3024" y="2688"/>
              <a:ext cx="288" cy="24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 name="Rectangle 12"/>
            <p:cNvSpPr>
              <a:spLocks noChangeArrowheads="1"/>
            </p:cNvSpPr>
            <p:nvPr/>
          </p:nvSpPr>
          <p:spPr bwMode="auto">
            <a:xfrm>
              <a:off x="2208" y="2640"/>
              <a:ext cx="240" cy="67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 name="Rectangle 13"/>
            <p:cNvSpPr>
              <a:spLocks noChangeArrowheads="1"/>
            </p:cNvSpPr>
            <p:nvPr/>
          </p:nvSpPr>
          <p:spPr bwMode="auto">
            <a:xfrm>
              <a:off x="3696" y="2832"/>
              <a:ext cx="480" cy="19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Tree>
    <p:extLst>
      <p:ext uri="{BB962C8B-B14F-4D97-AF65-F5344CB8AC3E}">
        <p14:creationId xmlns:p14="http://schemas.microsoft.com/office/powerpoint/2010/main" val="1706724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2. </a:t>
            </a:r>
            <a:r>
              <a:rPr lang="zh-CN" altLang="zh-CN" dirty="0"/>
              <a:t>一些文本处理的技术：</a:t>
            </a:r>
          </a:p>
          <a:p>
            <a:r>
              <a:rPr lang="zh-CN" altLang="zh-CN" dirty="0"/>
              <a:t>（</a:t>
            </a:r>
            <a:r>
              <a:rPr lang="en-US" altLang="zh-CN" dirty="0"/>
              <a:t>1</a:t>
            </a:r>
            <a:r>
              <a:rPr lang="zh-CN" altLang="zh-CN" dirty="0"/>
              <a:t>）词干化或词干还原：是指将英文中可以表达为多种形态的一个词，如一个词有多种派生形式，如名词化，动词分词，形容词等。演变成了含义相近的新的词。在处理时，需要用一个词干表示这些词。例如，</a:t>
            </a:r>
            <a:r>
              <a:rPr lang="en-US" altLang="zh-CN" dirty="0"/>
              <a:t>are, is</a:t>
            </a:r>
            <a:r>
              <a:rPr lang="zh-CN" altLang="zh-CN" dirty="0"/>
              <a:t>词干化为</a:t>
            </a:r>
            <a:r>
              <a:rPr lang="en-US" altLang="zh-CN" dirty="0"/>
              <a:t>be</a:t>
            </a:r>
            <a:r>
              <a:rPr lang="zh-CN" altLang="zh-CN" dirty="0"/>
              <a:t>；</a:t>
            </a:r>
            <a:r>
              <a:rPr lang="en-US" altLang="zh-CN" dirty="0"/>
              <a:t>prices</a:t>
            </a:r>
            <a:r>
              <a:rPr lang="zh-CN" altLang="zh-CN" dirty="0"/>
              <a:t>和</a:t>
            </a:r>
            <a:r>
              <a:rPr lang="en-US" altLang="zh-CN" dirty="0"/>
              <a:t>pricing</a:t>
            </a:r>
            <a:r>
              <a:rPr lang="zh-CN" altLang="zh-CN" dirty="0"/>
              <a:t>可以词干化为</a:t>
            </a:r>
            <a:r>
              <a:rPr lang="en-US" altLang="zh-CN" dirty="0"/>
              <a:t>price</a:t>
            </a:r>
            <a:r>
              <a:rPr lang="zh-CN" altLang="zh-CN" dirty="0" smtClean="0"/>
              <a:t>。</a:t>
            </a:r>
            <a:endParaRPr lang="zh-CN" altLang="en-US" dirty="0"/>
          </a:p>
        </p:txBody>
      </p:sp>
    </p:spTree>
    <p:extLst>
      <p:ext uri="{BB962C8B-B14F-4D97-AF65-F5344CB8AC3E}">
        <p14:creationId xmlns:p14="http://schemas.microsoft.com/office/powerpoint/2010/main" val="419442602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smtClean="0"/>
              <a:t>LSI</a:t>
            </a:r>
            <a:r>
              <a:rPr lang="zh-CN" altLang="en-US" smtClean="0"/>
              <a:t>的发展</a:t>
            </a:r>
          </a:p>
        </p:txBody>
      </p:sp>
      <p:sp>
        <p:nvSpPr>
          <p:cNvPr id="49155" name="Rectangle 4"/>
          <p:cNvSpPr>
            <a:spLocks noChangeArrowheads="1"/>
          </p:cNvSpPr>
          <p:nvPr/>
        </p:nvSpPr>
        <p:spPr bwMode="auto">
          <a:xfrm>
            <a:off x="2667000" y="3429000"/>
            <a:ext cx="9906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LSI</a:t>
            </a:r>
          </a:p>
        </p:txBody>
      </p:sp>
      <p:sp>
        <p:nvSpPr>
          <p:cNvPr id="49156" name="Line 5"/>
          <p:cNvSpPr>
            <a:spLocks noChangeShapeType="1"/>
          </p:cNvSpPr>
          <p:nvPr/>
        </p:nvSpPr>
        <p:spPr bwMode="auto">
          <a:xfrm>
            <a:off x="3810000" y="3733800"/>
            <a:ext cx="762000" cy="0"/>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9157" name="Rectangle 9"/>
          <p:cNvSpPr>
            <a:spLocks noChangeArrowheads="1"/>
          </p:cNvSpPr>
          <p:nvPr/>
        </p:nvSpPr>
        <p:spPr bwMode="auto">
          <a:xfrm>
            <a:off x="4724400" y="3429000"/>
            <a:ext cx="13716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PLSA</a:t>
            </a:r>
          </a:p>
        </p:txBody>
      </p:sp>
      <p:sp>
        <p:nvSpPr>
          <p:cNvPr id="49158" name="Line 11"/>
          <p:cNvSpPr>
            <a:spLocks noChangeShapeType="1"/>
          </p:cNvSpPr>
          <p:nvPr/>
        </p:nvSpPr>
        <p:spPr bwMode="auto">
          <a:xfrm>
            <a:off x="6248400" y="3733800"/>
            <a:ext cx="762000" cy="0"/>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9159" name="Rectangle 12"/>
          <p:cNvSpPr>
            <a:spLocks noChangeArrowheads="1"/>
          </p:cNvSpPr>
          <p:nvPr/>
        </p:nvSpPr>
        <p:spPr bwMode="auto">
          <a:xfrm>
            <a:off x="7162800" y="3429000"/>
            <a:ext cx="13716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a:t>LDA</a:t>
            </a:r>
          </a:p>
        </p:txBody>
      </p:sp>
    </p:spTree>
    <p:extLst>
      <p:ext uri="{BB962C8B-B14F-4D97-AF65-F5344CB8AC3E}">
        <p14:creationId xmlns:p14="http://schemas.microsoft.com/office/powerpoint/2010/main" val="102779766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en-US" altLang="zh-CN" smtClean="0"/>
              <a:t>PLSA</a:t>
            </a:r>
            <a:endParaRPr lang="zh-CN" altLang="en-US" smtClean="0"/>
          </a:p>
        </p:txBody>
      </p:sp>
      <p:sp>
        <p:nvSpPr>
          <p:cNvPr id="50179" name="内容占位符 2"/>
          <p:cNvSpPr>
            <a:spLocks noGrp="1"/>
          </p:cNvSpPr>
          <p:nvPr>
            <p:ph idx="1"/>
          </p:nvPr>
        </p:nvSpPr>
        <p:spPr/>
        <p:txBody>
          <a:bodyPr/>
          <a:lstStyle/>
          <a:p>
            <a:r>
              <a:rPr lang="en-US" altLang="zh-CN" smtClean="0"/>
              <a:t>LSI</a:t>
            </a:r>
            <a:r>
              <a:rPr lang="zh-CN" altLang="zh-CN" smtClean="0"/>
              <a:t>的主要目的是建立压缩的文档空间（</a:t>
            </a:r>
            <a:r>
              <a:rPr lang="en-US" altLang="zh-CN" smtClean="0"/>
              <a:t>LSI</a:t>
            </a:r>
            <a:r>
              <a:rPr lang="zh-CN" altLang="zh-CN" smtClean="0"/>
              <a:t>空间），为信息检索时，解决</a:t>
            </a:r>
            <a:r>
              <a:rPr lang="zh-CN" altLang="en-US" smtClean="0"/>
              <a:t>一</a:t>
            </a:r>
            <a:r>
              <a:rPr lang="zh-CN" altLang="zh-CN" smtClean="0"/>
              <a:t>义多词的问题。它可以提高信息检索的查全率。</a:t>
            </a:r>
            <a:endParaRPr lang="en-US" altLang="zh-CN" smtClean="0"/>
          </a:p>
          <a:p>
            <a:r>
              <a:rPr lang="en-US" altLang="zh-CN" smtClean="0"/>
              <a:t>LSI</a:t>
            </a:r>
            <a:r>
              <a:rPr lang="zh-CN" altLang="zh-CN" smtClean="0"/>
              <a:t>使用的是矩阵分解技术。</a:t>
            </a:r>
            <a:r>
              <a:rPr lang="en-US" altLang="zh-CN" smtClean="0"/>
              <a:t>Hofmann</a:t>
            </a:r>
            <a:r>
              <a:rPr lang="zh-CN" altLang="zh-CN" smtClean="0"/>
              <a:t>提出了一个</a:t>
            </a:r>
            <a:r>
              <a:rPr lang="en-US" altLang="zh-CN" smtClean="0"/>
              <a:t>LSI</a:t>
            </a:r>
            <a:r>
              <a:rPr lang="zh-CN" altLang="zh-CN" smtClean="0"/>
              <a:t>技术的一个初始概率扩展方法</a:t>
            </a:r>
            <a:r>
              <a:rPr lang="en-US" altLang="zh-CN" smtClean="0"/>
              <a:t>PLSA</a:t>
            </a:r>
            <a:r>
              <a:rPr lang="zh-CN" altLang="zh-CN" smtClean="0"/>
              <a:t>。它是一个概率模型。</a:t>
            </a:r>
            <a:r>
              <a:rPr lang="en-US" altLang="zh-CN" smtClean="0"/>
              <a:t>LSI</a:t>
            </a:r>
            <a:r>
              <a:rPr lang="zh-CN" altLang="zh-CN" smtClean="0"/>
              <a:t>并没有解决一词多义的问题。而</a:t>
            </a:r>
            <a:r>
              <a:rPr lang="en-US" altLang="zh-CN" smtClean="0"/>
              <a:t>PLSA</a:t>
            </a:r>
            <a:r>
              <a:rPr lang="zh-CN" altLang="zh-CN" smtClean="0"/>
              <a:t>可以解决。</a:t>
            </a:r>
          </a:p>
          <a:p>
            <a:endParaRPr lang="zh-CN" altLang="zh-CN" smtClean="0"/>
          </a:p>
          <a:p>
            <a:endParaRPr lang="zh-CN" altLang="en-US" smtClean="0"/>
          </a:p>
        </p:txBody>
      </p:sp>
    </p:spTree>
    <p:extLst>
      <p:ext uri="{BB962C8B-B14F-4D97-AF65-F5344CB8AC3E}">
        <p14:creationId xmlns:p14="http://schemas.microsoft.com/office/powerpoint/2010/main" val="112568221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p:txBody>
          <a:bodyPr/>
          <a:lstStyle/>
          <a:p>
            <a:pPr>
              <a:defRPr/>
            </a:pPr>
            <a:r>
              <a:rPr lang="zh-CN" altLang="zh-CN" dirty="0"/>
              <a:t>按照</a:t>
            </a:r>
            <a:r>
              <a:rPr lang="en-US" altLang="zh-CN" dirty="0"/>
              <a:t>PLSA</a:t>
            </a:r>
            <a:r>
              <a:rPr lang="zh-CN" altLang="zh-CN" dirty="0"/>
              <a:t>发明者</a:t>
            </a:r>
            <a:r>
              <a:rPr lang="en-US" altLang="zh-CN" dirty="0"/>
              <a:t>Thomas Hofmann</a:t>
            </a:r>
            <a:r>
              <a:rPr lang="zh-CN" altLang="zh-CN" dirty="0"/>
              <a:t>在他的论文中的描述，</a:t>
            </a:r>
            <a:r>
              <a:rPr lang="en-US" altLang="zh-CN" dirty="0"/>
              <a:t>PLSA</a:t>
            </a:r>
            <a:r>
              <a:rPr lang="zh-CN" altLang="zh-CN" dirty="0"/>
              <a:t>可以达到和</a:t>
            </a:r>
            <a:r>
              <a:rPr lang="en-US" altLang="zh-CN" dirty="0"/>
              <a:t>LSI</a:t>
            </a:r>
            <a:r>
              <a:rPr lang="zh-CN" altLang="zh-CN" dirty="0"/>
              <a:t>同样的目标，</a:t>
            </a:r>
            <a:r>
              <a:rPr lang="en-US" altLang="zh-CN" dirty="0"/>
              <a:t>PLSA</a:t>
            </a:r>
            <a:r>
              <a:rPr lang="zh-CN" altLang="zh-CN" dirty="0"/>
              <a:t>定义了一个</a:t>
            </a:r>
            <a:r>
              <a:rPr lang="en-US" altLang="zh-CN" dirty="0"/>
              <a:t>Generative Model</a:t>
            </a:r>
            <a:r>
              <a:rPr lang="zh-CN" altLang="zh-CN" dirty="0"/>
              <a:t>，它有几个优点：</a:t>
            </a:r>
          </a:p>
          <a:p>
            <a:pPr lvl="1">
              <a:defRPr/>
            </a:pPr>
            <a:r>
              <a:rPr lang="zh-CN" altLang="zh-CN" dirty="0"/>
              <a:t>这样的</a:t>
            </a:r>
            <a:r>
              <a:rPr lang="en-US" altLang="zh-CN" dirty="0"/>
              <a:t>Generative</a:t>
            </a:r>
            <a:r>
              <a:rPr lang="zh-CN" altLang="zh-CN" dirty="0"/>
              <a:t>概率模型，更适合对模型的拟合，模型的选择，模型复杂性的控制。</a:t>
            </a:r>
          </a:p>
          <a:p>
            <a:pPr lvl="1">
              <a:defRPr/>
            </a:pPr>
            <a:r>
              <a:rPr lang="zh-CN" altLang="zh-CN" dirty="0"/>
              <a:t>概率模型可以引入领域知识到模型中。</a:t>
            </a:r>
          </a:p>
          <a:p>
            <a:pPr lvl="1">
              <a:defRPr/>
            </a:pPr>
            <a:r>
              <a:rPr lang="en-US" altLang="zh-CN" dirty="0"/>
              <a:t>PLSA</a:t>
            </a:r>
            <a:r>
              <a:rPr lang="zh-CN" altLang="zh-CN" dirty="0"/>
              <a:t>中因为是概率模型还可以引入隐变量，以产生更多复杂的隐语言结构。</a:t>
            </a:r>
          </a:p>
          <a:p>
            <a:pPr>
              <a:defRPr/>
            </a:pPr>
            <a:endParaRPr lang="zh-CN" altLang="en-US" dirty="0"/>
          </a:p>
        </p:txBody>
      </p:sp>
    </p:spTree>
    <p:extLst>
      <p:ext uri="{BB962C8B-B14F-4D97-AF65-F5344CB8AC3E}">
        <p14:creationId xmlns:p14="http://schemas.microsoft.com/office/powerpoint/2010/main" val="306957732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en-US" altLang="zh-CN" smtClean="0"/>
              <a:t>LDA</a:t>
            </a:r>
            <a:endParaRPr lang="zh-CN" altLang="en-US" smtClean="0"/>
          </a:p>
        </p:txBody>
      </p:sp>
      <p:sp>
        <p:nvSpPr>
          <p:cNvPr id="61443" name="内容占位符 2"/>
          <p:cNvSpPr>
            <a:spLocks noGrp="1"/>
          </p:cNvSpPr>
          <p:nvPr>
            <p:ph idx="1"/>
          </p:nvPr>
        </p:nvSpPr>
        <p:spPr/>
        <p:txBody>
          <a:bodyPr/>
          <a:lstStyle/>
          <a:p>
            <a:r>
              <a:rPr lang="en-US" altLang="zh-CN"/>
              <a:t>LDA</a:t>
            </a:r>
            <a:r>
              <a:rPr lang="zh-CN" altLang="en-US"/>
              <a:t>（</a:t>
            </a:r>
            <a:r>
              <a:rPr lang="en-US" altLang="zh-CN"/>
              <a:t>Latent Dirichlet Allocation</a:t>
            </a:r>
            <a:r>
              <a:rPr lang="zh-CN" altLang="en-US"/>
              <a:t>）是一种文档主题生成模型，也称为一个三层贝叶斯概率模型，包含词、主题和文档三层结构。所谓生成模型，就是说，我们认为一篇文章的每个词都是通过“以一定概率选择了某个主题，并从这个主题中以一定概率选择某个词语”这样一个过程得到。文档到主题服从多项式分布，主题到词服从多项式分布。 </a:t>
            </a:r>
            <a:r>
              <a:rPr lang="en-US" altLang="zh-CN"/>
              <a:t>LDA</a:t>
            </a:r>
            <a:r>
              <a:rPr lang="zh-CN" altLang="en-US"/>
              <a:t>模型是对</a:t>
            </a:r>
            <a:r>
              <a:rPr lang="en-US" altLang="zh-CN"/>
              <a:t>PLSA</a:t>
            </a:r>
            <a:r>
              <a:rPr lang="zh-CN" altLang="en-US"/>
              <a:t>模型的发展</a:t>
            </a:r>
            <a:endParaRPr lang="en-US" altLang="zh-CN"/>
          </a:p>
        </p:txBody>
      </p:sp>
    </p:spTree>
    <p:extLst>
      <p:ext uri="{BB962C8B-B14F-4D97-AF65-F5344CB8AC3E}">
        <p14:creationId xmlns:p14="http://schemas.microsoft.com/office/powerpoint/2010/main" val="365343747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文本情感分析</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231813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介绍</a:t>
            </a:r>
            <a:endParaRPr lang="zh-CN" altLang="en-US" dirty="0"/>
          </a:p>
        </p:txBody>
      </p:sp>
      <p:sp>
        <p:nvSpPr>
          <p:cNvPr id="3" name="内容占位符 2"/>
          <p:cNvSpPr>
            <a:spLocks noGrp="1"/>
          </p:cNvSpPr>
          <p:nvPr>
            <p:ph idx="1"/>
          </p:nvPr>
        </p:nvSpPr>
        <p:spPr/>
        <p:txBody>
          <a:bodyPr>
            <a:normAutofit/>
          </a:bodyPr>
          <a:lstStyle/>
          <a:p>
            <a:r>
              <a:rPr lang="zh-CN" altLang="zh-CN" b="1" dirty="0" smtClean="0"/>
              <a:t>文本情感分析</a:t>
            </a:r>
            <a:r>
              <a:rPr lang="zh-CN" altLang="zh-CN" dirty="0" smtClean="0"/>
              <a:t>从文本中分析人们的情感、观点、评价或态度。它是自然语言处理和数据挖掘中广泛研究的一个领域。事实上由于它的重要性，情感分析已经不单单是计算机领域的研究问题，它已经渗透到了管理科学和社会科学领域。如对商品评论的分析，可以帮助企业找出人们对商品一些特点的情感倾向，从而帮助企业改进产品质量。研究者从</a:t>
            </a:r>
            <a:r>
              <a:rPr lang="en-US" altLang="zh-CN" dirty="0" smtClean="0"/>
              <a:t>twitter</a:t>
            </a:r>
            <a:r>
              <a:rPr lang="zh-CN" altLang="zh-CN" dirty="0" smtClean="0"/>
              <a:t>和</a:t>
            </a:r>
            <a:r>
              <a:rPr lang="en-US" altLang="zh-CN" dirty="0" err="1" smtClean="0"/>
              <a:t>facebook</a:t>
            </a:r>
            <a:r>
              <a:rPr lang="zh-CN" altLang="zh-CN" dirty="0" smtClean="0"/>
              <a:t>中分析人们的政治观点来预测美国大选。</a:t>
            </a:r>
            <a:endParaRPr lang="zh-CN" altLang="en-US" dirty="0"/>
          </a:p>
        </p:txBody>
      </p:sp>
    </p:spTree>
    <p:extLst>
      <p:ext uri="{BB962C8B-B14F-4D97-AF65-F5344CB8AC3E}">
        <p14:creationId xmlns:p14="http://schemas.microsoft.com/office/powerpoint/2010/main" val="410193640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介绍</a:t>
            </a:r>
            <a:endParaRPr lang="zh-CN" altLang="en-US" dirty="0"/>
          </a:p>
        </p:txBody>
      </p:sp>
      <p:sp>
        <p:nvSpPr>
          <p:cNvPr id="3" name="内容占位符 2"/>
          <p:cNvSpPr>
            <a:spLocks noGrp="1"/>
          </p:cNvSpPr>
          <p:nvPr>
            <p:ph idx="1"/>
          </p:nvPr>
        </p:nvSpPr>
        <p:spPr/>
        <p:txBody>
          <a:bodyPr/>
          <a:lstStyle/>
          <a:p>
            <a:r>
              <a:rPr lang="zh-CN" altLang="zh-CN" dirty="0" smtClean="0"/>
              <a:t>有一些其他的名词术语与情感分析（</a:t>
            </a:r>
            <a:r>
              <a:rPr lang="en-US" altLang="zh-CN" dirty="0" smtClean="0"/>
              <a:t>sentiment analysis</a:t>
            </a:r>
            <a:r>
              <a:rPr lang="zh-CN" altLang="zh-CN" dirty="0" smtClean="0"/>
              <a:t>）相近。如，</a:t>
            </a:r>
            <a:r>
              <a:rPr lang="en-US" altLang="zh-CN" dirty="0" smtClean="0"/>
              <a:t>opinion mining, opinion extraction, sentiment mining, subjectivity analysis, affect analysis, emotion analysis, review mining</a:t>
            </a:r>
            <a:r>
              <a:rPr lang="zh-CN" altLang="zh-CN" dirty="0" smtClean="0"/>
              <a:t>。</a:t>
            </a:r>
            <a:endParaRPr lang="en-US" altLang="zh-CN" dirty="0" smtClean="0"/>
          </a:p>
          <a:p>
            <a:r>
              <a:rPr lang="zh-CN" altLang="en-US" dirty="0" smtClean="0"/>
              <a:t>但</a:t>
            </a:r>
            <a:r>
              <a:rPr lang="zh-CN" altLang="zh-CN" dirty="0" smtClean="0"/>
              <a:t>术语情感分析（</a:t>
            </a:r>
            <a:r>
              <a:rPr lang="en-US" altLang="zh-CN" dirty="0" smtClean="0"/>
              <a:t>sentiment analysis</a:t>
            </a:r>
            <a:r>
              <a:rPr lang="zh-CN" altLang="zh-CN" dirty="0" smtClean="0"/>
              <a:t>）</a:t>
            </a:r>
            <a:r>
              <a:rPr lang="zh-CN" altLang="en-US" dirty="0" smtClean="0"/>
              <a:t>使用的更广泛，是一个更大的框架</a:t>
            </a:r>
            <a:r>
              <a:rPr lang="zh-CN" altLang="zh-CN" dirty="0" smtClean="0"/>
              <a:t>。</a:t>
            </a:r>
            <a:r>
              <a:rPr lang="zh-CN" altLang="en-US" dirty="0" smtClean="0"/>
              <a:t>囊括了上面的一些术语。</a:t>
            </a:r>
            <a:endParaRPr lang="zh-CN" altLang="zh-CN" dirty="0" smtClean="0"/>
          </a:p>
          <a:p>
            <a:endParaRPr lang="zh-CN" altLang="en-US" dirty="0"/>
          </a:p>
        </p:txBody>
      </p:sp>
    </p:spTree>
    <p:extLst>
      <p:ext uri="{BB962C8B-B14F-4D97-AF65-F5344CB8AC3E}">
        <p14:creationId xmlns:p14="http://schemas.microsoft.com/office/powerpoint/2010/main" val="21221634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zh-CN" altLang="zh-CN" dirty="0" smtClean="0"/>
              <a:t>学术界有很多情感分析的应用研究，例如：</a:t>
            </a:r>
          </a:p>
          <a:p>
            <a:pPr lvl="1"/>
            <a:r>
              <a:rPr lang="zh-CN" altLang="en-US" dirty="0" smtClean="0"/>
              <a:t>使用情感分析模型来预测销售业绩</a:t>
            </a:r>
            <a:r>
              <a:rPr lang="en-US" altLang="zh-CN" dirty="0" smtClean="0"/>
              <a:t>.</a:t>
            </a:r>
            <a:endParaRPr lang="zh-CN" altLang="zh-CN" dirty="0" smtClean="0"/>
          </a:p>
          <a:p>
            <a:pPr lvl="1"/>
            <a:r>
              <a:rPr lang="zh-CN" altLang="en-US" dirty="0" smtClean="0"/>
              <a:t>使用评论数据的进行客户的意见管理</a:t>
            </a:r>
            <a:endParaRPr lang="zh-CN" altLang="zh-CN" dirty="0" smtClean="0"/>
          </a:p>
          <a:p>
            <a:pPr lvl="1"/>
            <a:r>
              <a:rPr lang="en-US" altLang="zh-CN" dirty="0" smtClean="0"/>
              <a:t>Twitter sentiment was linked with public opinion polls</a:t>
            </a:r>
            <a:r>
              <a:rPr lang="zh-CN" altLang="en-US" dirty="0" smtClean="0"/>
              <a:t>。</a:t>
            </a:r>
            <a:r>
              <a:rPr lang="zh-CN" altLang="zh-CN" dirty="0" smtClean="0"/>
              <a:t>使用</a:t>
            </a:r>
            <a:r>
              <a:rPr lang="en-US" altLang="zh-CN" dirty="0" smtClean="0"/>
              <a:t>Twitter</a:t>
            </a:r>
            <a:r>
              <a:rPr lang="zh-CN" altLang="zh-CN" dirty="0" smtClean="0"/>
              <a:t>数据，评论数据和博客做电影票房的预测。</a:t>
            </a:r>
          </a:p>
          <a:p>
            <a:pPr lvl="1"/>
            <a:r>
              <a:rPr lang="en-US" altLang="zh-CN" dirty="0" smtClean="0"/>
              <a:t>Twitter moods were used to predict the stock market</a:t>
            </a:r>
            <a:endParaRPr lang="zh-CN" altLang="zh-CN" dirty="0" smtClean="0"/>
          </a:p>
          <a:p>
            <a:pPr lvl="1"/>
            <a:r>
              <a:rPr lang="en-US" altLang="zh-CN" dirty="0" smtClean="0"/>
              <a:t>blog and news sentiment was used to study trading strategies.</a:t>
            </a:r>
            <a:endParaRPr lang="zh-CN" altLang="zh-CN" dirty="0" smtClean="0"/>
          </a:p>
          <a:p>
            <a:endParaRPr lang="zh-CN" altLang="en-US" dirty="0"/>
          </a:p>
        </p:txBody>
      </p:sp>
    </p:spTree>
    <p:extLst>
      <p:ext uri="{BB962C8B-B14F-4D97-AF65-F5344CB8AC3E}">
        <p14:creationId xmlns:p14="http://schemas.microsoft.com/office/powerpoint/2010/main" val="78731847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情感分析的研究</a:t>
            </a:r>
            <a:endParaRPr lang="zh-CN" altLang="en-US" dirty="0"/>
          </a:p>
        </p:txBody>
      </p:sp>
      <p:sp>
        <p:nvSpPr>
          <p:cNvPr id="3" name="内容占位符 2"/>
          <p:cNvSpPr>
            <a:spLocks noGrp="1"/>
          </p:cNvSpPr>
          <p:nvPr>
            <p:ph idx="1"/>
          </p:nvPr>
        </p:nvSpPr>
        <p:spPr/>
        <p:txBody>
          <a:bodyPr/>
          <a:lstStyle/>
          <a:p>
            <a:r>
              <a:rPr lang="zh-CN" altLang="zh-CN" dirty="0" smtClean="0"/>
              <a:t>情感分析主要在三个层次上进行分析：</a:t>
            </a:r>
          </a:p>
          <a:p>
            <a:pPr lvl="1"/>
            <a:r>
              <a:rPr lang="zh-CN" altLang="en-US" dirty="0" smtClean="0"/>
              <a:t>文档层次</a:t>
            </a:r>
            <a:endParaRPr lang="en-US" altLang="zh-CN" dirty="0" smtClean="0"/>
          </a:p>
          <a:p>
            <a:pPr lvl="1"/>
            <a:r>
              <a:rPr lang="zh-CN" altLang="en-US" dirty="0" smtClean="0"/>
              <a:t>句子层次</a:t>
            </a:r>
            <a:endParaRPr lang="en-US" altLang="zh-CN" dirty="0" smtClean="0"/>
          </a:p>
          <a:p>
            <a:pPr lvl="1"/>
            <a:r>
              <a:rPr lang="zh-CN" altLang="en-US" dirty="0" smtClean="0"/>
              <a:t>实体与</a:t>
            </a:r>
            <a:r>
              <a:rPr lang="en-US" altLang="zh-CN" dirty="0" smtClean="0"/>
              <a:t>aspects</a:t>
            </a:r>
            <a:r>
              <a:rPr lang="zh-CN" altLang="en-US" dirty="0" smtClean="0"/>
              <a:t>层次</a:t>
            </a:r>
            <a:endParaRPr lang="zh-CN" altLang="en-US" dirty="0"/>
          </a:p>
        </p:txBody>
      </p:sp>
    </p:spTree>
    <p:extLst>
      <p:ext uri="{BB962C8B-B14F-4D97-AF65-F5344CB8AC3E}">
        <p14:creationId xmlns:p14="http://schemas.microsoft.com/office/powerpoint/2010/main" val="347634596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Autofit/>
          </a:bodyPr>
          <a:lstStyle/>
          <a:p>
            <a:r>
              <a:rPr lang="zh-CN" altLang="en-US" dirty="0"/>
              <a:t>文档的情感分析</a:t>
            </a:r>
            <a:endParaRPr lang="en-US" altLang="zh-CN" dirty="0"/>
          </a:p>
          <a:p>
            <a:r>
              <a:rPr lang="zh-CN" altLang="zh-CN" dirty="0"/>
              <a:t>这个任务中，对文档中表现出的整个的情感倾向做分类，分类为正向或负向的情感倾向。例如，给出一条商品评论，系统确定是否评论对该商品表达了正向的或负向的观点。这一任务通常可以看做是文档级的情感分类。这一层次上的分析假定每篇文档对一个单独的实体（</a:t>
            </a:r>
            <a:r>
              <a:rPr lang="en-US" altLang="zh-CN" dirty="0"/>
              <a:t>entity</a:t>
            </a:r>
            <a:r>
              <a:rPr lang="zh-CN" altLang="zh-CN" dirty="0"/>
              <a:t>），例如单个的商品，表达观点。因此，对于一篇文档中包含了对多个</a:t>
            </a:r>
            <a:r>
              <a:rPr lang="zh-CN" altLang="zh-CN" dirty="0"/>
              <a:t>实体</a:t>
            </a:r>
            <a:r>
              <a:rPr lang="zh-CN" altLang="en-US" dirty="0"/>
              <a:t>进行</a:t>
            </a:r>
            <a:r>
              <a:rPr lang="zh-CN" altLang="zh-CN" dirty="0"/>
              <a:t>评估</a:t>
            </a:r>
            <a:r>
              <a:rPr lang="zh-CN" altLang="zh-CN" dirty="0"/>
              <a:t>和比较的文档，该方法就不实用了</a:t>
            </a:r>
            <a:r>
              <a:rPr lang="zh-CN" altLang="zh-CN" dirty="0"/>
              <a:t>。</a:t>
            </a:r>
            <a:r>
              <a:rPr lang="zh-CN" altLang="en-US" dirty="0"/>
              <a:t>（适用于评论数据）</a:t>
            </a:r>
            <a:endParaRPr lang="zh-CN" altLang="zh-CN" dirty="0"/>
          </a:p>
        </p:txBody>
      </p:sp>
    </p:spTree>
    <p:extLst>
      <p:ext uri="{BB962C8B-B14F-4D97-AF65-F5344CB8AC3E}">
        <p14:creationId xmlns:p14="http://schemas.microsoft.com/office/powerpoint/2010/main" val="642576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TotalTime>
  <Words>9753</Words>
  <Application>Microsoft Office PowerPoint</Application>
  <PresentationFormat>宽屏</PresentationFormat>
  <Paragraphs>402</Paragraphs>
  <Slides>137</Slides>
  <Notes>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137</vt:i4>
      </vt:variant>
    </vt:vector>
  </HeadingPairs>
  <TitlesOfParts>
    <vt:vector size="148" baseType="lpstr">
      <vt:lpstr>等线</vt:lpstr>
      <vt:lpstr>等线 Light</vt:lpstr>
      <vt:lpstr>宋体</vt:lpstr>
      <vt:lpstr>微软雅黑</vt:lpstr>
      <vt:lpstr>Arial</vt:lpstr>
      <vt:lpstr>Calibri</vt:lpstr>
      <vt:lpstr>Tahoma</vt:lpstr>
      <vt:lpstr>Times New Roman</vt:lpstr>
      <vt:lpstr>Wingdings</vt:lpstr>
      <vt:lpstr>Office 主题​​</vt:lpstr>
      <vt:lpstr>Equation</vt:lpstr>
      <vt:lpstr>文本挖掘基础</vt:lpstr>
      <vt:lpstr>文本处理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中文分词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倒排索引</vt:lpstr>
      <vt:lpstr>PowerPoint 演示文稿</vt:lpstr>
      <vt:lpstr>向量空间模型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文本分类</vt:lpstr>
      <vt:lpstr>PowerPoint 演示文稿</vt:lpstr>
      <vt:lpstr>文本分类问题</vt:lpstr>
      <vt:lpstr>朴素贝叶斯文本分类</vt:lpstr>
      <vt:lpstr>朴素贝叶斯文本分类</vt:lpstr>
      <vt:lpstr>朴素贝叶斯文本分类</vt:lpstr>
      <vt:lpstr>朴素贝叶斯文本分类</vt:lpstr>
      <vt:lpstr>朴素贝叶斯文本分类</vt:lpstr>
      <vt:lpstr>朴素贝叶斯文本分类</vt:lpstr>
      <vt:lpstr>朴素贝叶斯文本分类</vt:lpstr>
      <vt:lpstr>PowerPoint 演示文稿</vt:lpstr>
      <vt:lpstr>支持向量机</vt:lpstr>
      <vt:lpstr>1 二类线性可分条件下的支持向量机</vt:lpstr>
      <vt:lpstr>1 二类线性可分条件下的支持向量机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软间隔分类</vt:lpstr>
      <vt:lpstr>软间隔分类</vt:lpstr>
      <vt:lpstr>软间隔分类</vt:lpstr>
      <vt:lpstr>非线性支持向量机</vt:lpstr>
      <vt:lpstr>非线性支持向量机</vt:lpstr>
      <vt:lpstr>非线性支持向量机</vt:lpstr>
      <vt:lpstr>非线性支持向量机</vt:lpstr>
      <vt:lpstr>非线性支持向量机</vt:lpstr>
      <vt:lpstr>非线性支持向量机</vt:lpstr>
      <vt:lpstr>C-SVC</vt:lpstr>
      <vt:lpstr>PowerPoint 演示文稿</vt:lpstr>
      <vt:lpstr>有关文档分类的一些考虑</vt:lpstr>
      <vt:lpstr>文本聚类 </vt:lpstr>
      <vt:lpstr>话题检测</vt:lpstr>
      <vt:lpstr>Topic Model</vt:lpstr>
      <vt:lpstr>Topic Model</vt:lpstr>
      <vt:lpstr>PowerPoint 演示文稿</vt:lpstr>
      <vt:lpstr>PowerPoint 演示文稿</vt:lpstr>
      <vt:lpstr>PowerPoint 演示文稿</vt:lpstr>
      <vt:lpstr>PowerPoint 演示文稿</vt:lpstr>
      <vt:lpstr>LSI</vt:lpstr>
      <vt:lpstr>PowerPoint 演示文稿</vt:lpstr>
      <vt:lpstr>PowerPoint 演示文稿</vt:lpstr>
      <vt:lpstr>PowerPoint 演示文稿</vt:lpstr>
      <vt:lpstr>低秩逼近在文本挖掘中的作用</vt:lpstr>
      <vt:lpstr>LSI的发展</vt:lpstr>
      <vt:lpstr>PLSA</vt:lpstr>
      <vt:lpstr>PowerPoint 演示文稿</vt:lpstr>
      <vt:lpstr>LDA</vt:lpstr>
      <vt:lpstr>文本情感分析</vt:lpstr>
      <vt:lpstr>介绍</vt:lpstr>
      <vt:lpstr>介绍</vt:lpstr>
      <vt:lpstr>PowerPoint 演示文稿</vt:lpstr>
      <vt:lpstr>情感分析的研究</vt:lpstr>
      <vt:lpstr>PowerPoint 演示文稿</vt:lpstr>
      <vt:lpstr>PowerPoint 演示文稿</vt:lpstr>
      <vt:lpstr>PowerPoint 演示文稿</vt:lpstr>
      <vt:lpstr>情感词典与它的问题</vt:lpstr>
      <vt:lpstr>PowerPoint 演示文稿</vt:lpstr>
      <vt:lpstr>PowerPoint 演示文稿</vt:lpstr>
      <vt:lpstr>情感分析中的一些术语和定义</vt:lpstr>
      <vt:lpstr>情感分析中的一些术语和定义</vt:lpstr>
      <vt:lpstr>情感分析中的一些术语和定义</vt:lpstr>
      <vt:lpstr>文档的情感分类</vt:lpstr>
      <vt:lpstr>有监督的文档情感分类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基于词典的情感分类</vt:lpstr>
      <vt:lpstr>PowerPoint 演示文稿</vt:lpstr>
      <vt:lpstr>PowerPoint 演示文稿</vt:lpstr>
      <vt:lpstr>PowerPoint 演示文稿</vt:lpstr>
      <vt:lpstr>PowerPoint 演示文稿</vt:lpstr>
      <vt:lpstr>PowerPoint 演示文稿</vt:lpstr>
      <vt:lpstr>PowerPoint 演示文稿</vt:lpstr>
      <vt:lpstr>句子级的情感分析</vt:lpstr>
      <vt:lpstr>Aspects级的情感分析</vt:lpstr>
      <vt:lpstr>PowerPoint 演示文稿</vt:lpstr>
      <vt:lpstr>PowerPoint 演示文稿</vt:lpstr>
      <vt:lpstr>PowerPoint 演示文稿</vt:lpstr>
      <vt:lpstr>PowerPoint 演示文稿</vt:lpstr>
      <vt:lpstr>PowerPoint 演示文稿</vt:lpstr>
      <vt:lpstr>Aspects Extraction</vt:lpstr>
      <vt:lpstr>PowerPoint 演示文稿</vt:lpstr>
      <vt:lpstr>PowerPoint 演示文稿</vt:lpstr>
      <vt:lpstr>PowerPoint 演示文稿</vt:lpstr>
      <vt:lpstr>Aspects Sentiment Classification</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文本挖掘基础</dc:title>
  <dc:creator>邱江涛</dc:creator>
  <cp:lastModifiedBy>邱江涛</cp:lastModifiedBy>
  <cp:revision>62</cp:revision>
  <dcterms:created xsi:type="dcterms:W3CDTF">2018-09-11T05:09:20Z</dcterms:created>
  <dcterms:modified xsi:type="dcterms:W3CDTF">2018-09-11T15:19:02Z</dcterms:modified>
</cp:coreProperties>
</file>