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2.xml" ContentType="application/vnd.openxmlformats-officedocument.presentationml.notesSlide+xml"/>
  <Override PartName="/ppt/charts/chart16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9"/>
  </p:notesMasterIdLst>
  <p:sldIdLst>
    <p:sldId id="256" r:id="rId2"/>
    <p:sldId id="257" r:id="rId3"/>
    <p:sldId id="274" r:id="rId4"/>
    <p:sldId id="258" r:id="rId5"/>
    <p:sldId id="275" r:id="rId6"/>
    <p:sldId id="259" r:id="rId7"/>
    <p:sldId id="260" r:id="rId8"/>
    <p:sldId id="261" r:id="rId9"/>
    <p:sldId id="276" r:id="rId10"/>
    <p:sldId id="277" r:id="rId11"/>
    <p:sldId id="278" r:id="rId12"/>
    <p:sldId id="279" r:id="rId13"/>
    <p:sldId id="280" r:id="rId14"/>
    <p:sldId id="281" r:id="rId15"/>
    <p:sldId id="263" r:id="rId16"/>
    <p:sldId id="264" r:id="rId17"/>
    <p:sldId id="271" r:id="rId18"/>
    <p:sldId id="272" r:id="rId19"/>
    <p:sldId id="273" r:id="rId20"/>
    <p:sldId id="282" r:id="rId21"/>
    <p:sldId id="269" r:id="rId22"/>
    <p:sldId id="268" r:id="rId23"/>
    <p:sldId id="283" r:id="rId24"/>
    <p:sldId id="267" r:id="rId25"/>
    <p:sldId id="266" r:id="rId26"/>
    <p:sldId id="28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62" autoAdjust="0"/>
  </p:normalViewPr>
  <p:slideViewPr>
    <p:cSldViewPr snapToGrid="0" snapToObjects="1">
      <p:cViewPr varScale="1">
        <p:scale>
          <a:sx n="89" d="100"/>
          <a:sy n="89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VE"/>
              <a:t>USA TOTAL SALES ($)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USA!$A$5</c:f>
              <c:strCache>
                <c:ptCount val="1"/>
                <c:pt idx="0">
                  <c:v>Standard sales</c:v>
                </c:pt>
              </c:strCache>
            </c:strRef>
          </c:tx>
          <c:invertIfNegative val="0"/>
          <c:dLbls>
            <c:dLbl>
              <c:idx val="5"/>
              <c:layout>
                <c:manualLayout>
                  <c:x val="0.00789713249108308"/>
                  <c:y val="0.01987022707758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USA!$C$5:$L$5</c:f>
              <c:numCache>
                <c:formatCode>[$$-409]#,##0.00</c:formatCode>
                <c:ptCount val="10"/>
                <c:pt idx="0">
                  <c:v>2.717108E6</c:v>
                </c:pt>
                <c:pt idx="1">
                  <c:v>2.551925E6</c:v>
                </c:pt>
                <c:pt idx="2">
                  <c:v>2.988175E6</c:v>
                </c:pt>
                <c:pt idx="3">
                  <c:v>510180.0</c:v>
                </c:pt>
                <c:pt idx="4">
                  <c:v>2.42E6</c:v>
                </c:pt>
                <c:pt idx="5">
                  <c:v>9.119498E6</c:v>
                </c:pt>
                <c:pt idx="6">
                  <c:v>3.022215E6</c:v>
                </c:pt>
                <c:pt idx="7">
                  <c:v>3.31671E6</c:v>
                </c:pt>
                <c:pt idx="8">
                  <c:v>3.17342E6</c:v>
                </c:pt>
                <c:pt idx="9">
                  <c:v>5.225075E6</c:v>
                </c:pt>
              </c:numCache>
            </c:numRef>
          </c:val>
        </c:ser>
        <c:ser>
          <c:idx val="1"/>
          <c:order val="1"/>
          <c:tx>
            <c:strRef>
              <c:f>USA!$A$8</c:f>
              <c:strCache>
                <c:ptCount val="1"/>
                <c:pt idx="0">
                  <c:v>Deluxe sales</c:v>
                </c:pt>
              </c:strCache>
            </c:strRef>
          </c:tx>
          <c:invertIfNegative val="0"/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USA!$C$8:$L$8</c:f>
              <c:numCache>
                <c:formatCode>[$$-409]#,##0.00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1.8E6</c:v>
                </c:pt>
                <c:pt idx="7">
                  <c:v>0.0</c:v>
                </c:pt>
                <c:pt idx="8">
                  <c:v>453120.0</c:v>
                </c:pt>
                <c:pt idx="9">
                  <c:v>415574.0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982014952"/>
        <c:axId val="1982454216"/>
      </c:barChart>
      <c:catAx>
        <c:axId val="1982014952"/>
        <c:scaling>
          <c:orientation val="minMax"/>
        </c:scaling>
        <c:delete val="0"/>
        <c:axPos val="b"/>
        <c:majorTickMark val="none"/>
        <c:minorTickMark val="none"/>
        <c:tickLblPos val="nextTo"/>
        <c:crossAx val="1982454216"/>
        <c:crosses val="autoZero"/>
        <c:auto val="1"/>
        <c:lblAlgn val="ctr"/>
        <c:lblOffset val="100"/>
        <c:noMultiLvlLbl val="0"/>
      </c:catAx>
      <c:valAx>
        <c:axId val="1982454216"/>
        <c:scaling>
          <c:orientation val="minMax"/>
        </c:scaling>
        <c:delete val="0"/>
        <c:axPos val="l"/>
        <c:majorGridlines/>
        <c:numFmt formatCode="[$$-409]#,##0.00" sourceLinked="1"/>
        <c:majorTickMark val="none"/>
        <c:minorTickMark val="none"/>
        <c:tickLblPos val="nextTo"/>
        <c:spPr>
          <a:ln w="9525">
            <a:noFill/>
          </a:ln>
        </c:spPr>
        <c:crossAx val="198201495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60"/>
            </a:pPr>
            <a:r>
              <a:rPr lang="es-VE" sz="1260"/>
              <a:t>BRAZIL TOTAL SALES (R$)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BRAZIL!$A$4</c:f>
              <c:strCache>
                <c:ptCount val="1"/>
                <c:pt idx="0">
                  <c:v>Standard sales</c:v>
                </c:pt>
              </c:strCache>
            </c:strRef>
          </c:tx>
          <c:invertIfNegative val="0"/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BRAZIL!$C$4:$L$4</c:f>
              <c:numCache>
                <c:formatCode>[$R$-416]\ #,##0.00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402570.0</c:v>
                </c:pt>
                <c:pt idx="5">
                  <c:v>1.26792E6</c:v>
                </c:pt>
                <c:pt idx="6">
                  <c:v>8.37846E6</c:v>
                </c:pt>
                <c:pt idx="7">
                  <c:v>3.63171E6</c:v>
                </c:pt>
                <c:pt idx="8">
                  <c:v>3.4167E6</c:v>
                </c:pt>
                <c:pt idx="9">
                  <c:v>0.0</c:v>
                </c:pt>
              </c:numCache>
            </c:numRef>
          </c:val>
        </c:ser>
        <c:ser>
          <c:idx val="1"/>
          <c:order val="1"/>
          <c:tx>
            <c:strRef>
              <c:f>BRAZIL!$A$7</c:f>
              <c:strCache>
                <c:ptCount val="1"/>
                <c:pt idx="0">
                  <c:v>Deluxe sales</c:v>
                </c:pt>
              </c:strCache>
            </c:strRef>
          </c:tx>
          <c:invertIfNegative val="0"/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BRAZIL!$C$7:$L$7</c:f>
              <c:numCache>
                <c:formatCode>[$R$-416]\ #,##0.00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940627448"/>
        <c:axId val="1867155944"/>
      </c:barChart>
      <c:catAx>
        <c:axId val="1940627448"/>
        <c:scaling>
          <c:orientation val="minMax"/>
        </c:scaling>
        <c:delete val="0"/>
        <c:axPos val="b"/>
        <c:majorTickMark val="none"/>
        <c:minorTickMark val="none"/>
        <c:tickLblPos val="nextTo"/>
        <c:crossAx val="1867155944"/>
        <c:crosses val="autoZero"/>
        <c:auto val="1"/>
        <c:lblAlgn val="ctr"/>
        <c:lblOffset val="100"/>
        <c:noMultiLvlLbl val="0"/>
      </c:catAx>
      <c:valAx>
        <c:axId val="1867155944"/>
        <c:scaling>
          <c:orientation val="minMax"/>
        </c:scaling>
        <c:delete val="0"/>
        <c:axPos val="l"/>
        <c:majorGridlines/>
        <c:numFmt formatCode="[$R$-416]\ #,##0.00" sourceLinked="1"/>
        <c:majorTickMark val="none"/>
        <c:minorTickMark val="none"/>
        <c:tickLblPos val="nextTo"/>
        <c:crossAx val="194062744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s-VE" sz="1400"/>
              <a:t>Gross Margins</a:t>
            </a:r>
            <a:r>
              <a:rPr lang="es-VE" sz="1400" baseline="0"/>
              <a:t> Vs. Net Earnings</a:t>
            </a:r>
            <a:endParaRPr lang="es-VE" sz="14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BRAZIL!$B$13</c:f>
              <c:strCache>
                <c:ptCount val="1"/>
                <c:pt idx="0">
                  <c:v>AGM</c:v>
                </c:pt>
              </c:strCache>
            </c:strRef>
          </c:tx>
          <c:dLbls>
            <c:dLbl>
              <c:idx val="8"/>
              <c:layout>
                <c:manualLayout>
                  <c:x val="-0.0602636511009821"/>
                  <c:y val="-0.03542435149882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BRAZIL!$C$13:$L$13</c:f>
              <c:numCache>
                <c:formatCode>[$R$-416]\ #,##0.00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1.161834E6</c:v>
                </c:pt>
                <c:pt idx="7">
                  <c:v>1.617836E6</c:v>
                </c:pt>
                <c:pt idx="8">
                  <c:v>4.15E6</c:v>
                </c:pt>
                <c:pt idx="9">
                  <c:v>4.15E6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BRAZIL!$B$15</c:f>
              <c:strCache>
                <c:ptCount val="1"/>
                <c:pt idx="0">
                  <c:v>ANE</c:v>
                </c:pt>
              </c:strCache>
            </c:strRef>
          </c:tx>
          <c:dLbls>
            <c:dLbl>
              <c:idx val="9"/>
              <c:layout>
                <c:manualLayout>
                  <c:x val="-0.00602636511009821"/>
                  <c:y val="0.03936039055425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BRAZIL!$C$15:$L$15</c:f>
              <c:numCache>
                <c:formatCode>[$R$-416]\ #,##0.00</c:formatCode>
                <c:ptCount val="10"/>
                <c:pt idx="0">
                  <c:v>0.0</c:v>
                </c:pt>
                <c:pt idx="1">
                  <c:v>95445.0</c:v>
                </c:pt>
                <c:pt idx="2">
                  <c:v>137937.0</c:v>
                </c:pt>
                <c:pt idx="3">
                  <c:v>136975.0</c:v>
                </c:pt>
                <c:pt idx="4">
                  <c:v>67878.0</c:v>
                </c:pt>
                <c:pt idx="5">
                  <c:v>-511484.0</c:v>
                </c:pt>
                <c:pt idx="6">
                  <c:v>-489976.0</c:v>
                </c:pt>
                <c:pt idx="7">
                  <c:v>-2.078219E6</c:v>
                </c:pt>
                <c:pt idx="8">
                  <c:v>-1.888666E6</c:v>
                </c:pt>
                <c:pt idx="9">
                  <c:v>-3.345231E6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3898584"/>
        <c:axId val="1863789480"/>
      </c:lineChart>
      <c:catAx>
        <c:axId val="1863898584"/>
        <c:scaling>
          <c:orientation val="minMax"/>
        </c:scaling>
        <c:delete val="0"/>
        <c:axPos val="b"/>
        <c:majorTickMark val="out"/>
        <c:minorTickMark val="none"/>
        <c:tickLblPos val="nextTo"/>
        <c:crossAx val="1863789480"/>
        <c:crosses val="autoZero"/>
        <c:auto val="1"/>
        <c:lblAlgn val="ctr"/>
        <c:lblOffset val="100"/>
        <c:noMultiLvlLbl val="0"/>
      </c:catAx>
      <c:valAx>
        <c:axId val="1863789480"/>
        <c:scaling>
          <c:orientation val="minMax"/>
        </c:scaling>
        <c:delete val="0"/>
        <c:axPos val="l"/>
        <c:majorGridlines/>
        <c:numFmt formatCode="[$R$-416]\ #,##0.00" sourceLinked="1"/>
        <c:majorTickMark val="out"/>
        <c:minorTickMark val="none"/>
        <c:tickLblPos val="nextTo"/>
        <c:crossAx val="18638985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VE" sz="1800" b="1" i="0" baseline="0"/>
              <a:t>Type of Sales (weight)</a:t>
            </a:r>
            <a:endParaRPr lang="es-VE"/>
          </a:p>
        </c:rich>
      </c:tx>
      <c:layout/>
      <c:overlay val="0"/>
    </c:title>
    <c:autoTitleDeleted val="0"/>
    <c:plotArea>
      <c:layout/>
      <c:pieChart>
        <c:varyColors val="1"/>
        <c:ser>
          <c:idx val="1"/>
          <c:order val="1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BRAZIL!$M$22:$M$23</c:f>
              <c:strCache>
                <c:ptCount val="2"/>
                <c:pt idx="0">
                  <c:v>Standard sales</c:v>
                </c:pt>
                <c:pt idx="1">
                  <c:v>Deluxe sales</c:v>
                </c:pt>
              </c:strCache>
            </c:strRef>
          </c:cat>
          <c:val>
            <c:numRef>
              <c:f>BRAZIL!$N$22:$N$23</c:f>
              <c:numCache>
                <c:formatCode>[$R$-416]\ #,##0.00</c:formatCode>
                <c:ptCount val="2"/>
                <c:pt idx="0">
                  <c:v>1.709736E7</c:v>
                </c:pt>
                <c:pt idx="1">
                  <c:v>0.0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BRAZIL!$M$22:$M$23</c:f>
              <c:strCache>
                <c:ptCount val="2"/>
                <c:pt idx="0">
                  <c:v>Standard sales</c:v>
                </c:pt>
                <c:pt idx="1">
                  <c:v>Deluxe sales</c:v>
                </c:pt>
              </c:strCache>
            </c:strRef>
          </c:cat>
          <c:val>
            <c:numRef>
              <c:f>BRAZIL!$N$22:$N$23</c:f>
              <c:numCache>
                <c:formatCode>[$R$-416]\ #,##0.00</c:formatCode>
                <c:ptCount val="2"/>
                <c:pt idx="0">
                  <c:v>1.709736E7</c:v>
                </c:pt>
                <c:pt idx="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BRAZIL!$M$25:$M$26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BRAZIL!$N$25:$N$26</c:f>
              <c:numCache>
                <c:formatCode>[$R$-416]\ #,##0.00</c:formatCode>
                <c:ptCount val="2"/>
                <c:pt idx="0">
                  <c:v>3.44736E6</c:v>
                </c:pt>
                <c:pt idx="1">
                  <c:v>1.365E7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VE"/>
              <a:t>Consolidated - Modtech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Resumen!$A$91</c:f>
              <c:strCache>
                <c:ptCount val="1"/>
                <c:pt idx="0">
                  <c:v>Cumulative Sales</c:v>
                </c:pt>
              </c:strCache>
            </c:strRef>
          </c:tx>
          <c:invertIfNegative val="0"/>
          <c:dLbls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Resumen!$C$90:$L$90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Resumen!$C$91:$L$91</c:f>
              <c:numCache>
                <c:formatCode>[$Fr.-807]\ #,##0.00</c:formatCode>
                <c:ptCount val="10"/>
                <c:pt idx="0">
                  <c:v>1.1624168E7</c:v>
                </c:pt>
                <c:pt idx="1">
                  <c:v>2.1031666E7</c:v>
                </c:pt>
                <c:pt idx="2">
                  <c:v>3.3521579E7</c:v>
                </c:pt>
                <c:pt idx="3">
                  <c:v>3.9023509E7</c:v>
                </c:pt>
                <c:pt idx="4">
                  <c:v>4.978264E7</c:v>
                </c:pt>
                <c:pt idx="5">
                  <c:v>7.2805057E7</c:v>
                </c:pt>
                <c:pt idx="6">
                  <c:v>9.6207612E7</c:v>
                </c:pt>
                <c:pt idx="7">
                  <c:v>1.07885906E8</c:v>
                </c:pt>
                <c:pt idx="8">
                  <c:v>1.17958538E8</c:v>
                </c:pt>
                <c:pt idx="9">
                  <c:v>1.34355557E8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43151224"/>
        <c:axId val="1943925000"/>
      </c:barChart>
      <c:lineChart>
        <c:grouping val="standard"/>
        <c:varyColors val="0"/>
        <c:ser>
          <c:idx val="1"/>
          <c:order val="1"/>
          <c:tx>
            <c:strRef>
              <c:f>Resumen!$A$92</c:f>
              <c:strCache>
                <c:ptCount val="1"/>
                <c:pt idx="0">
                  <c:v>Cumulative Gross Margins</c:v>
                </c:pt>
              </c:strCache>
            </c:strRef>
          </c:tx>
          <c:dLbls>
            <c:dLbl>
              <c:idx val="9"/>
              <c:layout>
                <c:manualLayout>
                  <c:x val="0.0"/>
                  <c:y val="-0.05092592592592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Resumen!$C$90:$L$90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Resumen!$C$92:$L$92</c:f>
              <c:numCache>
                <c:formatCode>[$Fr.-807]\ #,##0.00</c:formatCode>
                <c:ptCount val="10"/>
                <c:pt idx="0">
                  <c:v>3.084944E6</c:v>
                </c:pt>
                <c:pt idx="1">
                  <c:v>6.281342E6</c:v>
                </c:pt>
                <c:pt idx="2">
                  <c:v>1.0467251E7</c:v>
                </c:pt>
                <c:pt idx="3">
                  <c:v>1.0834135E7</c:v>
                </c:pt>
                <c:pt idx="4">
                  <c:v>1.4689714E7</c:v>
                </c:pt>
                <c:pt idx="5">
                  <c:v>1.9284669E7</c:v>
                </c:pt>
                <c:pt idx="6">
                  <c:v>2.0539159E7</c:v>
                </c:pt>
                <c:pt idx="7">
                  <c:v>2.1127725E7</c:v>
                </c:pt>
                <c:pt idx="8">
                  <c:v>2.4352151E7</c:v>
                </c:pt>
                <c:pt idx="9">
                  <c:v>2.6098857E7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Resumen!$A$93</c:f>
              <c:strCache>
                <c:ptCount val="1"/>
                <c:pt idx="0">
                  <c:v>Cumulative Net Earnings</c:v>
                </c:pt>
              </c:strCache>
            </c:strRef>
          </c:tx>
          <c:dLbls>
            <c:dLbl>
              <c:idx val="9"/>
              <c:layout>
                <c:manualLayout>
                  <c:x val="-0.00198708395429707"/>
                  <c:y val="-0.04629629629629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Resumen!$C$90:$L$90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Resumen!$C$93:$L$93</c:f>
              <c:numCache>
                <c:formatCode>[$Fr.-807]\ #,##0.00</c:formatCode>
                <c:ptCount val="10"/>
                <c:pt idx="0">
                  <c:v>158214.0</c:v>
                </c:pt>
                <c:pt idx="1">
                  <c:v>938801.0</c:v>
                </c:pt>
                <c:pt idx="2">
                  <c:v>1.628566E6</c:v>
                </c:pt>
                <c:pt idx="3">
                  <c:v>514270.0</c:v>
                </c:pt>
                <c:pt idx="4">
                  <c:v>1.585832E6</c:v>
                </c:pt>
                <c:pt idx="5">
                  <c:v>1.749974E6</c:v>
                </c:pt>
                <c:pt idx="6">
                  <c:v>-1.367961E6</c:v>
                </c:pt>
                <c:pt idx="7">
                  <c:v>-3.969371E6</c:v>
                </c:pt>
                <c:pt idx="8">
                  <c:v>-3.607565E6</c:v>
                </c:pt>
                <c:pt idx="9">
                  <c:v>-5.706418E6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3151224"/>
        <c:axId val="1943925000"/>
      </c:lineChart>
      <c:catAx>
        <c:axId val="1943151224"/>
        <c:scaling>
          <c:orientation val="minMax"/>
        </c:scaling>
        <c:delete val="0"/>
        <c:axPos val="b"/>
        <c:majorTickMark val="out"/>
        <c:minorTickMark val="none"/>
        <c:tickLblPos val="nextTo"/>
        <c:crossAx val="1943925000"/>
        <c:crosses val="autoZero"/>
        <c:auto val="1"/>
        <c:lblAlgn val="ctr"/>
        <c:lblOffset val="100"/>
        <c:noMultiLvlLbl val="0"/>
      </c:catAx>
      <c:valAx>
        <c:axId val="1943925000"/>
        <c:scaling>
          <c:orientation val="minMax"/>
        </c:scaling>
        <c:delete val="0"/>
        <c:axPos val="l"/>
        <c:majorGridlines/>
        <c:numFmt formatCode="[$Fr.-807]\ #,##0.00" sourceLinked="1"/>
        <c:majorTickMark val="out"/>
        <c:minorTickMark val="none"/>
        <c:tickLblPos val="nextTo"/>
        <c:crossAx val="19431512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Resumen!$A$95</c:f>
              <c:strCache>
                <c:ptCount val="1"/>
                <c:pt idx="0">
                  <c:v>Cumulative Supplier Credit</c:v>
                </c:pt>
              </c:strCache>
            </c:strRef>
          </c:tx>
          <c:invertIfNegative val="0"/>
          <c:cat>
            <c:strRef>
              <c:f>Resumen!$C$3:$L$3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Resumen!$D$95:$L$95</c:f>
              <c:numCache>
                <c:formatCode>[$Fr.-807]\ #,##0.00</c:formatCode>
                <c:ptCount val="9"/>
                <c:pt idx="0">
                  <c:v>0.0</c:v>
                </c:pt>
                <c:pt idx="1">
                  <c:v>4.818011E6</c:v>
                </c:pt>
                <c:pt idx="2">
                  <c:v>4.818011E6</c:v>
                </c:pt>
                <c:pt idx="3">
                  <c:v>5.00291E6</c:v>
                </c:pt>
                <c:pt idx="4">
                  <c:v>6.336297E6</c:v>
                </c:pt>
                <c:pt idx="5">
                  <c:v>1.1351375E7</c:v>
                </c:pt>
                <c:pt idx="6">
                  <c:v>1.9241158E7</c:v>
                </c:pt>
                <c:pt idx="7">
                  <c:v>2.3645116E7</c:v>
                </c:pt>
                <c:pt idx="8">
                  <c:v>2.3645116E7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66852984"/>
        <c:axId val="1969728152"/>
      </c:barChart>
      <c:catAx>
        <c:axId val="1966852984"/>
        <c:scaling>
          <c:orientation val="minMax"/>
        </c:scaling>
        <c:delete val="0"/>
        <c:axPos val="b"/>
        <c:majorTickMark val="out"/>
        <c:minorTickMark val="none"/>
        <c:tickLblPos val="nextTo"/>
        <c:crossAx val="1969728152"/>
        <c:crosses val="autoZero"/>
        <c:auto val="1"/>
        <c:lblAlgn val="ctr"/>
        <c:lblOffset val="100"/>
        <c:noMultiLvlLbl val="0"/>
      </c:catAx>
      <c:valAx>
        <c:axId val="1969728152"/>
        <c:scaling>
          <c:orientation val="minMax"/>
        </c:scaling>
        <c:delete val="0"/>
        <c:axPos val="l"/>
        <c:majorGridlines/>
        <c:numFmt formatCode="[$Fr.-807]\ #,##0.00" sourceLinked="1"/>
        <c:majorTickMark val="out"/>
        <c:minorTickMark val="none"/>
        <c:tickLblPos val="nextTo"/>
        <c:crossAx val="196685298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Quarter 9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10240.0</c:v>
                </c:pt>
                <c:pt idx="1">
                  <c:v>4720.0</c:v>
                </c:pt>
                <c:pt idx="2">
                  <c:v>12770.0</c:v>
                </c:pt>
                <c:pt idx="3">
                  <c:v>4420.0</c:v>
                </c:pt>
                <c:pt idx="4">
                  <c:v>9020.0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70.0</c:v>
                </c:pt>
                <c:pt idx="1">
                  <c:v>96.0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Quarter 10 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10240.0</c:v>
                </c:pt>
                <c:pt idx="1">
                  <c:v>4720.0</c:v>
                </c:pt>
                <c:pt idx="2">
                  <c:v>12770.0</c:v>
                </c:pt>
                <c:pt idx="3">
                  <c:v>4420.0</c:v>
                </c:pt>
                <c:pt idx="4">
                  <c:v>9020.0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2">
                  <c:v>50.0</c:v>
                </c:pt>
                <c:pt idx="3">
                  <c:v>94.0</c:v>
                </c:pt>
                <c:pt idx="4">
                  <c:v>63.0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6214776"/>
        <c:axId val="1866220264"/>
      </c:scatterChart>
      <c:valAx>
        <c:axId val="1866214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Quantities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866220264"/>
        <c:crosses val="autoZero"/>
        <c:crossBetween val="midCat"/>
      </c:valAx>
      <c:valAx>
        <c:axId val="18662202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Prices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8662147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s-VE" sz="1400" dirty="0" err="1"/>
              <a:t>Gross</a:t>
            </a:r>
            <a:r>
              <a:rPr lang="es-VE" sz="1400" dirty="0"/>
              <a:t> </a:t>
            </a:r>
            <a:r>
              <a:rPr lang="es-VE" sz="1400" dirty="0" err="1"/>
              <a:t>Margins</a:t>
            </a:r>
            <a:r>
              <a:rPr lang="es-VE" sz="1400" baseline="0" dirty="0"/>
              <a:t> Vs. Net </a:t>
            </a:r>
            <a:r>
              <a:rPr lang="es-VE" sz="1400" baseline="0" dirty="0" err="1"/>
              <a:t>Earnings</a:t>
            </a:r>
            <a:endParaRPr lang="es-VE" sz="14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USA!$B$14</c:f>
              <c:strCache>
                <c:ptCount val="1"/>
                <c:pt idx="0">
                  <c:v>AGM</c:v>
                </c:pt>
              </c:strCache>
            </c:strRef>
          </c:tx>
          <c:dLbls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USA!$C$14:$L$14</c:f>
              <c:numCache>
                <c:formatCode>[$$-409]#,##0.00</c:formatCode>
                <c:ptCount val="10"/>
                <c:pt idx="0">
                  <c:v>821168.0</c:v>
                </c:pt>
                <c:pt idx="1">
                  <c:v>1.700093E6</c:v>
                </c:pt>
                <c:pt idx="2">
                  <c:v>2.707208E6</c:v>
                </c:pt>
                <c:pt idx="3">
                  <c:v>2.472998E6</c:v>
                </c:pt>
                <c:pt idx="4">
                  <c:v>3.352998E6</c:v>
                </c:pt>
                <c:pt idx="5">
                  <c:v>5.038346E6</c:v>
                </c:pt>
                <c:pt idx="6">
                  <c:v>5.278809E6</c:v>
                </c:pt>
                <c:pt idx="7">
                  <c:v>5.866672E6</c:v>
                </c:pt>
                <c:pt idx="8">
                  <c:v>6.786094E6</c:v>
                </c:pt>
                <c:pt idx="9">
                  <c:v>7.280724E6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USA!$B$16</c:f>
              <c:strCache>
                <c:ptCount val="1"/>
                <c:pt idx="0">
                  <c:v>ANE</c:v>
                </c:pt>
              </c:strCache>
            </c:strRef>
          </c:tx>
          <c:dLbls>
            <c:dLbl>
              <c:idx val="9"/>
              <c:layout>
                <c:manualLayout>
                  <c:x val="0.0"/>
                  <c:y val="-0.01264822239359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USA!$C$16:$L$16</c:f>
              <c:numCache>
                <c:formatCode>[$$-409]#,##0.00</c:formatCode>
                <c:ptCount val="10"/>
                <c:pt idx="0">
                  <c:v>144653.0</c:v>
                </c:pt>
                <c:pt idx="1">
                  <c:v>310369.0</c:v>
                </c:pt>
                <c:pt idx="2">
                  <c:v>524010.0</c:v>
                </c:pt>
                <c:pt idx="3">
                  <c:v>-77545.0</c:v>
                </c:pt>
                <c:pt idx="4">
                  <c:v>299150.0</c:v>
                </c:pt>
                <c:pt idx="5">
                  <c:v>622304.0</c:v>
                </c:pt>
                <c:pt idx="6">
                  <c:v>-33742.0</c:v>
                </c:pt>
                <c:pt idx="7">
                  <c:v>-7060.0</c:v>
                </c:pt>
                <c:pt idx="8">
                  <c:v>313529.0</c:v>
                </c:pt>
                <c:pt idx="9">
                  <c:v>260209.0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2704056"/>
        <c:axId val="1939310712"/>
      </c:lineChart>
      <c:catAx>
        <c:axId val="1982704056"/>
        <c:scaling>
          <c:orientation val="minMax"/>
        </c:scaling>
        <c:delete val="0"/>
        <c:axPos val="b"/>
        <c:majorTickMark val="out"/>
        <c:minorTickMark val="none"/>
        <c:tickLblPos val="nextTo"/>
        <c:crossAx val="1939310712"/>
        <c:crosses val="autoZero"/>
        <c:auto val="1"/>
        <c:lblAlgn val="ctr"/>
        <c:lblOffset val="100"/>
        <c:noMultiLvlLbl val="0"/>
      </c:catAx>
      <c:valAx>
        <c:axId val="1939310712"/>
        <c:scaling>
          <c:orientation val="minMax"/>
        </c:scaling>
        <c:delete val="0"/>
        <c:axPos val="l"/>
        <c:majorGridlines/>
        <c:numFmt formatCode="[$$-409]#,##0.00" sourceLinked="1"/>
        <c:majorTickMark val="out"/>
        <c:minorTickMark val="none"/>
        <c:tickLblPos val="nextTo"/>
        <c:crossAx val="1982704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1"/>
          <c:order val="1"/>
          <c:explosion val="12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USA!$Q$17:$Q$18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USA!$R$17:$R$18</c:f>
              <c:numCache>
                <c:formatCode>[$$-409]#,##0.00</c:formatCode>
                <c:ptCount val="2"/>
                <c:pt idx="0">
                  <c:v>3.69622013307235E6</c:v>
                </c:pt>
                <c:pt idx="1">
                  <c:v>2.30908788669277E7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USA!$Q$17:$Q$18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USA!$R$17:$R$18</c:f>
              <c:numCache>
                <c:formatCode>[$$-409]#,##0.00</c:formatCode>
                <c:ptCount val="2"/>
                <c:pt idx="0">
                  <c:v>3.69622013307235E6</c:v>
                </c:pt>
                <c:pt idx="1">
                  <c:v>2.30908788669277E7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22020639797523"/>
          <c:y val="0.747945528182733"/>
          <c:w val="0.171852057971824"/>
          <c:h val="0.115598582935426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s-VE" sz="1600"/>
              <a:t>Type</a:t>
            </a:r>
            <a:r>
              <a:rPr lang="es-VE" sz="1600" baseline="0"/>
              <a:t> of Sales (weight)</a:t>
            </a:r>
            <a:endParaRPr lang="es-VE" sz="1600"/>
          </a:p>
        </c:rich>
      </c:tx>
      <c:layout/>
      <c:overlay val="0"/>
    </c:title>
    <c:autoTitleDeleted val="0"/>
    <c:plotArea>
      <c:layout/>
      <c:pieChart>
        <c:varyColors val="1"/>
        <c:ser>
          <c:idx val="2"/>
          <c:order val="2"/>
          <c:explosion val="3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USA!$N$15:$N$17</c:f>
              <c:strCache>
                <c:ptCount val="3"/>
                <c:pt idx="0">
                  <c:v>Standard sales</c:v>
                </c:pt>
                <c:pt idx="2">
                  <c:v>Deluxe sales</c:v>
                </c:pt>
              </c:strCache>
            </c:strRef>
          </c:cat>
          <c:val>
            <c:numRef>
              <c:f>USA!$O$15:$O$17</c:f>
              <c:numCache>
                <c:formatCode>General</c:formatCode>
                <c:ptCount val="3"/>
                <c:pt idx="0" formatCode="[$$-409]#,##0.00">
                  <c:v>3.5044306E7</c:v>
                </c:pt>
                <c:pt idx="2" formatCode="[$$-409]#,##0.00">
                  <c:v>2.668694E6</c:v>
                </c:pt>
              </c:numCache>
            </c:numRef>
          </c:val>
        </c:ser>
        <c:ser>
          <c:idx val="3"/>
          <c:order val="3"/>
          <c:tx>
            <c:strRef>
              <c:f>USA!$N$17</c:f>
              <c:strCache>
                <c:ptCount val="1"/>
                <c:pt idx="0">
                  <c:v>Deluxe sales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val>
            <c:numRef>
              <c:f>USA!$O$17</c:f>
              <c:numCache>
                <c:formatCode>[$$-409]#,##0.00</c:formatCode>
                <c:ptCount val="1"/>
                <c:pt idx="0">
                  <c:v>2.668694E6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USA!$N$15:$N$17</c:f>
              <c:strCache>
                <c:ptCount val="3"/>
                <c:pt idx="0">
                  <c:v>Standard sales</c:v>
                </c:pt>
                <c:pt idx="2">
                  <c:v>Deluxe sales</c:v>
                </c:pt>
              </c:strCache>
            </c:strRef>
          </c:cat>
          <c:val>
            <c:numRef>
              <c:f>USA!$O$15:$O$17</c:f>
              <c:numCache>
                <c:formatCode>General</c:formatCode>
                <c:ptCount val="3"/>
                <c:pt idx="0" formatCode="[$$-409]#,##0.00">
                  <c:v>3.5044306E7</c:v>
                </c:pt>
                <c:pt idx="2" formatCode="[$$-409]#,##0.00">
                  <c:v>2.668694E6</c:v>
                </c:pt>
              </c:numCache>
            </c:numRef>
          </c:val>
        </c:ser>
        <c:ser>
          <c:idx val="1"/>
          <c:order val="1"/>
          <c:tx>
            <c:strRef>
              <c:f>USA!$N$17</c:f>
              <c:strCache>
                <c:ptCount val="1"/>
                <c:pt idx="0">
                  <c:v>Deluxe sales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val>
            <c:numRef>
              <c:f>USA!$O$17</c:f>
              <c:numCache>
                <c:formatCode>[$$-409]#,##0.00</c:formatCode>
                <c:ptCount val="1"/>
                <c:pt idx="0">
                  <c:v>2.668694E6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97"/>
      </c:pieChart>
    </c:plotArea>
    <c:legend>
      <c:legendPos val="t"/>
      <c:legendEntry>
        <c:idx val="1"/>
        <c:delete val="1"/>
      </c:legendEntry>
      <c:layout/>
      <c:overlay val="0"/>
      <c:txPr>
        <a:bodyPr/>
        <a:lstStyle/>
        <a:p>
          <a:pPr rtl="0"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60"/>
            </a:pPr>
            <a:r>
              <a:rPr lang="es-VE" sz="1260" dirty="0"/>
              <a:t>EUROPE TOTAL SALES (€)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EUROPE!$A$4</c:f>
              <c:strCache>
                <c:ptCount val="1"/>
                <c:pt idx="0">
                  <c:v>Standard sales</c:v>
                </c:pt>
              </c:strCache>
            </c:strRef>
          </c:tx>
          <c:invertIfNegative val="0"/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EUROPE!$C$4:$L$4</c:f>
              <c:numCache>
                <c:formatCode>[$€-2]\ #,##0.00</c:formatCode>
                <c:ptCount val="10"/>
                <c:pt idx="0">
                  <c:v>3.094976E6</c:v>
                </c:pt>
                <c:pt idx="1">
                  <c:v>2.27942E6</c:v>
                </c:pt>
                <c:pt idx="2">
                  <c:v>3.40619E6</c:v>
                </c:pt>
                <c:pt idx="3">
                  <c:v>1.720785E6</c:v>
                </c:pt>
                <c:pt idx="4">
                  <c:v>555660.0</c:v>
                </c:pt>
                <c:pt idx="5">
                  <c:v>1.23794E6</c:v>
                </c:pt>
                <c:pt idx="6">
                  <c:v>4.26554E6</c:v>
                </c:pt>
                <c:pt idx="7">
                  <c:v>1.85723E6</c:v>
                </c:pt>
                <c:pt idx="8">
                  <c:v>883311.0</c:v>
                </c:pt>
                <c:pt idx="9">
                  <c:v>814895.0</c:v>
                </c:pt>
              </c:numCache>
            </c:numRef>
          </c:val>
        </c:ser>
        <c:ser>
          <c:idx val="3"/>
          <c:order val="1"/>
          <c:tx>
            <c:strRef>
              <c:f>EUROPE!$A$7</c:f>
              <c:strCache>
                <c:ptCount val="1"/>
                <c:pt idx="0">
                  <c:v>Deluxe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EUROPE!$C$7:$L$7</c:f>
              <c:numCache>
                <c:formatCode>[$€-2]\ #,##0.00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520000.0</c:v>
                </c:pt>
                <c:pt idx="4">
                  <c:v>2.30125E6</c:v>
                </c:pt>
                <c:pt idx="5">
                  <c:v>1.27026E6</c:v>
                </c:pt>
                <c:pt idx="6">
                  <c:v>1.42542E6</c:v>
                </c:pt>
                <c:pt idx="7">
                  <c:v>457820.0</c:v>
                </c:pt>
                <c:pt idx="8">
                  <c:v>536160.0</c:v>
                </c:pt>
                <c:pt idx="9">
                  <c:v>3.199196E6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867216024"/>
        <c:axId val="1964777336"/>
      </c:barChart>
      <c:catAx>
        <c:axId val="1867216024"/>
        <c:scaling>
          <c:orientation val="minMax"/>
        </c:scaling>
        <c:delete val="0"/>
        <c:axPos val="b"/>
        <c:majorTickMark val="none"/>
        <c:minorTickMark val="none"/>
        <c:tickLblPos val="nextTo"/>
        <c:crossAx val="1964777336"/>
        <c:crosses val="autoZero"/>
        <c:auto val="1"/>
        <c:lblAlgn val="ctr"/>
        <c:lblOffset val="100"/>
        <c:noMultiLvlLbl val="0"/>
      </c:catAx>
      <c:valAx>
        <c:axId val="1964777336"/>
        <c:scaling>
          <c:orientation val="minMax"/>
        </c:scaling>
        <c:delete val="0"/>
        <c:axPos val="l"/>
        <c:majorGridlines/>
        <c:numFmt formatCode="[$€-2]\ #,##0.00" sourceLinked="1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18672160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s-VE" sz="1400" dirty="0" err="1"/>
              <a:t>Gross</a:t>
            </a:r>
            <a:r>
              <a:rPr lang="es-VE" sz="1400" dirty="0"/>
              <a:t> </a:t>
            </a:r>
            <a:r>
              <a:rPr lang="es-VE" sz="1400" dirty="0" err="1"/>
              <a:t>Margins</a:t>
            </a:r>
            <a:r>
              <a:rPr lang="es-VE" sz="1400" dirty="0"/>
              <a:t> Vs. Net </a:t>
            </a:r>
            <a:r>
              <a:rPr lang="es-VE" sz="1400" dirty="0" err="1"/>
              <a:t>Earnings</a:t>
            </a:r>
            <a:endParaRPr lang="es-VE" sz="14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EUROPE!$B$13</c:f>
              <c:strCache>
                <c:ptCount val="1"/>
                <c:pt idx="0">
                  <c:v>AGM</c:v>
                </c:pt>
              </c:strCache>
            </c:strRef>
          </c:tx>
          <c:dLbls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EUROPE!$C$13:$L$13</c:f>
              <c:numCache>
                <c:formatCode>[$€-2]\ #,##0.00</c:formatCode>
                <c:ptCount val="10"/>
                <c:pt idx="0">
                  <c:v>645000.0</c:v>
                </c:pt>
                <c:pt idx="1">
                  <c:v>1.297912E6</c:v>
                </c:pt>
                <c:pt idx="2">
                  <c:v>2.338381E6</c:v>
                </c:pt>
                <c:pt idx="3">
                  <c:v>2.997045E6</c:v>
                </c:pt>
                <c:pt idx="4">
                  <c:v>3.995855E6</c:v>
                </c:pt>
                <c:pt idx="5">
                  <c:v>4.368695E6</c:v>
                </c:pt>
                <c:pt idx="6">
                  <c:v>4.446473E6</c:v>
                </c:pt>
                <c:pt idx="7">
                  <c:v>4.06425E6</c:v>
                </c:pt>
                <c:pt idx="8">
                  <c:v>4.06425E6</c:v>
                </c:pt>
                <c:pt idx="9">
                  <c:v>4.38425E6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EUROPE!$B$15</c:f>
              <c:strCache>
                <c:ptCount val="1"/>
                <c:pt idx="0">
                  <c:v>ANE</c:v>
                </c:pt>
              </c:strCache>
            </c:strRef>
          </c:tx>
          <c:dLbls>
            <c:dLbl>
              <c:idx val="7"/>
              <c:layout>
                <c:manualLayout>
                  <c:x val="-0.112701615243414"/>
                  <c:y val="0.1062730544964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EUROPE!$C$15:$L$15</c:f>
              <c:numCache>
                <c:formatCode>[$€-2]\ #,##0.00</c:formatCode>
                <c:ptCount val="10"/>
                <c:pt idx="0">
                  <c:v>-72777.0</c:v>
                </c:pt>
                <c:pt idx="1">
                  <c:v>116624.0</c:v>
                </c:pt>
                <c:pt idx="2">
                  <c:v>439717.0</c:v>
                </c:pt>
                <c:pt idx="3">
                  <c:v>480720.0</c:v>
                </c:pt>
                <c:pt idx="4">
                  <c:v>825487.0</c:v>
                </c:pt>
                <c:pt idx="5">
                  <c:v>803987.0</c:v>
                </c:pt>
                <c:pt idx="6">
                  <c:v>4150.0</c:v>
                </c:pt>
                <c:pt idx="7">
                  <c:v>-934494.0</c:v>
                </c:pt>
                <c:pt idx="8">
                  <c:v>-1.031575E6</c:v>
                </c:pt>
                <c:pt idx="9">
                  <c:v>-1.138444E6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0655464"/>
        <c:axId val="1865529480"/>
      </c:lineChart>
      <c:catAx>
        <c:axId val="1980655464"/>
        <c:scaling>
          <c:orientation val="minMax"/>
        </c:scaling>
        <c:delete val="0"/>
        <c:axPos val="b"/>
        <c:majorTickMark val="out"/>
        <c:minorTickMark val="none"/>
        <c:tickLblPos val="nextTo"/>
        <c:crossAx val="1865529480"/>
        <c:crosses val="autoZero"/>
        <c:auto val="1"/>
        <c:lblAlgn val="ctr"/>
        <c:lblOffset val="100"/>
        <c:noMultiLvlLbl val="0"/>
      </c:catAx>
      <c:valAx>
        <c:axId val="1865529480"/>
        <c:scaling>
          <c:orientation val="minMax"/>
        </c:scaling>
        <c:delete val="0"/>
        <c:axPos val="l"/>
        <c:majorGridlines/>
        <c:numFmt formatCode="[$€-2]\ #,##0.00" sourceLinked="1"/>
        <c:majorTickMark val="out"/>
        <c:minorTickMark val="none"/>
        <c:tickLblPos val="nextTo"/>
        <c:crossAx val="198065546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VE"/>
              <a:t>Type of Sales (weight)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Pt>
            <c:idx val="1"/>
            <c:bubble3D val="0"/>
            <c:spPr>
              <a:solidFill>
                <a:srgbClr val="9BBB59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EUROPE!$M$6:$M$9</c:f>
              <c:strCache>
                <c:ptCount val="2"/>
                <c:pt idx="0">
                  <c:v>Standard sales</c:v>
                </c:pt>
                <c:pt idx="1">
                  <c:v>Deluxe sales</c:v>
                </c:pt>
              </c:strCache>
            </c:strRef>
          </c:cat>
          <c:val>
            <c:numRef>
              <c:f>EUROPE!$N$6:$N$9</c:f>
              <c:numCache>
                <c:formatCode>[$€-2]\ #,##0.00</c:formatCode>
                <c:ptCount val="2"/>
                <c:pt idx="0">
                  <c:v>2.0115947E7</c:v>
                </c:pt>
                <c:pt idx="1">
                  <c:v>9.710106E6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41"/>
      </c:pieChart>
    </c:plotArea>
    <c:legend>
      <c:legendPos val="t"/>
      <c:layout/>
      <c:overlay val="0"/>
      <c:txPr>
        <a:bodyPr/>
        <a:lstStyle/>
        <a:p>
          <a:pPr rtl="0"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2"/>
          <c:order val="2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EUROPE!$P$10:$P$11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EUROPE!$Q$10:$Q$11</c:f>
              <c:numCache>
                <c:formatCode>[$€-2]\ #,##0.00</c:formatCode>
                <c:ptCount val="2"/>
                <c:pt idx="0">
                  <c:v>3.041356E6</c:v>
                </c:pt>
                <c:pt idx="1">
                  <c:v>6.66875E6</c:v>
                </c:pt>
              </c:numCache>
            </c:numRef>
          </c:val>
        </c:ser>
        <c:ser>
          <c:idx val="3"/>
          <c:order val="3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3.271002E6</c:v>
                </c:pt>
                <c:pt idx="1">
                  <c:v>1.6844945E7</c:v>
                </c:pt>
              </c:numCache>
            </c:numRef>
          </c:val>
        </c:ser>
        <c:ser>
          <c:idx val="1"/>
          <c:order val="1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3.271002E6</c:v>
                </c:pt>
                <c:pt idx="1">
                  <c:v>1.6844945E7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3.271002E6</c:v>
                </c:pt>
                <c:pt idx="1">
                  <c:v>1.6844945E7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40138304351575"/>
          <c:y val="0.133375457910094"/>
          <c:w val="0.171852057971824"/>
          <c:h val="0.115598582935426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2"/>
          <c:order val="2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3.271002E6</c:v>
                </c:pt>
                <c:pt idx="1">
                  <c:v>1.6844945E7</c:v>
                </c:pt>
              </c:numCache>
            </c:numRef>
          </c:val>
        </c:ser>
        <c:ser>
          <c:idx val="3"/>
          <c:order val="3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3.271002E6</c:v>
                </c:pt>
                <c:pt idx="1">
                  <c:v>1.6844945E7</c:v>
                </c:pt>
              </c:numCache>
            </c:numRef>
          </c:val>
        </c:ser>
        <c:ser>
          <c:idx val="1"/>
          <c:order val="1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3.271002E6</c:v>
                </c:pt>
                <c:pt idx="1">
                  <c:v>1.6844945E7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3.271002E6</c:v>
                </c:pt>
                <c:pt idx="1">
                  <c:v>1.6844945E7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22020639797523"/>
          <c:y val="0.747945528182733"/>
          <c:w val="0.171852057971824"/>
          <c:h val="0.115598582935426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359DF-E153-0548-9C60-543CDCE44A2A}" type="datetimeFigureOut">
              <a:rPr lang="en-US" smtClean="0"/>
              <a:t>6/3/13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A3332-C643-294F-9815-F3945DDB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0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CFO:</a:t>
            </a:r>
            <a:r>
              <a:rPr lang="en-US" baseline="0" dirty="0" smtClean="0"/>
              <a:t> finance</a:t>
            </a:r>
          </a:p>
          <a:p>
            <a:r>
              <a:rPr lang="en-US" baseline="0" dirty="0" smtClean="0"/>
              <a:t>COO: operating</a:t>
            </a:r>
          </a:p>
          <a:p>
            <a:r>
              <a:rPr lang="en-US" baseline="0" dirty="0" smtClean="0"/>
              <a:t>CTO: technology</a:t>
            </a:r>
          </a:p>
          <a:p>
            <a:r>
              <a:rPr lang="en-US" baseline="0" dirty="0" smtClean="0"/>
              <a:t>CCO: commercial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A3332-C643-294F-9815-F3945DDB45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chips in inventory, ready to sell + more to come (purchase and ship by air)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A3332-C643-294F-9815-F3945DDB45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48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- Win-win situation: other companies have money to build PC plants and to product, we have sufficient PCs to sell. They focus on producing, we focus on selling, profit is split reasonably.</a:t>
            </a:r>
            <a:br>
              <a:rPr lang="en-US" sz="2400" b="1" dirty="0" smtClean="0"/>
            </a:br>
            <a:r>
              <a:rPr lang="en-US" sz="2400" b="1" dirty="0" smtClean="0"/>
              <a:t>- Spend time-money to sale strategy and marketing than producing.</a:t>
            </a:r>
            <a:br>
              <a:rPr lang="en-US" sz="2400" b="1" dirty="0" smtClean="0"/>
            </a:br>
            <a:r>
              <a:rPr lang="en-US" sz="2400" b="1" dirty="0" smtClean="0"/>
              <a:t>- Try to apply the model to Brazil and Europe as well to get more PC consumers.</a:t>
            </a:r>
            <a:br>
              <a:rPr lang="en-US" sz="2400" b="1" dirty="0" smtClean="0"/>
            </a:br>
            <a:r>
              <a:rPr lang="en-US" sz="2400" b="1" dirty="0" smtClean="0"/>
              <a:t>- Sustainable develop and can focus on one main point.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A3332-C643-294F-9815-F3945DDB45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6/3/13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6/3/13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6EC5996-89EF-CC48-B1A1-5D344D22171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6" Type="http://schemas.openxmlformats.org/officeDocument/2006/relationships/chart" Target="../charts/chart9.xml"/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5" Type="http://schemas.openxmlformats.org/officeDocument/2006/relationships/chart" Target="../charts/chart13.xml"/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4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0374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err="1" smtClean="0">
                <a:latin typeface="Chalkduster"/>
                <a:cs typeface="Chalkduster"/>
              </a:rPr>
              <a:t>ModTech</a:t>
            </a:r>
            <a:endParaRPr lang="en-US" sz="8000" dirty="0">
              <a:latin typeface="Chalkduster"/>
              <a:cs typeface="Chalkdu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7547" y="2430399"/>
            <a:ext cx="5184517" cy="3452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755589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179512" y="260648"/>
          <a:ext cx="4824536" cy="3195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14 Gráfico"/>
          <p:cNvGraphicFramePr/>
          <p:nvPr/>
        </p:nvGraphicFramePr>
        <p:xfrm>
          <a:off x="179512" y="3573016"/>
          <a:ext cx="4896544" cy="3012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1" name="20 Grupo"/>
          <p:cNvGrpSpPr/>
          <p:nvPr/>
        </p:nvGrpSpPr>
        <p:grpSpPr>
          <a:xfrm>
            <a:off x="4595127" y="794286"/>
            <a:ext cx="4585385" cy="4794954"/>
            <a:chOff x="4558615" y="116632"/>
            <a:chExt cx="4585385" cy="4794954"/>
          </a:xfrm>
        </p:grpSpPr>
        <p:grpSp>
          <p:nvGrpSpPr>
            <p:cNvPr id="7" name="6 Grupo"/>
            <p:cNvGrpSpPr/>
            <p:nvPr/>
          </p:nvGrpSpPr>
          <p:grpSpPr>
            <a:xfrm>
              <a:off x="4558615" y="116632"/>
              <a:ext cx="4585385" cy="4794954"/>
              <a:chOff x="6614814" y="-1414020"/>
              <a:chExt cx="4585385" cy="4794954"/>
            </a:xfrm>
          </p:grpSpPr>
          <p:graphicFrame>
            <p:nvGraphicFramePr>
              <p:cNvPr id="3" name="4 Gráfico"/>
              <p:cNvGraphicFramePr/>
              <p:nvPr/>
            </p:nvGraphicFramePr>
            <p:xfrm>
              <a:off x="6650310" y="1394292"/>
              <a:ext cx="4549889" cy="198664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4" name="3 Gráfico"/>
              <p:cNvGraphicFramePr/>
              <p:nvPr/>
            </p:nvGraphicFramePr>
            <p:xfrm>
              <a:off x="6614814" y="-1414020"/>
              <a:ext cx="4555332" cy="33528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cxnSp>
          <p:nvCxnSpPr>
            <p:cNvPr id="17" name="16 Conector recto"/>
            <p:cNvCxnSpPr/>
            <p:nvPr/>
          </p:nvCxnSpPr>
          <p:spPr>
            <a:xfrm>
              <a:off x="5796136" y="2132856"/>
              <a:ext cx="576064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flipH="1">
              <a:off x="7308304" y="2276872"/>
              <a:ext cx="576064" cy="2088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21 Rectángulo"/>
          <p:cNvSpPr/>
          <p:nvPr/>
        </p:nvSpPr>
        <p:spPr>
          <a:xfrm>
            <a:off x="6228184" y="0"/>
            <a:ext cx="1375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USA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2307727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179513" y="188640"/>
          <a:ext cx="4824536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14 Gráfico"/>
          <p:cNvGraphicFramePr/>
          <p:nvPr/>
        </p:nvGraphicFramePr>
        <p:xfrm>
          <a:off x="179512" y="3429000"/>
          <a:ext cx="4824536" cy="322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2 Gráfico"/>
          <p:cNvGraphicFramePr/>
          <p:nvPr/>
        </p:nvGraphicFramePr>
        <p:xfrm>
          <a:off x="4067944" y="908720"/>
          <a:ext cx="4572000" cy="273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5 Rectángulo"/>
          <p:cNvSpPr/>
          <p:nvPr/>
        </p:nvSpPr>
        <p:spPr>
          <a:xfrm>
            <a:off x="5649437" y="0"/>
            <a:ext cx="2532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EUROPE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9 Gráfico"/>
          <p:cNvGraphicFramePr/>
          <p:nvPr/>
        </p:nvGraphicFramePr>
        <p:xfrm>
          <a:off x="6084168" y="1556792"/>
          <a:ext cx="4000502" cy="1797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3 Gráfico"/>
          <p:cNvGraphicFramePr/>
          <p:nvPr/>
        </p:nvGraphicFramePr>
        <p:xfrm>
          <a:off x="4283968" y="3284984"/>
          <a:ext cx="4119563" cy="1797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0" name="9 Conector recto"/>
          <p:cNvCxnSpPr/>
          <p:nvPr/>
        </p:nvCxnSpPr>
        <p:spPr>
          <a:xfrm>
            <a:off x="5652120" y="2708920"/>
            <a:ext cx="216024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6804248" y="321297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6660232" y="1988840"/>
            <a:ext cx="1440160" cy="1440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6876256" y="3068960"/>
            <a:ext cx="1368152" cy="1440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67670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4" grpId="0">
        <p:bldAsOne/>
      </p:bldGraphic>
      <p:bldGraphic spid="5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179513" y="188641"/>
          <a:ext cx="4824535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3 Rectángulo"/>
          <p:cNvSpPr/>
          <p:nvPr/>
        </p:nvSpPr>
        <p:spPr>
          <a:xfrm>
            <a:off x="5819998" y="0"/>
            <a:ext cx="2191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BRAZIL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5" name="2 Gráfico"/>
          <p:cNvGraphicFramePr/>
          <p:nvPr/>
        </p:nvGraphicFramePr>
        <p:xfrm>
          <a:off x="179512" y="3356992"/>
          <a:ext cx="4824535" cy="322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3 Gráfico"/>
          <p:cNvGraphicFramePr/>
          <p:nvPr/>
        </p:nvGraphicFramePr>
        <p:xfrm>
          <a:off x="4572000" y="980728"/>
          <a:ext cx="4572000" cy="273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4 Gráfico"/>
          <p:cNvGraphicFramePr/>
          <p:nvPr/>
        </p:nvGraphicFramePr>
        <p:xfrm>
          <a:off x="6012160" y="3501008"/>
          <a:ext cx="2221334" cy="165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9" name="8 Conector recto"/>
          <p:cNvCxnSpPr/>
          <p:nvPr/>
        </p:nvCxnSpPr>
        <p:spPr>
          <a:xfrm>
            <a:off x="6084168" y="2636912"/>
            <a:ext cx="216024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H="1">
            <a:off x="7380312" y="2708920"/>
            <a:ext cx="216024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9166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1 Gráfico"/>
          <p:cNvGraphicFramePr/>
          <p:nvPr/>
        </p:nvGraphicFramePr>
        <p:xfrm>
          <a:off x="251520" y="188640"/>
          <a:ext cx="8568952" cy="3315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2 Gráfico"/>
          <p:cNvGraphicFramePr/>
          <p:nvPr/>
        </p:nvGraphicFramePr>
        <p:xfrm>
          <a:off x="251520" y="3645024"/>
          <a:ext cx="59766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6372200" y="4005064"/>
          <a:ext cx="2592288" cy="1872209"/>
        </p:xfrm>
        <a:graphic>
          <a:graphicData uri="http://schemas.openxmlformats.org/drawingml/2006/table">
            <a:tbl>
              <a:tblPr/>
              <a:tblGrid>
                <a:gridCol w="1482674"/>
                <a:gridCol w="1109614"/>
              </a:tblGrid>
              <a:tr h="26745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VE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KEY FINANCIAL FIGURES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Cumulative</a:t>
                      </a:r>
                      <a:r>
                        <a:rPr lang="es-VE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VE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Retained</a:t>
                      </a:r>
                      <a:r>
                        <a:rPr lang="es-VE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VE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Earnings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-Fr. 8.811.940,00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Cumulative Supplier Credit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Fr. 23.645.116,00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Debt to equity ratio at 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Fr. 8.867.072,00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93849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Mission and business</a:t>
            </a:r>
          </a:p>
          <a:p>
            <a:r>
              <a:rPr lang="en-US" dirty="0"/>
              <a:t>Performance Measures</a:t>
            </a:r>
          </a:p>
          <a:p>
            <a:r>
              <a:rPr lang="en-US" b="1" dirty="0"/>
              <a:t>Gap Analysis</a:t>
            </a:r>
          </a:p>
          <a:p>
            <a:r>
              <a:rPr lang="en-US" dirty="0"/>
              <a:t>The next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2419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Our flaws</a:t>
            </a:r>
          </a:p>
          <a:p>
            <a:pPr>
              <a:buFontTx/>
              <a:buChar char="-"/>
            </a:pPr>
            <a:r>
              <a:rPr lang="en-US" dirty="0" smtClean="0"/>
              <a:t>Lack of attractive agreement with other companies</a:t>
            </a:r>
          </a:p>
          <a:p>
            <a:pPr>
              <a:buFontTx/>
              <a:buChar char="-"/>
            </a:pPr>
            <a:r>
              <a:rPr lang="en-US" dirty="0" smtClean="0"/>
              <a:t>Team strategy to be reconsidered</a:t>
            </a:r>
          </a:p>
          <a:p>
            <a:pPr>
              <a:buFontTx/>
              <a:buChar char="-"/>
            </a:pPr>
            <a:r>
              <a:rPr lang="en-US" dirty="0" smtClean="0"/>
              <a:t>Decision making process </a:t>
            </a:r>
            <a:endParaRPr lang="en-US" dirty="0"/>
          </a:p>
          <a:p>
            <a:r>
              <a:rPr lang="en-US" dirty="0"/>
              <a:t>What </a:t>
            </a:r>
            <a:r>
              <a:rPr lang="en-US" dirty="0" smtClean="0"/>
              <a:t>we succeeded</a:t>
            </a:r>
          </a:p>
          <a:p>
            <a:pPr>
              <a:buFontTx/>
              <a:buChar char="-"/>
            </a:pPr>
            <a:r>
              <a:rPr lang="en-US" dirty="0" smtClean="0"/>
              <a:t>Great involvement on every market</a:t>
            </a:r>
          </a:p>
          <a:p>
            <a:pPr>
              <a:buFontTx/>
              <a:buChar char="-"/>
            </a:pPr>
            <a:r>
              <a:rPr lang="en-US" dirty="0" smtClean="0"/>
              <a:t>Final mastering of financial tools: we now know, and will do great in the future ! </a:t>
            </a:r>
          </a:p>
          <a:p>
            <a:pPr>
              <a:buFontTx/>
              <a:buChar char="-"/>
            </a:pPr>
            <a:r>
              <a:rPr lang="en-US" dirty="0" smtClean="0"/>
              <a:t>Biggest achievement: ability to revamp the company. We’re back on tracks !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3286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Financial: ?? (</a:t>
            </a:r>
            <a:r>
              <a:rPr lang="en-US" dirty="0"/>
              <a:t>G</a:t>
            </a:r>
            <a:r>
              <a:rPr lang="en-US" dirty="0" smtClean="0"/>
              <a:t>ustavo, 1 or 2 lines to say we are on working order)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Our power = chips sales : 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59,7% of chip market in Europe ! </a:t>
            </a:r>
          </a:p>
          <a:p>
            <a:pPr marL="0" indent="0">
              <a:buNone/>
            </a:pPr>
            <a:r>
              <a:rPr lang="en-US" dirty="0" smtClean="0"/>
              <a:t>- nice inventory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 sales offices in every area + wholesaler status in EU and USA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10230"/>
              </p:ext>
            </p:extLst>
          </p:nvPr>
        </p:nvGraphicFramePr>
        <p:xfrm>
          <a:off x="3506157" y="3695806"/>
          <a:ext cx="45560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127"/>
                <a:gridCol w="925728"/>
                <a:gridCol w="1017431"/>
                <a:gridCol w="772732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Europe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Brazil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Standard chips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6594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5232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Deluxe chips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10859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10381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3625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7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Chips trends and forecasts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322"/>
            <a:ext cx="8229600" cy="5091842"/>
          </a:xfrm>
        </p:spPr>
        <p:txBody>
          <a:bodyPr/>
          <a:lstStyle/>
          <a:p>
            <a:r>
              <a:rPr lang="en-GB" dirty="0" smtClean="0"/>
              <a:t>X1 is selling but lighting loosing strength</a:t>
            </a:r>
          </a:p>
          <a:p>
            <a:pPr marL="0" indent="0">
              <a:buNone/>
            </a:pPr>
            <a:r>
              <a:rPr lang="en-GB" dirty="0" smtClean="0"/>
              <a:t>Ex: in the US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X3 are keeping up high (see next slide, example of X3 in the US)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56339"/>
              </p:ext>
            </p:extLst>
          </p:nvPr>
        </p:nvGraphicFramePr>
        <p:xfrm>
          <a:off x="2925514" y="1715847"/>
          <a:ext cx="30682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03"/>
                <a:gridCol w="1140128"/>
                <a:gridCol w="8577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Quantity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Price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15450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55677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Chips market in the US (X3 example)</a:t>
            </a:r>
            <a:endParaRPr lang="en-GB" dirty="0"/>
          </a:p>
        </p:txBody>
      </p:sp>
      <p:graphicFrame>
        <p:nvGraphicFramePr>
          <p:cNvPr id="4" name="Content Placeholder 3" title="Price elasticity curve in the US (quarter 9 and 10)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817724"/>
              </p:ext>
            </p:extLst>
          </p:nvPr>
        </p:nvGraphicFramePr>
        <p:xfrm>
          <a:off x="172993" y="1248033"/>
          <a:ext cx="5436975" cy="295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04153"/>
              </p:ext>
            </p:extLst>
          </p:nvPr>
        </p:nvGraphicFramePr>
        <p:xfrm>
          <a:off x="6364394" y="1463454"/>
          <a:ext cx="23835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32"/>
                <a:gridCol w="14234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Quantities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10240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4720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12770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4420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9020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63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5546" y="4757351"/>
            <a:ext cx="6462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Market research: </a:t>
            </a:r>
          </a:p>
          <a:p>
            <a:r>
              <a:rPr lang="en-GB" dirty="0" smtClean="0"/>
              <a:t>Estimated price change from 67 to 73 </a:t>
            </a:r>
            <a:r>
              <a:rPr lang="en-GB" dirty="0" err="1" smtClean="0"/>
              <a:t>percent</a:t>
            </a:r>
            <a:r>
              <a:rPr lang="en-GB" dirty="0" smtClean="0"/>
              <a:t> in the US</a:t>
            </a:r>
          </a:p>
          <a:p>
            <a:r>
              <a:rPr lang="en-GB" dirty="0" smtClean="0"/>
              <a:t>Similar growth in Europe and Brazil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611149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Partnerships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Long-term contract with Co.3 about chips (sadly we had to temporarily suspended for 2 recent qua</a:t>
            </a:r>
            <a:r>
              <a:rPr lang="en-US" dirty="0" smtClean="0">
                <a:sym typeface="Wingdings" pitchFamily="2" charset="2"/>
              </a:rPr>
              <a:t>r</a:t>
            </a:r>
            <a:r>
              <a:rPr lang="en-GB" dirty="0" err="1" smtClean="0">
                <a:sym typeface="Wingdings" pitchFamily="2" charset="2"/>
              </a:rPr>
              <a:t>ters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r>
              <a:rPr lang="en-GB" dirty="0" smtClean="0">
                <a:sym typeface="Wingdings" pitchFamily="2" charset="2"/>
              </a:rPr>
              <a:t>Long-term contract with Co.8 about PCs</a:t>
            </a:r>
          </a:p>
          <a:p>
            <a:r>
              <a:rPr lang="en-GB" dirty="0" smtClean="0">
                <a:sym typeface="Wingdings" pitchFamily="2" charset="2"/>
              </a:rPr>
              <a:t>Short-term contract with Co.5, Co.6, and Co.7 (mostly about PCs)</a:t>
            </a:r>
          </a:p>
          <a:p>
            <a:r>
              <a:rPr lang="en-GB" dirty="0" smtClean="0">
                <a:sym typeface="Wingdings" pitchFamily="2" charset="2"/>
              </a:rPr>
              <a:t>Deliver PCs for Brazilian government in Q6.</a:t>
            </a:r>
            <a:endParaRPr lang="en-GB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2739896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Mission and business</a:t>
            </a:r>
          </a:p>
          <a:p>
            <a:r>
              <a:rPr lang="en-US" dirty="0" smtClean="0"/>
              <a:t>Performance Measures</a:t>
            </a:r>
          </a:p>
          <a:p>
            <a:r>
              <a:rPr lang="en-US" dirty="0" smtClean="0"/>
              <a:t>Gap Analysis</a:t>
            </a:r>
          </a:p>
          <a:p>
            <a:r>
              <a:rPr lang="en-US" dirty="0" smtClean="0"/>
              <a:t>The 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6673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Mission and business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Gap Analysis</a:t>
            </a:r>
          </a:p>
          <a:p>
            <a:r>
              <a:rPr lang="en-US" b="1" dirty="0"/>
              <a:t>The next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2419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our company going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the wholesaler status</a:t>
            </a:r>
          </a:p>
          <a:p>
            <a:pPr lvl="1"/>
            <a:r>
              <a:rPr lang="en-US" dirty="0" smtClean="0"/>
              <a:t>The need of PC is high: we sold 3-8% higher than other companies, but still sold out.</a:t>
            </a:r>
          </a:p>
          <a:p>
            <a:pPr lvl="1"/>
            <a:r>
              <a:rPr lang="en-US" dirty="0" smtClean="0"/>
              <a:t>We downgraded X2 (unflavored chips) to X1 -&gt; sold about 45000 chips in both US and EU</a:t>
            </a:r>
          </a:p>
          <a:p>
            <a:r>
              <a:rPr lang="en-US" dirty="0" smtClean="0"/>
              <a:t>Extend status in Brazil</a:t>
            </a:r>
          </a:p>
          <a:p>
            <a:pPr lvl="1"/>
            <a:r>
              <a:rPr lang="en-US" dirty="0" smtClean="0"/>
              <a:t>Ship some PCs from EU to sell in Brazil</a:t>
            </a:r>
          </a:p>
          <a:p>
            <a:r>
              <a:rPr lang="en-US" dirty="0" smtClean="0"/>
              <a:t>Positive progress in earnings in US</a:t>
            </a:r>
          </a:p>
          <a:p>
            <a:pPr lvl="1"/>
            <a:r>
              <a:rPr lang="en-US" dirty="0" smtClean="0"/>
              <a:t>320000 dollars retained earnings in Q9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48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our company going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 our models: pricing/inventory</a:t>
            </a:r>
          </a:p>
          <a:p>
            <a:r>
              <a:rPr lang="en-US" dirty="0"/>
              <a:t>Increase number of PCs sales in 3 </a:t>
            </a:r>
            <a:r>
              <a:rPr lang="en-US" dirty="0" smtClean="0"/>
              <a:t>areas</a:t>
            </a:r>
            <a:endParaRPr lang="en-US" dirty="0" smtClean="0"/>
          </a:p>
          <a:p>
            <a:r>
              <a:rPr lang="en-US" dirty="0" smtClean="0"/>
              <a:t>Corporate with other companies: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Invest money in Co. 8 -&gt; PC in US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Invest money in Co. 5 -&gt; PC in Brazil</a:t>
            </a:r>
          </a:p>
        </p:txBody>
      </p:sp>
    </p:spTree>
    <p:extLst>
      <p:ext uri="{BB962C8B-B14F-4D97-AF65-F5344CB8AC3E}">
        <p14:creationId xmlns:p14="http://schemas.microsoft.com/office/powerpoint/2010/main" val="381362035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9313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and team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009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Gustavo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93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1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Anh</a:t>
            </a:r>
            <a:r>
              <a:rPr lang="en-US" dirty="0" smtClean="0"/>
              <a:t>-Dung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learned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Expectation is the root of heart attack!</a:t>
            </a:r>
          </a:p>
          <a:p>
            <a:pPr lvl="1"/>
            <a:r>
              <a:rPr lang="en-US" dirty="0" smtClean="0"/>
              <a:t>High risk, high return.</a:t>
            </a:r>
          </a:p>
          <a:p>
            <a:pPr lvl="1"/>
            <a:r>
              <a:rPr lang="en-US" dirty="0" smtClean="0"/>
              <a:t>The way INTOPIA runs.</a:t>
            </a:r>
            <a:endParaRPr lang="en-US" dirty="0" smtClean="0"/>
          </a:p>
          <a:p>
            <a:r>
              <a:rPr lang="en-US" dirty="0" smtClean="0"/>
              <a:t>What would do differently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Try different strategies/methods</a:t>
            </a:r>
          </a:p>
          <a:p>
            <a:pPr lvl="1"/>
            <a:r>
              <a:rPr lang="en-US" dirty="0" smtClean="0"/>
              <a:t>The way the team communicate and work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328830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Mission and business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Gap Analysis</a:t>
            </a:r>
          </a:p>
          <a:p>
            <a:r>
              <a:rPr lang="en-US" dirty="0"/>
              <a:t>The next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60357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name: </a:t>
            </a:r>
            <a:r>
              <a:rPr lang="en-US" dirty="0" err="1" smtClean="0"/>
              <a:t>ModTech</a:t>
            </a:r>
            <a:r>
              <a:rPr lang="en-US" dirty="0" smtClean="0"/>
              <a:t> (for Modern Technology)</a:t>
            </a:r>
          </a:p>
          <a:p>
            <a:r>
              <a:rPr lang="en-US" dirty="0" smtClean="0"/>
              <a:t>No: 04</a:t>
            </a:r>
          </a:p>
          <a:p>
            <a:r>
              <a:rPr lang="en-US" dirty="0" smtClean="0"/>
              <a:t>Team members</a:t>
            </a:r>
          </a:p>
          <a:p>
            <a:pPr lvl="1"/>
            <a:r>
              <a:rPr lang="en-US" dirty="0" err="1" smtClean="0"/>
              <a:t>Anh</a:t>
            </a:r>
            <a:r>
              <a:rPr lang="en-US" dirty="0" smtClean="0"/>
              <a:t>-Dung LE: COO, CTO</a:t>
            </a:r>
          </a:p>
          <a:p>
            <a:pPr lvl="1"/>
            <a:r>
              <a:rPr lang="en-US" dirty="0" smtClean="0"/>
              <a:t>Gustavo MARIN: CEO, CFO</a:t>
            </a:r>
          </a:p>
          <a:p>
            <a:pPr lvl="1"/>
            <a:r>
              <a:rPr lang="en-US" dirty="0" err="1" smtClean="0"/>
              <a:t>Malthide</a:t>
            </a:r>
            <a:r>
              <a:rPr lang="en-US" dirty="0" smtClean="0"/>
              <a:t> SAHUGUET: CCO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9638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Mission and business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Gap Analysis</a:t>
            </a:r>
          </a:p>
          <a:p>
            <a:r>
              <a:rPr lang="en-US" dirty="0"/>
              <a:t>The next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09116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bountiful amount of hi-end as well as average </a:t>
            </a:r>
            <a:r>
              <a:rPr lang="en-US" dirty="0" smtClean="0"/>
              <a:t>products</a:t>
            </a:r>
            <a:endParaRPr lang="en-US" dirty="0"/>
          </a:p>
          <a:p>
            <a:r>
              <a:rPr lang="en-US" dirty="0"/>
              <a:t>guarantees for the availability of the products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good partner with other companies and with local governments, </a:t>
            </a:r>
            <a:r>
              <a:rPr lang="en-US" dirty="0" smtClean="0"/>
              <a:t>institutes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15166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products, sell to 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 the area offered in </a:t>
            </a:r>
            <a:r>
              <a:rPr lang="en-US" dirty="0" err="1"/>
              <a:t>Intopia</a:t>
            </a:r>
            <a:r>
              <a:rPr lang="en-US" dirty="0"/>
              <a:t>: Europe, the US and </a:t>
            </a:r>
            <a:r>
              <a:rPr lang="en-US" dirty="0" smtClean="0"/>
              <a:t>Brazil</a:t>
            </a:r>
            <a:endParaRPr lang="en-US" dirty="0"/>
          </a:p>
          <a:p>
            <a:pPr lvl="0"/>
            <a:r>
              <a:rPr lang="en-US" dirty="0"/>
              <a:t>High class customers (targeted by the “deluxe” grades, of whom we want to win the loyalty) of PCs and also chips</a:t>
            </a:r>
          </a:p>
          <a:p>
            <a:pPr lvl="0"/>
            <a:r>
              <a:rPr lang="en-US" dirty="0"/>
              <a:t>Traditional customers (targeted by the standard grades)</a:t>
            </a:r>
          </a:p>
          <a:p>
            <a:pPr lvl="0"/>
            <a:r>
              <a:rPr lang="en-US" dirty="0"/>
              <a:t>Other companies that will buy chips from us </a:t>
            </a:r>
          </a:p>
          <a:p>
            <a:pPr lvl="0"/>
            <a:r>
              <a:rPr lang="en-US" dirty="0"/>
              <a:t>Governments</a:t>
            </a:r>
          </a:p>
          <a:p>
            <a:pPr lvl="0"/>
            <a:r>
              <a:rPr lang="en-US" dirty="0" smtClean="0"/>
              <a:t>Institutes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6484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 as many as possible with “good” prices</a:t>
            </a:r>
          </a:p>
          <a:p>
            <a:r>
              <a:rPr lang="en-US" dirty="0" smtClean="0"/>
              <a:t>Sustainable development</a:t>
            </a:r>
          </a:p>
          <a:p>
            <a:r>
              <a:rPr lang="en-US" dirty="0" smtClean="0"/>
              <a:t>Increase the profit</a:t>
            </a:r>
          </a:p>
        </p:txBody>
      </p:sp>
    </p:spTree>
    <p:extLst>
      <p:ext uri="{BB962C8B-B14F-4D97-AF65-F5344CB8AC3E}">
        <p14:creationId xmlns:p14="http://schemas.microsoft.com/office/powerpoint/2010/main" val="3696876353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Mission and business</a:t>
            </a:r>
          </a:p>
          <a:p>
            <a:r>
              <a:rPr lang="en-US" b="1" dirty="0"/>
              <a:t>Performance Measures</a:t>
            </a:r>
          </a:p>
          <a:p>
            <a:r>
              <a:rPr lang="en-US" dirty="0"/>
              <a:t>Gap Analysis</a:t>
            </a:r>
          </a:p>
          <a:p>
            <a:r>
              <a:rPr lang="en-US" dirty="0"/>
              <a:t>The next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09116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451</TotalTime>
  <Words>862</Words>
  <Application>Microsoft Macintosh PowerPoint</Application>
  <PresentationFormat>On-screen Show (4:3)</PresentationFormat>
  <Paragraphs>192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Breeze</vt:lpstr>
      <vt:lpstr>ModTech</vt:lpstr>
      <vt:lpstr>Agenda</vt:lpstr>
      <vt:lpstr>Agenda</vt:lpstr>
      <vt:lpstr>Introduction</vt:lpstr>
      <vt:lpstr>Agenda</vt:lpstr>
      <vt:lpstr>Company mission</vt:lpstr>
      <vt:lpstr>Which products, sell to who</vt:lpstr>
      <vt:lpstr>Key objectives</vt:lpstr>
      <vt:lpstr>Agenda</vt:lpstr>
      <vt:lpstr>PowerPoint Presentation</vt:lpstr>
      <vt:lpstr>PowerPoint Presentation</vt:lpstr>
      <vt:lpstr>PowerPoint Presentation</vt:lpstr>
      <vt:lpstr>PowerPoint Presentation</vt:lpstr>
      <vt:lpstr>Agenda</vt:lpstr>
      <vt:lpstr>Gap Analysis</vt:lpstr>
      <vt:lpstr>State of the company</vt:lpstr>
      <vt:lpstr>Chips trends and forecasts</vt:lpstr>
      <vt:lpstr>Chips market in the US (X3 example)</vt:lpstr>
      <vt:lpstr>Partnerships</vt:lpstr>
      <vt:lpstr>Agenda</vt:lpstr>
      <vt:lpstr>Where is our company going to do</vt:lpstr>
      <vt:lpstr>Where is our company going to do</vt:lpstr>
      <vt:lpstr>Questions and Answers</vt:lpstr>
      <vt:lpstr>Personal and team learning</vt:lpstr>
      <vt:lpstr>Gustavo</vt:lpstr>
      <vt:lpstr>Mathilde</vt:lpstr>
      <vt:lpstr>Anh-Dung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117</cp:revision>
  <dcterms:created xsi:type="dcterms:W3CDTF">2013-05-28T20:48:10Z</dcterms:created>
  <dcterms:modified xsi:type="dcterms:W3CDTF">2013-06-03T23:01:31Z</dcterms:modified>
</cp:coreProperties>
</file>