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abacco\Documents\DOCUMENTOS%20ALE\Bussiness%20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VE"/>
  <c:chart>
    <c:title>
      <c:tx>
        <c:rich>
          <a:bodyPr/>
          <a:lstStyle/>
          <a:p>
            <a:pPr>
              <a:defRPr/>
            </a:pPr>
            <a:r>
              <a:rPr lang="es-VE"/>
              <a:t>USA TOTAL SALES ($)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USA!$A$5</c:f>
              <c:strCache>
                <c:ptCount val="1"/>
                <c:pt idx="0">
                  <c:v>Standard sales</c:v>
                </c:pt>
              </c:strCache>
            </c:strRef>
          </c:tx>
          <c:dLbls>
            <c:dLbl>
              <c:idx val="5"/>
              <c:layout>
                <c:manualLayout>
                  <c:x val="7.8971324910830816E-3"/>
                  <c:y val="1.987022707758088E-2"/>
                </c:manualLayout>
              </c:layout>
              <c:showVal val="1"/>
            </c:dLbl>
            <c:delete val="1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USA!$C$5:$L$5</c:f>
              <c:numCache>
                <c:formatCode>[$$-409]#,##0.00</c:formatCode>
                <c:ptCount val="10"/>
                <c:pt idx="0">
                  <c:v>2717108</c:v>
                </c:pt>
                <c:pt idx="1">
                  <c:v>2551925</c:v>
                </c:pt>
                <c:pt idx="2">
                  <c:v>2988175</c:v>
                </c:pt>
                <c:pt idx="3">
                  <c:v>510180</c:v>
                </c:pt>
                <c:pt idx="4">
                  <c:v>2420000</c:v>
                </c:pt>
                <c:pt idx="5">
                  <c:v>9119498</c:v>
                </c:pt>
                <c:pt idx="6">
                  <c:v>3022215</c:v>
                </c:pt>
                <c:pt idx="7">
                  <c:v>3316710</c:v>
                </c:pt>
                <c:pt idx="8">
                  <c:v>3173420</c:v>
                </c:pt>
                <c:pt idx="9">
                  <c:v>5225075</c:v>
                </c:pt>
              </c:numCache>
            </c:numRef>
          </c:val>
        </c:ser>
        <c:ser>
          <c:idx val="1"/>
          <c:order val="1"/>
          <c:tx>
            <c:strRef>
              <c:f>USA!$A$8</c:f>
              <c:strCache>
                <c:ptCount val="1"/>
                <c:pt idx="0">
                  <c:v>Deluxe sales</c:v>
                </c:pt>
              </c:strCache>
            </c:strRef>
          </c:tx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USA!$C$8:$L$8</c:f>
              <c:numCache>
                <c:formatCode>[$$-409]#,##0.00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1800000</c:v>
                </c:pt>
                <c:pt idx="7">
                  <c:v>0</c:v>
                </c:pt>
                <c:pt idx="8">
                  <c:v>453120</c:v>
                </c:pt>
                <c:pt idx="9">
                  <c:v>415574</c:v>
                </c:pt>
              </c:numCache>
            </c:numRef>
          </c:val>
        </c:ser>
        <c:gapWidth val="75"/>
        <c:overlap val="-25"/>
        <c:axId val="43922944"/>
        <c:axId val="43924480"/>
      </c:barChart>
      <c:catAx>
        <c:axId val="43922944"/>
        <c:scaling>
          <c:orientation val="minMax"/>
        </c:scaling>
        <c:axPos val="b"/>
        <c:majorTickMark val="none"/>
        <c:tickLblPos val="nextTo"/>
        <c:crossAx val="43924480"/>
        <c:crosses val="autoZero"/>
        <c:auto val="1"/>
        <c:lblAlgn val="ctr"/>
        <c:lblOffset val="100"/>
      </c:catAx>
      <c:valAx>
        <c:axId val="43924480"/>
        <c:scaling>
          <c:orientation val="minMax"/>
        </c:scaling>
        <c:axPos val="l"/>
        <c:majorGridlines/>
        <c:numFmt formatCode="[$$-409]#,##0.00" sourceLinked="1"/>
        <c:majorTickMark val="none"/>
        <c:tickLblPos val="nextTo"/>
        <c:spPr>
          <a:ln w="9525">
            <a:noFill/>
          </a:ln>
        </c:spPr>
        <c:crossAx val="4392294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/>
          </a:pPr>
          <a:endParaRPr lang="es-VE"/>
        </a:p>
      </c:txPr>
    </c:legend>
    <c:plotVisOnly val="1"/>
  </c:chart>
  <c:spPr>
    <a:ln>
      <a:solidFill>
        <a:schemeClr val="tx1"/>
      </a:solidFill>
    </a:ln>
  </c:spPr>
  <c:txPr>
    <a:bodyPr/>
    <a:lstStyle/>
    <a:p>
      <a:pPr>
        <a:defRPr sz="1050"/>
      </a:pPr>
      <a:endParaRPr lang="es-VE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chart>
    <c:title>
      <c:tx>
        <c:rich>
          <a:bodyPr/>
          <a:lstStyle/>
          <a:p>
            <a:pPr>
              <a:defRPr sz="1260"/>
            </a:pPr>
            <a:r>
              <a:rPr lang="es-VE" sz="1260"/>
              <a:t>BRAZIL TOTAL SALES (R$)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BRAZIL!$A$4</c:f>
              <c:strCache>
                <c:ptCount val="1"/>
                <c:pt idx="0">
                  <c:v>Standard sales</c:v>
                </c:pt>
              </c:strCache>
            </c:strRef>
          </c:tx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BRAZIL!$C$4:$L$4</c:f>
              <c:numCache>
                <c:formatCode>[$R$-416]\ #,##0.00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402570</c:v>
                </c:pt>
                <c:pt idx="5">
                  <c:v>1267920</c:v>
                </c:pt>
                <c:pt idx="6">
                  <c:v>8378460</c:v>
                </c:pt>
                <c:pt idx="7">
                  <c:v>3631710</c:v>
                </c:pt>
                <c:pt idx="8">
                  <c:v>3416700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BRAZIL!$A$7</c:f>
              <c:strCache>
                <c:ptCount val="1"/>
                <c:pt idx="0">
                  <c:v>Deluxe sales</c:v>
                </c:pt>
              </c:strCache>
            </c:strRef>
          </c:tx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BRAZIL!$C$7:$L$7</c:f>
              <c:numCache>
                <c:formatCode>[$R$-416]\ #,##0.00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gapWidth val="75"/>
        <c:overlap val="-25"/>
        <c:axId val="69160320"/>
        <c:axId val="69166208"/>
      </c:barChart>
      <c:catAx>
        <c:axId val="69160320"/>
        <c:scaling>
          <c:orientation val="minMax"/>
        </c:scaling>
        <c:axPos val="b"/>
        <c:majorTickMark val="none"/>
        <c:tickLblPos val="nextTo"/>
        <c:crossAx val="69166208"/>
        <c:crosses val="autoZero"/>
        <c:auto val="1"/>
        <c:lblAlgn val="ctr"/>
        <c:lblOffset val="100"/>
      </c:catAx>
      <c:valAx>
        <c:axId val="69166208"/>
        <c:scaling>
          <c:orientation val="minMax"/>
        </c:scaling>
        <c:axPos val="l"/>
        <c:majorGridlines/>
        <c:numFmt formatCode="[$R$-416]\ #,##0.00" sourceLinked="1"/>
        <c:majorTickMark val="none"/>
        <c:tickLblPos val="nextTo"/>
        <c:crossAx val="6916032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/>
          </a:pPr>
          <a:endParaRPr lang="es-VE"/>
        </a:p>
      </c:txPr>
    </c:legend>
    <c:plotVisOnly val="1"/>
    <c:dispBlanksAs val="gap"/>
  </c:chart>
  <c:spPr>
    <a:ln>
      <a:solidFill>
        <a:schemeClr val="tx1"/>
      </a:solidFill>
    </a:ln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VE"/>
  <c:chart>
    <c:title>
      <c:tx>
        <c:rich>
          <a:bodyPr/>
          <a:lstStyle/>
          <a:p>
            <a:pPr>
              <a:defRPr sz="1400"/>
            </a:pPr>
            <a:r>
              <a:rPr lang="es-VE" sz="1400"/>
              <a:t>Gross Margins</a:t>
            </a:r>
            <a:r>
              <a:rPr lang="es-VE" sz="1400" baseline="0"/>
              <a:t> Vs. Net Earnings</a:t>
            </a:r>
            <a:endParaRPr lang="es-VE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BRAZIL!$B$13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8"/>
              <c:layout>
                <c:manualLayout>
                  <c:x val="-6.0263651100982113E-2"/>
                  <c:y val="-3.5424351498825085E-2"/>
                </c:manualLayout>
              </c:layout>
              <c:showVal val="1"/>
            </c:dLbl>
            <c:delete val="1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BRAZIL!$C$13:$L$13</c:f>
              <c:numCache>
                <c:formatCode>[$R$-416]\ #,##0.00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1161834</c:v>
                </c:pt>
                <c:pt idx="7">
                  <c:v>1617836</c:v>
                </c:pt>
                <c:pt idx="8">
                  <c:v>4150000</c:v>
                </c:pt>
                <c:pt idx="9">
                  <c:v>4150000</c:v>
                </c:pt>
              </c:numCache>
            </c:numRef>
          </c:val>
        </c:ser>
        <c:ser>
          <c:idx val="1"/>
          <c:order val="1"/>
          <c:tx>
            <c:strRef>
              <c:f>BRAZIL!$B$15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-6.0263651100982123E-3"/>
                  <c:y val="3.9360390554250085E-2"/>
                </c:manualLayout>
              </c:layout>
              <c:showVal val="1"/>
            </c:dLbl>
            <c:delete val="1"/>
          </c:dLbls>
          <c:cat>
            <c:strRef>
              <c:f>BRAZIL!$C$2:$L$2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BRAZIL!$C$15:$L$15</c:f>
              <c:numCache>
                <c:formatCode>[$R$-416]\ #,##0.00</c:formatCode>
                <c:ptCount val="10"/>
                <c:pt idx="0">
                  <c:v>0</c:v>
                </c:pt>
                <c:pt idx="1">
                  <c:v>95445</c:v>
                </c:pt>
                <c:pt idx="2">
                  <c:v>137937</c:v>
                </c:pt>
                <c:pt idx="3">
                  <c:v>136975</c:v>
                </c:pt>
                <c:pt idx="4">
                  <c:v>67878</c:v>
                </c:pt>
                <c:pt idx="5">
                  <c:v>-511484</c:v>
                </c:pt>
                <c:pt idx="6">
                  <c:v>-489976</c:v>
                </c:pt>
                <c:pt idx="7">
                  <c:v>-2078219</c:v>
                </c:pt>
                <c:pt idx="8">
                  <c:v>-1888666</c:v>
                </c:pt>
                <c:pt idx="9">
                  <c:v>-3345231</c:v>
                </c:pt>
              </c:numCache>
            </c:numRef>
          </c:val>
        </c:ser>
        <c:marker val="1"/>
        <c:axId val="69347584"/>
        <c:axId val="69361664"/>
      </c:lineChart>
      <c:catAx>
        <c:axId val="69347584"/>
        <c:scaling>
          <c:orientation val="minMax"/>
        </c:scaling>
        <c:axPos val="b"/>
        <c:tickLblPos val="nextTo"/>
        <c:crossAx val="69361664"/>
        <c:crosses val="autoZero"/>
        <c:auto val="1"/>
        <c:lblAlgn val="ctr"/>
        <c:lblOffset val="100"/>
      </c:catAx>
      <c:valAx>
        <c:axId val="69361664"/>
        <c:scaling>
          <c:orientation val="minMax"/>
        </c:scaling>
        <c:axPos val="l"/>
        <c:majorGridlines/>
        <c:numFmt formatCode="[$R$-416]\ #,##0.00" sourceLinked="1"/>
        <c:tickLblPos val="nextTo"/>
        <c:crossAx val="69347584"/>
        <c:crosses val="autoZero"/>
        <c:crossBetween val="between"/>
      </c:valAx>
    </c:plotArea>
    <c:legend>
      <c:legendPos val="b"/>
      <c:layout/>
    </c:legend>
    <c:plotVisOnly val="1"/>
  </c:chart>
  <c:spPr>
    <a:ln>
      <a:solidFill>
        <a:schemeClr val="tx1"/>
      </a:solidFill>
    </a:ln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chart>
    <c:title>
      <c:tx>
        <c:rich>
          <a:bodyPr/>
          <a:lstStyle/>
          <a:p>
            <a:pPr>
              <a:defRPr/>
            </a:pPr>
            <a:r>
              <a:rPr lang="es-VE" sz="1800" b="1" i="0" baseline="0"/>
              <a:t>Type of Sales (weight)</a:t>
            </a:r>
            <a:endParaRPr lang="es-VE"/>
          </a:p>
        </c:rich>
      </c:tx>
      <c:layout/>
    </c:title>
    <c:plotArea>
      <c:layout/>
      <c:pieChart>
        <c:varyColors val="1"/>
        <c:ser>
          <c:idx val="1"/>
          <c:order val="1"/>
          <c:dLbls>
            <c:showPercent val="1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#,##0.00</c:formatCode>
                <c:ptCount val="2"/>
                <c:pt idx="0">
                  <c:v>17097360</c:v>
                </c:pt>
                <c:pt idx="1">
                  <c:v>0</c:v>
                </c:pt>
              </c:numCache>
            </c:numRef>
          </c:val>
        </c:ser>
        <c:ser>
          <c:idx val="0"/>
          <c:order val="0"/>
          <c:dLbls>
            <c:showPercent val="1"/>
            <c:showLeaderLines val="1"/>
          </c:dLbls>
          <c:cat>
            <c:strRef>
              <c:f>BRAZIL!$M$22:$M$23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BRAZIL!$N$22:$N$23</c:f>
              <c:numCache>
                <c:formatCode>[$R$-416]\ #,##0.00</c:formatCode>
                <c:ptCount val="2"/>
                <c:pt idx="0">
                  <c:v>17097360</c:v>
                </c:pt>
                <c:pt idx="1">
                  <c:v>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  <c:txPr>
        <a:bodyPr/>
        <a:lstStyle/>
        <a:p>
          <a:pPr>
            <a:defRPr sz="1100"/>
          </a:pPr>
          <a:endParaRPr lang="es-VE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style val="7"/>
  <c:chart>
    <c:autoTitleDeleted val="1"/>
    <c:plotArea>
      <c:layout/>
      <c:pie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BRAZIL!$M$25:$M$26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BRAZIL!$N$25:$N$26</c:f>
              <c:numCache>
                <c:formatCode>[$R$-416]\ #,##0.00</c:formatCode>
                <c:ptCount val="2"/>
                <c:pt idx="0">
                  <c:v>3447360</c:v>
                </c:pt>
                <c:pt idx="1">
                  <c:v>13650000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VE"/>
  <c:chart>
    <c:title>
      <c:tx>
        <c:rich>
          <a:bodyPr/>
          <a:lstStyle/>
          <a:p>
            <a:pPr>
              <a:defRPr/>
            </a:pPr>
            <a:r>
              <a:rPr lang="es-VE"/>
              <a:t>Consolidated - Modtech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Resumen!$A$91</c:f>
              <c:strCache>
                <c:ptCount val="1"/>
                <c:pt idx="0">
                  <c:v>Cumulative Sales</c:v>
                </c:pt>
              </c:strCache>
            </c:strRef>
          </c:tx>
          <c:dLbls>
            <c:dLbl>
              <c:idx val="9"/>
              <c:layout/>
              <c:showVal val="1"/>
            </c:dLbl>
            <c:delete val="1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Resumen!$C$91:$L$91</c:f>
              <c:numCache>
                <c:formatCode>[$Fr.-807]\ #,##0.00</c:formatCode>
                <c:ptCount val="10"/>
                <c:pt idx="0">
                  <c:v>11624168</c:v>
                </c:pt>
                <c:pt idx="1">
                  <c:v>21031666</c:v>
                </c:pt>
                <c:pt idx="2">
                  <c:v>33521579</c:v>
                </c:pt>
                <c:pt idx="3">
                  <c:v>39023509</c:v>
                </c:pt>
                <c:pt idx="4">
                  <c:v>49782640</c:v>
                </c:pt>
                <c:pt idx="5">
                  <c:v>72805057</c:v>
                </c:pt>
                <c:pt idx="6">
                  <c:v>96207612</c:v>
                </c:pt>
                <c:pt idx="7">
                  <c:v>107885906</c:v>
                </c:pt>
                <c:pt idx="8">
                  <c:v>117958538</c:v>
                </c:pt>
                <c:pt idx="9">
                  <c:v>134355557</c:v>
                </c:pt>
              </c:numCache>
            </c:numRef>
          </c:val>
        </c:ser>
        <c:axId val="71337472"/>
        <c:axId val="71339008"/>
      </c:barChart>
      <c:lineChart>
        <c:grouping val="standard"/>
        <c:ser>
          <c:idx val="1"/>
          <c:order val="1"/>
          <c:tx>
            <c:strRef>
              <c:f>Resumen!$A$92</c:f>
              <c:strCache>
                <c:ptCount val="1"/>
                <c:pt idx="0">
                  <c:v>Cumulative Gross Margins</c:v>
                </c:pt>
              </c:strCache>
            </c:strRef>
          </c:tx>
          <c:dLbls>
            <c:dLbl>
              <c:idx val="9"/>
              <c:layout>
                <c:manualLayout>
                  <c:x val="0"/>
                  <c:y val="-5.0925925925925923E-2"/>
                </c:manualLayout>
              </c:layout>
              <c:showVal val="1"/>
            </c:dLbl>
            <c:delete val="1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Resumen!$C$92:$L$92</c:f>
              <c:numCache>
                <c:formatCode>[$Fr.-807]\ #,##0.00</c:formatCode>
                <c:ptCount val="10"/>
                <c:pt idx="0">
                  <c:v>3084944</c:v>
                </c:pt>
                <c:pt idx="1">
                  <c:v>6281342</c:v>
                </c:pt>
                <c:pt idx="2">
                  <c:v>10467251</c:v>
                </c:pt>
                <c:pt idx="3">
                  <c:v>10834135</c:v>
                </c:pt>
                <c:pt idx="4">
                  <c:v>14689714</c:v>
                </c:pt>
                <c:pt idx="5">
                  <c:v>19284669</c:v>
                </c:pt>
                <c:pt idx="6">
                  <c:v>20539159</c:v>
                </c:pt>
                <c:pt idx="7">
                  <c:v>21127725</c:v>
                </c:pt>
                <c:pt idx="8">
                  <c:v>24352151</c:v>
                </c:pt>
                <c:pt idx="9">
                  <c:v>26098857</c:v>
                </c:pt>
              </c:numCache>
            </c:numRef>
          </c:val>
        </c:ser>
        <c:ser>
          <c:idx val="2"/>
          <c:order val="2"/>
          <c:tx>
            <c:strRef>
              <c:f>Resumen!$A$93</c:f>
              <c:strCache>
                <c:ptCount val="1"/>
                <c:pt idx="0">
                  <c:v>Cumulative Net Earnings</c:v>
                </c:pt>
              </c:strCache>
            </c:strRef>
          </c:tx>
          <c:dLbls>
            <c:dLbl>
              <c:idx val="9"/>
              <c:layout>
                <c:manualLayout>
                  <c:x val="-1.9870839542970699E-3"/>
                  <c:y val="-4.6296296296296315E-2"/>
                </c:manualLayout>
              </c:layout>
              <c:showVal val="1"/>
            </c:dLbl>
            <c:delete val="1"/>
          </c:dLbls>
          <c:cat>
            <c:strRef>
              <c:f>Resumen!$C$90:$L$90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Resumen!$C$93:$L$93</c:f>
              <c:numCache>
                <c:formatCode>[$Fr.-807]\ #,##0.00</c:formatCode>
                <c:ptCount val="10"/>
                <c:pt idx="0">
                  <c:v>158214</c:v>
                </c:pt>
                <c:pt idx="1">
                  <c:v>938801</c:v>
                </c:pt>
                <c:pt idx="2">
                  <c:v>1628566</c:v>
                </c:pt>
                <c:pt idx="3">
                  <c:v>514270</c:v>
                </c:pt>
                <c:pt idx="4">
                  <c:v>1585832</c:v>
                </c:pt>
                <c:pt idx="5">
                  <c:v>1749974</c:v>
                </c:pt>
                <c:pt idx="6">
                  <c:v>-1367961</c:v>
                </c:pt>
                <c:pt idx="7">
                  <c:v>-3969371</c:v>
                </c:pt>
                <c:pt idx="8">
                  <c:v>-3607565</c:v>
                </c:pt>
                <c:pt idx="9">
                  <c:v>-5706418</c:v>
                </c:pt>
              </c:numCache>
            </c:numRef>
          </c:val>
        </c:ser>
        <c:marker val="1"/>
        <c:axId val="71337472"/>
        <c:axId val="71339008"/>
      </c:lineChart>
      <c:catAx>
        <c:axId val="71337472"/>
        <c:scaling>
          <c:orientation val="minMax"/>
        </c:scaling>
        <c:axPos val="b"/>
        <c:tickLblPos val="nextTo"/>
        <c:crossAx val="71339008"/>
        <c:crosses val="autoZero"/>
        <c:auto val="1"/>
        <c:lblAlgn val="ctr"/>
        <c:lblOffset val="100"/>
      </c:catAx>
      <c:valAx>
        <c:axId val="71339008"/>
        <c:scaling>
          <c:orientation val="minMax"/>
        </c:scaling>
        <c:axPos val="l"/>
        <c:majorGridlines/>
        <c:numFmt formatCode="[$Fr.-807]\ #,##0.00" sourceLinked="1"/>
        <c:tickLblPos val="nextTo"/>
        <c:crossAx val="71337472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/>
          </a:pPr>
          <a:endParaRPr lang="es-VE"/>
        </a:p>
      </c:txPr>
    </c:legend>
    <c:plotVisOnly val="1"/>
    <c:dispBlanksAs val="gap"/>
  </c:chart>
  <c:spPr>
    <a:ln>
      <a:solidFill>
        <a:schemeClr val="tx1"/>
      </a:solidFill>
    </a:ln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VE"/>
  <c:style val="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Resumen!$A$95</c:f>
              <c:strCache>
                <c:ptCount val="1"/>
                <c:pt idx="0">
                  <c:v>Cumulative Supplier Credit</c:v>
                </c:pt>
              </c:strCache>
            </c:strRef>
          </c:tx>
          <c:cat>
            <c:strRef>
              <c:f>Resumen!$C$3:$L$3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Resumen!$D$95:$L$95</c:f>
              <c:numCache>
                <c:formatCode>[$Fr.-807]\ #,##0.00</c:formatCode>
                <c:ptCount val="9"/>
                <c:pt idx="0">
                  <c:v>0</c:v>
                </c:pt>
                <c:pt idx="1">
                  <c:v>4818011</c:v>
                </c:pt>
                <c:pt idx="2">
                  <c:v>4818011</c:v>
                </c:pt>
                <c:pt idx="3">
                  <c:v>5002910</c:v>
                </c:pt>
                <c:pt idx="4">
                  <c:v>6336297</c:v>
                </c:pt>
                <c:pt idx="5">
                  <c:v>11351375</c:v>
                </c:pt>
                <c:pt idx="6">
                  <c:v>19241158</c:v>
                </c:pt>
                <c:pt idx="7">
                  <c:v>23645116</c:v>
                </c:pt>
                <c:pt idx="8">
                  <c:v>23645116</c:v>
                </c:pt>
              </c:numCache>
            </c:numRef>
          </c:val>
        </c:ser>
        <c:axId val="73722880"/>
        <c:axId val="73734016"/>
      </c:barChart>
      <c:catAx>
        <c:axId val="73722880"/>
        <c:scaling>
          <c:orientation val="minMax"/>
        </c:scaling>
        <c:axPos val="b"/>
        <c:tickLblPos val="nextTo"/>
        <c:crossAx val="73734016"/>
        <c:crosses val="autoZero"/>
        <c:auto val="1"/>
        <c:lblAlgn val="ctr"/>
        <c:lblOffset val="100"/>
      </c:catAx>
      <c:valAx>
        <c:axId val="73734016"/>
        <c:scaling>
          <c:orientation val="minMax"/>
        </c:scaling>
        <c:axPos val="l"/>
        <c:majorGridlines/>
        <c:numFmt formatCode="[$Fr.-807]\ #,##0.00" sourceLinked="1"/>
        <c:tickLblPos val="nextTo"/>
        <c:crossAx val="7372288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/>
          </a:pPr>
          <a:endParaRPr lang="es-VE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VE"/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baseline="0" dirty="0"/>
              <a:t> Vs. Net </a:t>
            </a:r>
            <a:r>
              <a:rPr lang="es-VE" sz="1400" baseline="0" dirty="0" err="1"/>
              <a:t>Earnings</a:t>
            </a:r>
            <a:endParaRPr lang="es-VE" sz="14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USA!$B$14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9"/>
              <c:layout/>
              <c:showVal val="1"/>
            </c:dLbl>
            <c:delete val="1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USA!$C$14:$L$14</c:f>
              <c:numCache>
                <c:formatCode>[$$-409]#,##0.00</c:formatCode>
                <c:ptCount val="10"/>
                <c:pt idx="0">
                  <c:v>821168</c:v>
                </c:pt>
                <c:pt idx="1">
                  <c:v>1700093</c:v>
                </c:pt>
                <c:pt idx="2">
                  <c:v>2707208</c:v>
                </c:pt>
                <c:pt idx="3">
                  <c:v>2472998</c:v>
                </c:pt>
                <c:pt idx="4">
                  <c:v>3352998</c:v>
                </c:pt>
                <c:pt idx="5">
                  <c:v>5038346</c:v>
                </c:pt>
                <c:pt idx="6">
                  <c:v>5278809</c:v>
                </c:pt>
                <c:pt idx="7">
                  <c:v>5866672</c:v>
                </c:pt>
                <c:pt idx="8">
                  <c:v>6786094</c:v>
                </c:pt>
                <c:pt idx="9">
                  <c:v>7280724</c:v>
                </c:pt>
              </c:numCache>
            </c:numRef>
          </c:val>
        </c:ser>
        <c:ser>
          <c:idx val="1"/>
          <c:order val="1"/>
          <c:tx>
            <c:strRef>
              <c:f>USA!$B$16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9"/>
              <c:layout>
                <c:manualLayout>
                  <c:x val="0"/>
                  <c:y val="-1.2648222393594755E-2"/>
                </c:manualLayout>
              </c:layout>
              <c:showVal val="1"/>
            </c:dLbl>
            <c:delete val="1"/>
          </c:dLbls>
          <c:cat>
            <c:strRef>
              <c:f>USA!$C$3:$L$3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USA!$C$16:$L$16</c:f>
              <c:numCache>
                <c:formatCode>[$$-409]#,##0.00</c:formatCode>
                <c:ptCount val="10"/>
                <c:pt idx="0">
                  <c:v>144653</c:v>
                </c:pt>
                <c:pt idx="1">
                  <c:v>310369</c:v>
                </c:pt>
                <c:pt idx="2">
                  <c:v>524010</c:v>
                </c:pt>
                <c:pt idx="3">
                  <c:v>-77545</c:v>
                </c:pt>
                <c:pt idx="4">
                  <c:v>299150</c:v>
                </c:pt>
                <c:pt idx="5">
                  <c:v>622304</c:v>
                </c:pt>
                <c:pt idx="6">
                  <c:v>-33742</c:v>
                </c:pt>
                <c:pt idx="7">
                  <c:v>-7060</c:v>
                </c:pt>
                <c:pt idx="8">
                  <c:v>313529</c:v>
                </c:pt>
                <c:pt idx="9">
                  <c:v>260209</c:v>
                </c:pt>
              </c:numCache>
            </c:numRef>
          </c:val>
        </c:ser>
        <c:marker val="1"/>
        <c:axId val="43944960"/>
        <c:axId val="64996096"/>
      </c:lineChart>
      <c:catAx>
        <c:axId val="43944960"/>
        <c:scaling>
          <c:orientation val="minMax"/>
        </c:scaling>
        <c:axPos val="b"/>
        <c:tickLblPos val="nextTo"/>
        <c:crossAx val="64996096"/>
        <c:crosses val="autoZero"/>
        <c:auto val="1"/>
        <c:lblAlgn val="ctr"/>
        <c:lblOffset val="100"/>
      </c:catAx>
      <c:valAx>
        <c:axId val="64996096"/>
        <c:scaling>
          <c:orientation val="minMax"/>
        </c:scaling>
        <c:axPos val="l"/>
        <c:majorGridlines/>
        <c:numFmt formatCode="[$$-409]#,##0.00" sourceLinked="1"/>
        <c:tickLblPos val="nextTo"/>
        <c:crossAx val="43944960"/>
        <c:crosses val="autoZero"/>
        <c:crossBetween val="between"/>
      </c:valAx>
    </c:plotArea>
    <c:legend>
      <c:legendPos val="r"/>
      <c:layout/>
    </c:legend>
    <c:plotVisOnly val="1"/>
  </c:chart>
  <c:spPr>
    <a:ln>
      <a:solidFill>
        <a:schemeClr val="tx1"/>
      </a:solidFill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style val="3"/>
  <c:chart>
    <c:autoTitleDeleted val="1"/>
    <c:plotArea>
      <c:layout/>
      <c:pieChart>
        <c:varyColors val="1"/>
        <c:ser>
          <c:idx val="1"/>
          <c:order val="1"/>
          <c:explosion val="12"/>
          <c:dLbls>
            <c:showPercent val="1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[$$-409]#,##0.00</c:formatCode>
                <c:ptCount val="2"/>
                <c:pt idx="0">
                  <c:v>3696220.1330723455</c:v>
                </c:pt>
                <c:pt idx="1">
                  <c:v>23090878.866927654</c:v>
                </c:pt>
              </c:numCache>
            </c:numRef>
          </c:val>
        </c:ser>
        <c:ser>
          <c:idx val="0"/>
          <c:order val="0"/>
          <c:dLbls>
            <c:showPercent val="1"/>
            <c:showLeaderLines val="1"/>
          </c:dLbls>
          <c:cat>
            <c:strRef>
              <c:f>USA!$Q$17:$Q$18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USA!$R$17:$R$18</c:f>
              <c:numCache>
                <c:formatCode>[$$-409]#,##0.00</c:formatCode>
                <c:ptCount val="2"/>
                <c:pt idx="0">
                  <c:v>3696220.1330723455</c:v>
                </c:pt>
                <c:pt idx="1">
                  <c:v>23090878.866927654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006"/>
          <c:y val="0.74794552818273263"/>
          <c:w val="0.17185205797182371"/>
          <c:h val="0.11559858293542571"/>
        </c:manualLayout>
      </c:layout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style val="10"/>
  <c:chart>
    <c:title>
      <c:tx>
        <c:rich>
          <a:bodyPr/>
          <a:lstStyle/>
          <a:p>
            <a:pPr>
              <a:defRPr sz="1600"/>
            </a:pPr>
            <a:r>
              <a:rPr lang="es-VE" sz="1600"/>
              <a:t>Type</a:t>
            </a:r>
            <a:r>
              <a:rPr lang="es-VE" sz="1600" baseline="0"/>
              <a:t> of Sales (weight)</a:t>
            </a:r>
            <a:endParaRPr lang="es-VE" sz="1600"/>
          </a:p>
        </c:rich>
      </c:tx>
      <c:layout/>
    </c:title>
    <c:plotArea>
      <c:layout/>
      <c:pieChart>
        <c:varyColors val="1"/>
        <c:ser>
          <c:idx val="2"/>
          <c:order val="2"/>
          <c:explosion val="3"/>
          <c:dLbls>
            <c:showPercent val="1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.00">
                  <c:v>35044306</c:v>
                </c:pt>
                <c:pt idx="2" formatCode="[$$-409]#,##0.00">
                  <c:v>2668694</c:v>
                </c:pt>
              </c:numCache>
            </c:numRef>
          </c:val>
        </c:ser>
        <c:ser>
          <c:idx val="3"/>
          <c:order val="3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Percent val="1"/>
            <c:showLeaderLines val="1"/>
          </c:dLbls>
          <c:val>
            <c:numRef>
              <c:f>USA!$O$17</c:f>
              <c:numCache>
                <c:formatCode>[$$-409]#,##0.00</c:formatCode>
                <c:ptCount val="1"/>
                <c:pt idx="0">
                  <c:v>2668694</c:v>
                </c:pt>
              </c:numCache>
            </c:numRef>
          </c:val>
        </c:ser>
        <c:ser>
          <c:idx val="0"/>
          <c:order val="0"/>
          <c:dLbls>
            <c:showPercent val="1"/>
            <c:showLeaderLines val="1"/>
          </c:dLbls>
          <c:cat>
            <c:strRef>
              <c:f>USA!$N$15:$N$17</c:f>
              <c:strCache>
                <c:ptCount val="3"/>
                <c:pt idx="0">
                  <c:v>Standard sales</c:v>
                </c:pt>
                <c:pt idx="2">
                  <c:v>Deluxe sales</c:v>
                </c:pt>
              </c:strCache>
            </c:strRef>
          </c:cat>
          <c:val>
            <c:numRef>
              <c:f>USA!$O$15:$O$17</c:f>
              <c:numCache>
                <c:formatCode>General</c:formatCode>
                <c:ptCount val="3"/>
                <c:pt idx="0" formatCode="[$$-409]#,##0.00">
                  <c:v>35044306</c:v>
                </c:pt>
                <c:pt idx="2" formatCode="[$$-409]#,##0.00">
                  <c:v>2668694</c:v>
                </c:pt>
              </c:numCache>
            </c:numRef>
          </c:val>
        </c:ser>
        <c:ser>
          <c:idx val="1"/>
          <c:order val="1"/>
          <c:tx>
            <c:strRef>
              <c:f>USA!$N$17</c:f>
              <c:strCache>
                <c:ptCount val="1"/>
                <c:pt idx="0">
                  <c:v>Deluxe sales</c:v>
                </c:pt>
              </c:strCache>
            </c:strRef>
          </c:tx>
          <c:dLbls>
            <c:showPercent val="1"/>
            <c:showLeaderLines val="1"/>
          </c:dLbls>
          <c:val>
            <c:numRef>
              <c:f>USA!$O$17</c:f>
              <c:numCache>
                <c:formatCode>[$$-409]#,##0.00</c:formatCode>
                <c:ptCount val="1"/>
                <c:pt idx="0">
                  <c:v>2668694</c:v>
                </c:pt>
              </c:numCache>
            </c:numRef>
          </c:val>
        </c:ser>
        <c:dLbls>
          <c:showPercent val="1"/>
        </c:dLbls>
        <c:firstSliceAng val="97"/>
      </c:pieChart>
    </c:plotArea>
    <c:legend>
      <c:legendPos val="t"/>
      <c:legendEntry>
        <c:idx val="1"/>
        <c:delete val="1"/>
      </c:legendEntry>
      <c:layout/>
      <c:txPr>
        <a:bodyPr/>
        <a:lstStyle/>
        <a:p>
          <a:pPr rtl="0">
            <a:defRPr sz="1100"/>
          </a:pPr>
          <a:endParaRPr lang="es-VE"/>
        </a:p>
      </c:txPr>
    </c:legend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VE"/>
  <c:chart>
    <c:title>
      <c:tx>
        <c:rich>
          <a:bodyPr/>
          <a:lstStyle/>
          <a:p>
            <a:pPr>
              <a:defRPr sz="1260"/>
            </a:pPr>
            <a:r>
              <a:rPr lang="es-VE" sz="1260" dirty="0"/>
              <a:t>EUROPE TOTAL SALES (€)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EUROPE!$A$4</c:f>
              <c:strCache>
                <c:ptCount val="1"/>
                <c:pt idx="0">
                  <c:v>Standard sales</c:v>
                </c:pt>
              </c:strCache>
            </c:strRef>
          </c:tx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EUROPE!$C$4:$L$4</c:f>
              <c:numCache>
                <c:formatCode>[$€-2]\ #,##0.00</c:formatCode>
                <c:ptCount val="10"/>
                <c:pt idx="0">
                  <c:v>3094976</c:v>
                </c:pt>
                <c:pt idx="1">
                  <c:v>2279420</c:v>
                </c:pt>
                <c:pt idx="2">
                  <c:v>3406190</c:v>
                </c:pt>
                <c:pt idx="3">
                  <c:v>1720785</c:v>
                </c:pt>
                <c:pt idx="4">
                  <c:v>555660</c:v>
                </c:pt>
                <c:pt idx="5">
                  <c:v>1237940</c:v>
                </c:pt>
                <c:pt idx="6">
                  <c:v>4265540</c:v>
                </c:pt>
                <c:pt idx="7">
                  <c:v>1857230</c:v>
                </c:pt>
                <c:pt idx="8">
                  <c:v>883311</c:v>
                </c:pt>
                <c:pt idx="9">
                  <c:v>814895</c:v>
                </c:pt>
              </c:numCache>
            </c:numRef>
          </c:val>
        </c:ser>
        <c:ser>
          <c:idx val="3"/>
          <c:order val="1"/>
          <c:tx>
            <c:strRef>
              <c:f>EUROPE!$A$7</c:f>
              <c:strCache>
                <c:ptCount val="1"/>
                <c:pt idx="0">
                  <c:v>Deluxe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EUROPE!$C$7:$L$7</c:f>
              <c:numCache>
                <c:formatCode>[$€-2]\ #,##0.00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520000</c:v>
                </c:pt>
                <c:pt idx="4">
                  <c:v>2301250</c:v>
                </c:pt>
                <c:pt idx="5">
                  <c:v>1270260</c:v>
                </c:pt>
                <c:pt idx="6">
                  <c:v>1425420</c:v>
                </c:pt>
                <c:pt idx="7">
                  <c:v>457820</c:v>
                </c:pt>
                <c:pt idx="8">
                  <c:v>536160</c:v>
                </c:pt>
                <c:pt idx="9">
                  <c:v>3199196</c:v>
                </c:pt>
              </c:numCache>
            </c:numRef>
          </c:val>
        </c:ser>
        <c:gapWidth val="75"/>
        <c:overlap val="-25"/>
        <c:axId val="68944256"/>
        <c:axId val="68945792"/>
      </c:barChart>
      <c:catAx>
        <c:axId val="68944256"/>
        <c:scaling>
          <c:orientation val="minMax"/>
        </c:scaling>
        <c:axPos val="b"/>
        <c:majorTickMark val="none"/>
        <c:tickLblPos val="nextTo"/>
        <c:crossAx val="68945792"/>
        <c:crosses val="autoZero"/>
        <c:auto val="1"/>
        <c:lblAlgn val="ctr"/>
        <c:lblOffset val="100"/>
      </c:catAx>
      <c:valAx>
        <c:axId val="68945792"/>
        <c:scaling>
          <c:orientation val="minMax"/>
        </c:scaling>
        <c:axPos val="l"/>
        <c:majorGridlines/>
        <c:numFmt formatCode="[$€-2]\ #,##0.00" sourceLinked="1"/>
        <c:majorTickMark val="none"/>
        <c:tickLblPos val="nextTo"/>
        <c:txPr>
          <a:bodyPr/>
          <a:lstStyle/>
          <a:p>
            <a:pPr>
              <a:defRPr sz="1050"/>
            </a:pPr>
            <a:endParaRPr lang="es-VE"/>
          </a:p>
        </c:txPr>
        <c:crossAx val="68944256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/>
          </a:pPr>
          <a:endParaRPr lang="es-VE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chart>
    <c:title>
      <c:tx>
        <c:rich>
          <a:bodyPr/>
          <a:lstStyle/>
          <a:p>
            <a:pPr>
              <a:defRPr sz="1400"/>
            </a:pPr>
            <a:r>
              <a:rPr lang="es-VE" sz="1400" dirty="0" err="1"/>
              <a:t>Gross</a:t>
            </a:r>
            <a:r>
              <a:rPr lang="es-VE" sz="1400" dirty="0"/>
              <a:t> </a:t>
            </a:r>
            <a:r>
              <a:rPr lang="es-VE" sz="1400" dirty="0" err="1"/>
              <a:t>Margins</a:t>
            </a:r>
            <a:r>
              <a:rPr lang="es-VE" sz="1400" dirty="0"/>
              <a:t> Vs. Net </a:t>
            </a:r>
            <a:r>
              <a:rPr lang="es-VE" sz="1400" dirty="0" err="1"/>
              <a:t>Earnings</a:t>
            </a:r>
            <a:endParaRPr lang="es-VE" sz="14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EUROPE!$B$13</c:f>
              <c:strCache>
                <c:ptCount val="1"/>
                <c:pt idx="0">
                  <c:v>AGM</c:v>
                </c:pt>
              </c:strCache>
            </c:strRef>
          </c:tx>
          <c:dLbls>
            <c:dLbl>
              <c:idx val="6"/>
              <c:layout/>
              <c:showVal val="1"/>
            </c:dLbl>
            <c:delete val="1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EUROPE!$C$13:$L$13</c:f>
              <c:numCache>
                <c:formatCode>[$€-2]\ #,##0.00</c:formatCode>
                <c:ptCount val="10"/>
                <c:pt idx="0">
                  <c:v>645000</c:v>
                </c:pt>
                <c:pt idx="1">
                  <c:v>1297912</c:v>
                </c:pt>
                <c:pt idx="2">
                  <c:v>2338381</c:v>
                </c:pt>
                <c:pt idx="3">
                  <c:v>2997045</c:v>
                </c:pt>
                <c:pt idx="4">
                  <c:v>3995855</c:v>
                </c:pt>
                <c:pt idx="5">
                  <c:v>4368695</c:v>
                </c:pt>
                <c:pt idx="6">
                  <c:v>4446473</c:v>
                </c:pt>
                <c:pt idx="7">
                  <c:v>4064250</c:v>
                </c:pt>
                <c:pt idx="8">
                  <c:v>4064250</c:v>
                </c:pt>
                <c:pt idx="9">
                  <c:v>4384250</c:v>
                </c:pt>
              </c:numCache>
            </c:numRef>
          </c:val>
        </c:ser>
        <c:ser>
          <c:idx val="1"/>
          <c:order val="1"/>
          <c:tx>
            <c:strRef>
              <c:f>EUROPE!$B$15</c:f>
              <c:strCache>
                <c:ptCount val="1"/>
                <c:pt idx="0">
                  <c:v>ANE</c:v>
                </c:pt>
              </c:strCache>
            </c:strRef>
          </c:tx>
          <c:dLbls>
            <c:dLbl>
              <c:idx val="7"/>
              <c:layout>
                <c:manualLayout>
                  <c:x val="-0.1127016152434141"/>
                  <c:y val="0.10627305449647524"/>
                </c:manualLayout>
              </c:layout>
              <c:showVal val="1"/>
            </c:dLbl>
            <c:delete val="1"/>
          </c:dLbls>
          <c:cat>
            <c:strRef>
              <c:f>EUROPE!$C$2:$L$2</c:f>
              <c:strCache>
                <c:ptCount val="10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  <c:pt idx="4">
                  <c:v>PERIOD 5</c:v>
                </c:pt>
                <c:pt idx="5">
                  <c:v>PERIOD 6</c:v>
                </c:pt>
                <c:pt idx="6">
                  <c:v>PERIOD 7</c:v>
                </c:pt>
                <c:pt idx="7">
                  <c:v>PERIOD 8</c:v>
                </c:pt>
                <c:pt idx="8">
                  <c:v>PERIOD 9</c:v>
                </c:pt>
                <c:pt idx="9">
                  <c:v>PERIOD 10</c:v>
                </c:pt>
              </c:strCache>
            </c:strRef>
          </c:cat>
          <c:val>
            <c:numRef>
              <c:f>EUROPE!$C$15:$L$15</c:f>
              <c:numCache>
                <c:formatCode>[$€-2]\ #,##0.00</c:formatCode>
                <c:ptCount val="10"/>
                <c:pt idx="0">
                  <c:v>-72777</c:v>
                </c:pt>
                <c:pt idx="1">
                  <c:v>116624</c:v>
                </c:pt>
                <c:pt idx="2">
                  <c:v>439717</c:v>
                </c:pt>
                <c:pt idx="3">
                  <c:v>480720</c:v>
                </c:pt>
                <c:pt idx="4">
                  <c:v>825487</c:v>
                </c:pt>
                <c:pt idx="5">
                  <c:v>803987</c:v>
                </c:pt>
                <c:pt idx="6">
                  <c:v>4150</c:v>
                </c:pt>
                <c:pt idx="7">
                  <c:v>-934494</c:v>
                </c:pt>
                <c:pt idx="8">
                  <c:v>-1031575</c:v>
                </c:pt>
                <c:pt idx="9">
                  <c:v>-1138444</c:v>
                </c:pt>
              </c:numCache>
            </c:numRef>
          </c:val>
        </c:ser>
        <c:marker val="1"/>
        <c:axId val="68975616"/>
        <c:axId val="68989696"/>
      </c:lineChart>
      <c:catAx>
        <c:axId val="68975616"/>
        <c:scaling>
          <c:orientation val="minMax"/>
        </c:scaling>
        <c:axPos val="b"/>
        <c:tickLblPos val="nextTo"/>
        <c:crossAx val="68989696"/>
        <c:crosses val="autoZero"/>
        <c:auto val="1"/>
        <c:lblAlgn val="ctr"/>
        <c:lblOffset val="100"/>
      </c:catAx>
      <c:valAx>
        <c:axId val="68989696"/>
        <c:scaling>
          <c:orientation val="minMax"/>
        </c:scaling>
        <c:axPos val="l"/>
        <c:majorGridlines/>
        <c:numFmt formatCode="[$€-2]\ #,##0.00" sourceLinked="1"/>
        <c:tickLblPos val="nextTo"/>
        <c:crossAx val="68975616"/>
        <c:crosses val="autoZero"/>
        <c:crossBetween val="between"/>
      </c:valAx>
    </c:plotArea>
    <c:legend>
      <c:legendPos val="b"/>
      <c:layout/>
    </c:legend>
    <c:plotVisOnly val="1"/>
  </c:chart>
  <c:spPr>
    <a:ln>
      <a:solidFill>
        <a:schemeClr val="tx1"/>
      </a:solidFill>
    </a:ln>
  </c:spPr>
  <c:txPr>
    <a:bodyPr/>
    <a:lstStyle/>
    <a:p>
      <a:pPr>
        <a:defRPr sz="1050"/>
      </a:pPr>
      <a:endParaRPr lang="es-VE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style val="10"/>
  <c:chart>
    <c:title>
      <c:tx>
        <c:rich>
          <a:bodyPr/>
          <a:lstStyle/>
          <a:p>
            <a:pPr>
              <a:defRPr/>
            </a:pPr>
            <a:r>
              <a:rPr lang="es-VE"/>
              <a:t>Type of Sales (weight)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Pt>
            <c:idx val="1"/>
            <c:spPr>
              <a:solidFill>
                <a:srgbClr val="9BBB59"/>
              </a:solidFill>
            </c:spPr>
          </c:dPt>
          <c:dLbls>
            <c:showPercent val="1"/>
            <c:showLeaderLines val="1"/>
          </c:dLbls>
          <c:cat>
            <c:strRef>
              <c:f>EUROPE!$M$6:$M$9</c:f>
              <c:strCache>
                <c:ptCount val="2"/>
                <c:pt idx="0">
                  <c:v>Standard sales</c:v>
                </c:pt>
                <c:pt idx="1">
                  <c:v>Deluxe sales</c:v>
                </c:pt>
              </c:strCache>
            </c:strRef>
          </c:cat>
          <c:val>
            <c:numRef>
              <c:f>EUROPE!$N$6:$N$9</c:f>
              <c:numCache>
                <c:formatCode>[$€-2]\ #,##0.00</c:formatCode>
                <c:ptCount val="2"/>
                <c:pt idx="0">
                  <c:v>20115947</c:v>
                </c:pt>
                <c:pt idx="1">
                  <c:v>9710106</c:v>
                </c:pt>
              </c:numCache>
            </c:numRef>
          </c:val>
        </c:ser>
        <c:dLbls>
          <c:showPercent val="1"/>
        </c:dLbls>
        <c:firstSliceAng val="141"/>
      </c:pieChart>
    </c:plotArea>
    <c:legend>
      <c:legendPos val="t"/>
      <c:layout/>
      <c:txPr>
        <a:bodyPr/>
        <a:lstStyle/>
        <a:p>
          <a:pPr rtl="0">
            <a:defRPr sz="1100"/>
          </a:pPr>
          <a:endParaRPr lang="es-VE"/>
        </a:p>
      </c:txPr>
    </c:legend>
    <c:plotVisOnly val="1"/>
  </c:chart>
  <c:spPr>
    <a:ln>
      <a:noFill/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VE"/>
  <c:style val="5"/>
  <c:chart>
    <c:autoTitleDeleted val="1"/>
    <c:plotArea>
      <c:layout/>
      <c:pieChart>
        <c:varyColors val="1"/>
        <c:ser>
          <c:idx val="2"/>
          <c:order val="2"/>
          <c:dLbls>
            <c:showPercent val="1"/>
            <c:showLeaderLines val="1"/>
          </c:dLbls>
          <c:cat>
            <c:strRef>
              <c:f>EUROPE!$P$10:$P$11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EUROPE!$Q$10:$Q$11</c:f>
              <c:numCache>
                <c:formatCode>[$€-2]\ #,##0.00</c:formatCode>
                <c:ptCount val="2"/>
                <c:pt idx="0">
                  <c:v>3041356</c:v>
                </c:pt>
                <c:pt idx="1">
                  <c:v>6668750</c:v>
                </c:pt>
              </c:numCache>
            </c:numRef>
          </c:val>
        </c:ser>
        <c:ser>
          <c:idx val="3"/>
          <c:order val="3"/>
          <c:dLbls>
            <c:showPercent val="1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1"/>
          <c:order val="1"/>
          <c:dLbls>
            <c:showPercent val="1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0"/>
          <c:order val="0"/>
          <c:dLbls>
            <c:showPercent val="1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>
        <c:manualLayout>
          <c:xMode val="edge"/>
          <c:yMode val="edge"/>
          <c:x val="0.40138304351575038"/>
          <c:y val="0.13337545791009445"/>
          <c:w val="0.17185205797182371"/>
          <c:h val="0.11559858293542571"/>
        </c:manualLayout>
      </c:layout>
    </c:legend>
    <c:plotVisOnly val="1"/>
  </c:chart>
  <c:spPr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VE"/>
  <c:style val="3"/>
  <c:chart>
    <c:autoTitleDeleted val="1"/>
    <c:plotArea>
      <c:layout/>
      <c:pieChart>
        <c:varyColors val="1"/>
        <c:ser>
          <c:idx val="2"/>
          <c:order val="2"/>
          <c:dLbls>
            <c:showPercent val="1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3"/>
          <c:order val="3"/>
          <c:dLbls>
            <c:showPercent val="1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1"/>
          <c:order val="1"/>
          <c:dLbls>
            <c:showPercent val="1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ser>
          <c:idx val="0"/>
          <c:order val="0"/>
          <c:dLbls>
            <c:showPercent val="1"/>
            <c:showLeaderLines val="1"/>
          </c:dLbls>
          <c:cat>
            <c:strRef>
              <c:f>EUROPE!$P$3:$P$4</c:f>
              <c:strCache>
                <c:ptCount val="2"/>
                <c:pt idx="0">
                  <c:v>CHIP</c:v>
                </c:pt>
                <c:pt idx="1">
                  <c:v>PC</c:v>
                </c:pt>
              </c:strCache>
            </c:strRef>
          </c:cat>
          <c:val>
            <c:numRef>
              <c:f>EUROPE!$Q$3:$Q$4</c:f>
              <c:numCache>
                <c:formatCode>[$€-2]\ #,##0.00</c:formatCode>
                <c:ptCount val="2"/>
                <c:pt idx="0">
                  <c:v>3271002</c:v>
                </c:pt>
                <c:pt idx="1">
                  <c:v>16844945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>
        <c:manualLayout>
          <c:xMode val="edge"/>
          <c:yMode val="edge"/>
          <c:x val="0.22020639797523023"/>
          <c:y val="0.74794552818273263"/>
          <c:w val="0.17185205797182371"/>
          <c:h val="0.11559858293542571"/>
        </c:manualLayout>
      </c:layout>
    </c:legend>
    <c:plotVisOnly val="1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90E8-9563-4654-AAEB-7902D7BFD062}" type="datetimeFigureOut">
              <a:rPr lang="es-VE" smtClean="0"/>
              <a:pPr/>
              <a:t>01/06/2013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8D12-31F0-4010-A3E3-3BD3607593A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2" y="260648"/>
          <a:ext cx="4824536" cy="319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14 Gráfico"/>
          <p:cNvGraphicFramePr/>
          <p:nvPr/>
        </p:nvGraphicFramePr>
        <p:xfrm>
          <a:off x="179512" y="3573016"/>
          <a:ext cx="4896544" cy="301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20 Grupo"/>
          <p:cNvGrpSpPr/>
          <p:nvPr/>
        </p:nvGrpSpPr>
        <p:grpSpPr>
          <a:xfrm>
            <a:off x="4595127" y="794286"/>
            <a:ext cx="4585385" cy="4794954"/>
            <a:chOff x="4558615" y="116632"/>
            <a:chExt cx="4585385" cy="4794954"/>
          </a:xfrm>
        </p:grpSpPr>
        <p:grpSp>
          <p:nvGrpSpPr>
            <p:cNvPr id="7" name="6 Grupo"/>
            <p:cNvGrpSpPr/>
            <p:nvPr/>
          </p:nvGrpSpPr>
          <p:grpSpPr>
            <a:xfrm>
              <a:off x="4558615" y="116632"/>
              <a:ext cx="4585385" cy="4794954"/>
              <a:chOff x="6614814" y="-1414020"/>
              <a:chExt cx="4585385" cy="4794954"/>
            </a:xfrm>
          </p:grpSpPr>
          <p:graphicFrame>
            <p:nvGraphicFramePr>
              <p:cNvPr id="3" name="4 Gráfico"/>
              <p:cNvGraphicFramePr/>
              <p:nvPr/>
            </p:nvGraphicFramePr>
            <p:xfrm>
              <a:off x="6650310" y="1394292"/>
              <a:ext cx="4549889" cy="19866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4" name="3 Gráfico"/>
              <p:cNvGraphicFramePr/>
              <p:nvPr/>
            </p:nvGraphicFramePr>
            <p:xfrm>
              <a:off x="6614814" y="-1414020"/>
              <a:ext cx="4555332" cy="3352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cxnSp>
          <p:nvCxnSpPr>
            <p:cNvPr id="17" name="16 Conector recto"/>
            <p:cNvCxnSpPr/>
            <p:nvPr/>
          </p:nvCxnSpPr>
          <p:spPr>
            <a:xfrm>
              <a:off x="5796136" y="2132856"/>
              <a:ext cx="576064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H="1">
              <a:off x="7308304" y="2276872"/>
              <a:ext cx="576064" cy="208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ectángulo"/>
          <p:cNvSpPr/>
          <p:nvPr/>
        </p:nvSpPr>
        <p:spPr>
          <a:xfrm>
            <a:off x="6228184" y="0"/>
            <a:ext cx="1375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USA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0"/>
          <a:ext cx="482453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14 Gráfico"/>
          <p:cNvGraphicFramePr/>
          <p:nvPr/>
        </p:nvGraphicFramePr>
        <p:xfrm>
          <a:off x="179512" y="3429000"/>
          <a:ext cx="4824536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4067944" y="908720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5 Rectángulo"/>
          <p:cNvSpPr/>
          <p:nvPr/>
        </p:nvSpPr>
        <p:spPr>
          <a:xfrm>
            <a:off x="5649437" y="0"/>
            <a:ext cx="253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EUROPE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9 Gráfico"/>
          <p:cNvGraphicFramePr/>
          <p:nvPr/>
        </p:nvGraphicFramePr>
        <p:xfrm>
          <a:off x="6084168" y="1556792"/>
          <a:ext cx="4000502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3 Gráfico"/>
          <p:cNvGraphicFramePr/>
          <p:nvPr/>
        </p:nvGraphicFramePr>
        <p:xfrm>
          <a:off x="4283968" y="3284984"/>
          <a:ext cx="4119563" cy="179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5652120" y="2708920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804248" y="321297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660232" y="1988840"/>
            <a:ext cx="1440160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6876256" y="3068960"/>
            <a:ext cx="1368152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79513" y="188641"/>
          <a:ext cx="4824535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3 Rectángulo"/>
          <p:cNvSpPr/>
          <p:nvPr/>
        </p:nvSpPr>
        <p:spPr>
          <a:xfrm>
            <a:off x="5819998" y="0"/>
            <a:ext cx="2191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BRAZIL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2 Gráfico"/>
          <p:cNvGraphicFramePr/>
          <p:nvPr/>
        </p:nvGraphicFramePr>
        <p:xfrm>
          <a:off x="179512" y="3356992"/>
          <a:ext cx="4824535" cy="322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3 Gráfico"/>
          <p:cNvGraphicFramePr/>
          <p:nvPr/>
        </p:nvGraphicFramePr>
        <p:xfrm>
          <a:off x="4572000" y="980728"/>
          <a:ext cx="4572000" cy="273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4 Gráfico"/>
          <p:cNvGraphicFramePr/>
          <p:nvPr/>
        </p:nvGraphicFramePr>
        <p:xfrm>
          <a:off x="6012160" y="3501008"/>
          <a:ext cx="2221334" cy="16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6084168" y="2636912"/>
            <a:ext cx="216024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7380312" y="2708920"/>
            <a:ext cx="21602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áfico"/>
          <p:cNvGraphicFramePr/>
          <p:nvPr/>
        </p:nvGraphicFramePr>
        <p:xfrm>
          <a:off x="251520" y="188640"/>
          <a:ext cx="8568952" cy="33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2 Gráfico"/>
          <p:cNvGraphicFramePr/>
          <p:nvPr/>
        </p:nvGraphicFramePr>
        <p:xfrm>
          <a:off x="251520" y="3645024"/>
          <a:ext cx="59766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372200" y="4005064"/>
          <a:ext cx="2592288" cy="1872209"/>
        </p:xfrm>
        <a:graphic>
          <a:graphicData uri="http://schemas.openxmlformats.org/drawingml/2006/table">
            <a:tbl>
              <a:tblPr/>
              <a:tblGrid>
                <a:gridCol w="1482674"/>
                <a:gridCol w="1109614"/>
              </a:tblGrid>
              <a:tr h="26745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VE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KEY FINANCIAL FIGURES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Cumulative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Retained</a:t>
                      </a:r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V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Earnings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-Fr. 8.811.940,00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Supplier Credit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Fr. 23.645.116,00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Debt to equity ratio at 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Fr. 8.867.072,00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114</Words>
  <Application>Microsoft Office PowerPoint</Application>
  <PresentationFormat>Presentación en pantalla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Tabacco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Alejandra</dc:creator>
  <cp:lastModifiedBy>Alejandra</cp:lastModifiedBy>
  <cp:revision>16</cp:revision>
  <dcterms:created xsi:type="dcterms:W3CDTF">2013-06-01T09:52:54Z</dcterms:created>
  <dcterms:modified xsi:type="dcterms:W3CDTF">2013-06-01T20:48:45Z</dcterms:modified>
</cp:coreProperties>
</file>