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notesSlides/notesSlide2.xml" ContentType="application/vnd.openxmlformats-officedocument.presentationml.notesSlide+xml"/>
  <Override PartName="/ppt/charts/chart16.xml" ContentType="application/vnd.openxmlformats-officedocument.drawingml.chart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3" r:id="rId1"/>
  </p:sldMasterIdLst>
  <p:notesMasterIdLst>
    <p:notesMasterId r:id="rId31"/>
  </p:notesMasterIdLst>
  <p:sldIdLst>
    <p:sldId id="256" r:id="rId2"/>
    <p:sldId id="257" r:id="rId3"/>
    <p:sldId id="274" r:id="rId4"/>
    <p:sldId id="258" r:id="rId5"/>
    <p:sldId id="275" r:id="rId6"/>
    <p:sldId id="259" r:id="rId7"/>
    <p:sldId id="260" r:id="rId8"/>
    <p:sldId id="261" r:id="rId9"/>
    <p:sldId id="276" r:id="rId10"/>
    <p:sldId id="277" r:id="rId11"/>
    <p:sldId id="278" r:id="rId12"/>
    <p:sldId id="279" r:id="rId13"/>
    <p:sldId id="280" r:id="rId14"/>
    <p:sldId id="281" r:id="rId15"/>
    <p:sldId id="263" r:id="rId16"/>
    <p:sldId id="282" r:id="rId17"/>
    <p:sldId id="264" r:id="rId18"/>
    <p:sldId id="271" r:id="rId19"/>
    <p:sldId id="272" r:id="rId20"/>
    <p:sldId id="273" r:id="rId21"/>
    <p:sldId id="269" r:id="rId22"/>
    <p:sldId id="268" r:id="rId23"/>
    <p:sldId id="283" r:id="rId24"/>
    <p:sldId id="267" r:id="rId25"/>
    <p:sldId id="266" r:id="rId26"/>
    <p:sldId id="284" r:id="rId27"/>
    <p:sldId id="265" r:id="rId28"/>
    <p:sldId id="285" r:id="rId29"/>
    <p:sldId id="286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362" autoAdjust="0"/>
  </p:normalViewPr>
  <p:slideViewPr>
    <p:cSldViewPr snapToGrid="0" snapToObjects="1">
      <p:cViewPr varScale="1">
        <p:scale>
          <a:sx n="84" d="100"/>
          <a:sy n="84" d="100"/>
        </p:scale>
        <p:origin x="-16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Tabacco\Documents\DOCUMENTOS%20ALE\Bussiness%20Presentation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Tabacco\Documents\DOCUMENTOS%20ALE\Bussiness%20Presentation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Tabacco\Documents\DOCUMENTOS%20ALE\Bussiness%20Presentation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Tabacco\Documents\DOCUMENTOS%20ALE\Bussiness%20Presentation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Tabacco\Documents\DOCUMENTOS%20ALE\Bussiness%20Presentation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Tabacco\Documents\DOCUMENTOS%20ALE\Bussiness%20Presentation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Tabacco\Documents\DOCUMENTOS%20ALE\Bussiness%20Presentation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Tabacco\Documents\DOCUMENTOS%20ALE\Bussiness%20Presentation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Tabacco\Documents\DOCUMENTOS%20ALE\Bussiness%20Presentation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Tabacco\Documents\DOCUMENTOS%20ALE\Bussiness%20Presentation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Tabacco\Documents\DOCUMENTOS%20ALE\Bussiness%20Presentation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Tabacco\Documents\DOCUMENTOS%20ALE\Bussiness%20Presentation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Tabacco\Documents\DOCUMENTOS%20ALE\Bussiness%20Presentation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Tabacco\Documents\DOCUMENTOS%20ALE\Bussiness%20Presentation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Tabacco\Documents\DOCUMENTOS%20ALE\Bussiness%20Presentati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VE"/>
              <a:t>USA TOTAL SALES ($)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USA!$A$5</c:f>
              <c:strCache>
                <c:ptCount val="1"/>
                <c:pt idx="0">
                  <c:v>Standard sales</c:v>
                </c:pt>
              </c:strCache>
            </c:strRef>
          </c:tx>
          <c:invertIfNegative val="0"/>
          <c:dLbls>
            <c:dLbl>
              <c:idx val="5"/>
              <c:layout>
                <c:manualLayout>
                  <c:x val="7.8971324910830799E-3"/>
                  <c:y val="1.98702270775809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USA!$C$3:$L$3</c:f>
              <c:strCache>
                <c:ptCount val="10"/>
                <c:pt idx="0">
                  <c:v>PERIOD 1</c:v>
                </c:pt>
                <c:pt idx="1">
                  <c:v>PERIOD 2</c:v>
                </c:pt>
                <c:pt idx="2">
                  <c:v>PERIOD 3</c:v>
                </c:pt>
                <c:pt idx="3">
                  <c:v>PERIOD 4</c:v>
                </c:pt>
                <c:pt idx="4">
                  <c:v>PERIOD 5</c:v>
                </c:pt>
                <c:pt idx="5">
                  <c:v>PERIOD 6</c:v>
                </c:pt>
                <c:pt idx="6">
                  <c:v>PERIOD 7</c:v>
                </c:pt>
                <c:pt idx="7">
                  <c:v>PERIOD 8</c:v>
                </c:pt>
                <c:pt idx="8">
                  <c:v>PERIOD 9</c:v>
                </c:pt>
                <c:pt idx="9">
                  <c:v>PERIOD 10</c:v>
                </c:pt>
              </c:strCache>
            </c:strRef>
          </c:cat>
          <c:val>
            <c:numRef>
              <c:f>USA!$C$5:$L$5</c:f>
              <c:numCache>
                <c:formatCode>[$$-409]#,##0\.00</c:formatCode>
                <c:ptCount val="10"/>
                <c:pt idx="0">
                  <c:v>2717108</c:v>
                </c:pt>
                <c:pt idx="1">
                  <c:v>2551925</c:v>
                </c:pt>
                <c:pt idx="2">
                  <c:v>2988175</c:v>
                </c:pt>
                <c:pt idx="3">
                  <c:v>510180</c:v>
                </c:pt>
                <c:pt idx="4">
                  <c:v>2420000</c:v>
                </c:pt>
                <c:pt idx="5">
                  <c:v>9119498</c:v>
                </c:pt>
                <c:pt idx="6">
                  <c:v>3022215</c:v>
                </c:pt>
                <c:pt idx="7">
                  <c:v>3316710</c:v>
                </c:pt>
                <c:pt idx="8">
                  <c:v>3173420</c:v>
                </c:pt>
                <c:pt idx="9">
                  <c:v>5225075</c:v>
                </c:pt>
              </c:numCache>
            </c:numRef>
          </c:val>
        </c:ser>
        <c:ser>
          <c:idx val="1"/>
          <c:order val="1"/>
          <c:tx>
            <c:strRef>
              <c:f>USA!$A$8</c:f>
              <c:strCache>
                <c:ptCount val="1"/>
                <c:pt idx="0">
                  <c:v>Deluxe sales</c:v>
                </c:pt>
              </c:strCache>
            </c:strRef>
          </c:tx>
          <c:invertIfNegative val="0"/>
          <c:cat>
            <c:strRef>
              <c:f>USA!$C$3:$L$3</c:f>
              <c:strCache>
                <c:ptCount val="10"/>
                <c:pt idx="0">
                  <c:v>PERIOD 1</c:v>
                </c:pt>
                <c:pt idx="1">
                  <c:v>PERIOD 2</c:v>
                </c:pt>
                <c:pt idx="2">
                  <c:v>PERIOD 3</c:v>
                </c:pt>
                <c:pt idx="3">
                  <c:v>PERIOD 4</c:v>
                </c:pt>
                <c:pt idx="4">
                  <c:v>PERIOD 5</c:v>
                </c:pt>
                <c:pt idx="5">
                  <c:v>PERIOD 6</c:v>
                </c:pt>
                <c:pt idx="6">
                  <c:v>PERIOD 7</c:v>
                </c:pt>
                <c:pt idx="7">
                  <c:v>PERIOD 8</c:v>
                </c:pt>
                <c:pt idx="8">
                  <c:v>PERIOD 9</c:v>
                </c:pt>
                <c:pt idx="9">
                  <c:v>PERIOD 10</c:v>
                </c:pt>
              </c:strCache>
            </c:strRef>
          </c:cat>
          <c:val>
            <c:numRef>
              <c:f>USA!$C$8:$L$8</c:f>
              <c:numCache>
                <c:formatCode>[$$-409]#,##0\.00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1800000</c:v>
                </c:pt>
                <c:pt idx="7">
                  <c:v>0</c:v>
                </c:pt>
                <c:pt idx="8">
                  <c:v>453120</c:v>
                </c:pt>
                <c:pt idx="9">
                  <c:v>415574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31288064"/>
        <c:axId val="131330816"/>
      </c:barChart>
      <c:catAx>
        <c:axId val="131288064"/>
        <c:scaling>
          <c:orientation val="minMax"/>
        </c:scaling>
        <c:delete val="0"/>
        <c:axPos val="b"/>
        <c:majorTickMark val="none"/>
        <c:minorTickMark val="none"/>
        <c:tickLblPos val="nextTo"/>
        <c:crossAx val="131330816"/>
        <c:crosses val="autoZero"/>
        <c:auto val="1"/>
        <c:lblAlgn val="ctr"/>
        <c:lblOffset val="100"/>
        <c:noMultiLvlLbl val="0"/>
      </c:catAx>
      <c:valAx>
        <c:axId val="131330816"/>
        <c:scaling>
          <c:orientation val="minMax"/>
        </c:scaling>
        <c:delete val="0"/>
        <c:axPos val="l"/>
        <c:majorGridlines/>
        <c:numFmt formatCode="[$$-409]#,##0\.00" sourceLinked="1"/>
        <c:majorTickMark val="none"/>
        <c:minorTickMark val="none"/>
        <c:tickLblPos val="nextTo"/>
        <c:spPr>
          <a:ln w="9525">
            <a:noFill/>
          </a:ln>
        </c:spPr>
        <c:crossAx val="131288064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100"/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105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60"/>
            </a:pPr>
            <a:r>
              <a:rPr lang="es-VE" sz="1260"/>
              <a:t>BRAZIL TOTAL SALES (R$)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BRAZIL!$A$4</c:f>
              <c:strCache>
                <c:ptCount val="1"/>
                <c:pt idx="0">
                  <c:v>Standard sales</c:v>
                </c:pt>
              </c:strCache>
            </c:strRef>
          </c:tx>
          <c:invertIfNegative val="0"/>
          <c:cat>
            <c:strRef>
              <c:f>BRAZIL!$C$2:$L$2</c:f>
              <c:strCache>
                <c:ptCount val="10"/>
                <c:pt idx="0">
                  <c:v>PERIOD 1</c:v>
                </c:pt>
                <c:pt idx="1">
                  <c:v>PERIOD 2</c:v>
                </c:pt>
                <c:pt idx="2">
                  <c:v>PERIOD 3</c:v>
                </c:pt>
                <c:pt idx="3">
                  <c:v>PERIOD 4</c:v>
                </c:pt>
                <c:pt idx="4">
                  <c:v>PERIOD 5</c:v>
                </c:pt>
                <c:pt idx="5">
                  <c:v>PERIOD 6</c:v>
                </c:pt>
                <c:pt idx="6">
                  <c:v>PERIOD 7</c:v>
                </c:pt>
                <c:pt idx="7">
                  <c:v>PERIOD 8</c:v>
                </c:pt>
                <c:pt idx="8">
                  <c:v>PERIOD 9</c:v>
                </c:pt>
                <c:pt idx="9">
                  <c:v>PERIOD 10</c:v>
                </c:pt>
              </c:strCache>
            </c:strRef>
          </c:cat>
          <c:val>
            <c:numRef>
              <c:f>BRAZIL!$C$4:$L$4</c:f>
              <c:numCache>
                <c:formatCode>[$R$-416]\ #,##0\.00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402570</c:v>
                </c:pt>
                <c:pt idx="5">
                  <c:v>1267920</c:v>
                </c:pt>
                <c:pt idx="6">
                  <c:v>8378460</c:v>
                </c:pt>
                <c:pt idx="7">
                  <c:v>3631710</c:v>
                </c:pt>
                <c:pt idx="8">
                  <c:v>3416700</c:v>
                </c:pt>
                <c:pt idx="9">
                  <c:v>0</c:v>
                </c:pt>
              </c:numCache>
            </c:numRef>
          </c:val>
        </c:ser>
        <c:ser>
          <c:idx val="1"/>
          <c:order val="1"/>
          <c:tx>
            <c:strRef>
              <c:f>BRAZIL!$A$7</c:f>
              <c:strCache>
                <c:ptCount val="1"/>
                <c:pt idx="0">
                  <c:v>Deluxe sales</c:v>
                </c:pt>
              </c:strCache>
            </c:strRef>
          </c:tx>
          <c:invertIfNegative val="0"/>
          <c:cat>
            <c:strRef>
              <c:f>BRAZIL!$C$2:$L$2</c:f>
              <c:strCache>
                <c:ptCount val="10"/>
                <c:pt idx="0">
                  <c:v>PERIOD 1</c:v>
                </c:pt>
                <c:pt idx="1">
                  <c:v>PERIOD 2</c:v>
                </c:pt>
                <c:pt idx="2">
                  <c:v>PERIOD 3</c:v>
                </c:pt>
                <c:pt idx="3">
                  <c:v>PERIOD 4</c:v>
                </c:pt>
                <c:pt idx="4">
                  <c:v>PERIOD 5</c:v>
                </c:pt>
                <c:pt idx="5">
                  <c:v>PERIOD 6</c:v>
                </c:pt>
                <c:pt idx="6">
                  <c:v>PERIOD 7</c:v>
                </c:pt>
                <c:pt idx="7">
                  <c:v>PERIOD 8</c:v>
                </c:pt>
                <c:pt idx="8">
                  <c:v>PERIOD 9</c:v>
                </c:pt>
                <c:pt idx="9">
                  <c:v>PERIOD 10</c:v>
                </c:pt>
              </c:strCache>
            </c:strRef>
          </c:cat>
          <c:val>
            <c:numRef>
              <c:f>BRAZIL!$C$7:$L$7</c:f>
              <c:numCache>
                <c:formatCode>[$R$-416]\ #,##0\.00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43410304"/>
        <c:axId val="143411840"/>
      </c:barChart>
      <c:catAx>
        <c:axId val="143410304"/>
        <c:scaling>
          <c:orientation val="minMax"/>
        </c:scaling>
        <c:delete val="0"/>
        <c:axPos val="b"/>
        <c:majorTickMark val="none"/>
        <c:minorTickMark val="none"/>
        <c:tickLblPos val="nextTo"/>
        <c:crossAx val="143411840"/>
        <c:crosses val="autoZero"/>
        <c:auto val="1"/>
        <c:lblAlgn val="ctr"/>
        <c:lblOffset val="100"/>
        <c:noMultiLvlLbl val="0"/>
      </c:catAx>
      <c:valAx>
        <c:axId val="143411840"/>
        <c:scaling>
          <c:orientation val="minMax"/>
        </c:scaling>
        <c:delete val="0"/>
        <c:axPos val="l"/>
        <c:majorGridlines/>
        <c:numFmt formatCode="[$R$-416]\ #,##0\.00" sourceLinked="1"/>
        <c:majorTickMark val="none"/>
        <c:minorTickMark val="none"/>
        <c:tickLblPos val="nextTo"/>
        <c:crossAx val="143410304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100"/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es-VE" sz="1400"/>
              <a:t>Gross Margins</a:t>
            </a:r>
            <a:r>
              <a:rPr lang="es-VE" sz="1400" baseline="0"/>
              <a:t> Vs. Net Earnings</a:t>
            </a:r>
            <a:endParaRPr lang="es-VE" sz="140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BRAZIL!$B$13</c:f>
              <c:strCache>
                <c:ptCount val="1"/>
                <c:pt idx="0">
                  <c:v>AGM</c:v>
                </c:pt>
              </c:strCache>
            </c:strRef>
          </c:tx>
          <c:dLbls>
            <c:dLbl>
              <c:idx val="8"/>
              <c:layout>
                <c:manualLayout>
                  <c:x val="-6.0263651100982099E-2"/>
                  <c:y val="-3.54243514988250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BRAZIL!$C$2:$L$2</c:f>
              <c:strCache>
                <c:ptCount val="10"/>
                <c:pt idx="0">
                  <c:v>PERIOD 1</c:v>
                </c:pt>
                <c:pt idx="1">
                  <c:v>PERIOD 2</c:v>
                </c:pt>
                <c:pt idx="2">
                  <c:v>PERIOD 3</c:v>
                </c:pt>
                <c:pt idx="3">
                  <c:v>PERIOD 4</c:v>
                </c:pt>
                <c:pt idx="4">
                  <c:v>PERIOD 5</c:v>
                </c:pt>
                <c:pt idx="5">
                  <c:v>PERIOD 6</c:v>
                </c:pt>
                <c:pt idx="6">
                  <c:v>PERIOD 7</c:v>
                </c:pt>
                <c:pt idx="7">
                  <c:v>PERIOD 8</c:v>
                </c:pt>
                <c:pt idx="8">
                  <c:v>PERIOD 9</c:v>
                </c:pt>
                <c:pt idx="9">
                  <c:v>PERIOD 10</c:v>
                </c:pt>
              </c:strCache>
            </c:strRef>
          </c:cat>
          <c:val>
            <c:numRef>
              <c:f>BRAZIL!$C$13:$L$13</c:f>
              <c:numCache>
                <c:formatCode>[$R$-416]\ #,##0\.00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1161834</c:v>
                </c:pt>
                <c:pt idx="7">
                  <c:v>1617836</c:v>
                </c:pt>
                <c:pt idx="8">
                  <c:v>4150000</c:v>
                </c:pt>
                <c:pt idx="9">
                  <c:v>4150000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BRAZIL!$B$15</c:f>
              <c:strCache>
                <c:ptCount val="1"/>
                <c:pt idx="0">
                  <c:v>ANE</c:v>
                </c:pt>
              </c:strCache>
            </c:strRef>
          </c:tx>
          <c:dLbls>
            <c:dLbl>
              <c:idx val="9"/>
              <c:layout>
                <c:manualLayout>
                  <c:x val="-6.0263651100982097E-3"/>
                  <c:y val="3.93603905542500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BRAZIL!$C$2:$L$2</c:f>
              <c:strCache>
                <c:ptCount val="10"/>
                <c:pt idx="0">
                  <c:v>PERIOD 1</c:v>
                </c:pt>
                <c:pt idx="1">
                  <c:v>PERIOD 2</c:v>
                </c:pt>
                <c:pt idx="2">
                  <c:v>PERIOD 3</c:v>
                </c:pt>
                <c:pt idx="3">
                  <c:v>PERIOD 4</c:v>
                </c:pt>
                <c:pt idx="4">
                  <c:v>PERIOD 5</c:v>
                </c:pt>
                <c:pt idx="5">
                  <c:v>PERIOD 6</c:v>
                </c:pt>
                <c:pt idx="6">
                  <c:v>PERIOD 7</c:v>
                </c:pt>
                <c:pt idx="7">
                  <c:v>PERIOD 8</c:v>
                </c:pt>
                <c:pt idx="8">
                  <c:v>PERIOD 9</c:v>
                </c:pt>
                <c:pt idx="9">
                  <c:v>PERIOD 10</c:v>
                </c:pt>
              </c:strCache>
            </c:strRef>
          </c:cat>
          <c:val>
            <c:numRef>
              <c:f>BRAZIL!$C$15:$L$15</c:f>
              <c:numCache>
                <c:formatCode>[$R$-416]\ #,##0\.00</c:formatCode>
                <c:ptCount val="10"/>
                <c:pt idx="0">
                  <c:v>0</c:v>
                </c:pt>
                <c:pt idx="1">
                  <c:v>95445</c:v>
                </c:pt>
                <c:pt idx="2">
                  <c:v>137937</c:v>
                </c:pt>
                <c:pt idx="3">
                  <c:v>136975</c:v>
                </c:pt>
                <c:pt idx="4">
                  <c:v>67878</c:v>
                </c:pt>
                <c:pt idx="5">
                  <c:v>-511484</c:v>
                </c:pt>
                <c:pt idx="6">
                  <c:v>-489976</c:v>
                </c:pt>
                <c:pt idx="7">
                  <c:v>-2078219</c:v>
                </c:pt>
                <c:pt idx="8">
                  <c:v>-1888666</c:v>
                </c:pt>
                <c:pt idx="9">
                  <c:v>-3345231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3434496"/>
        <c:axId val="143436032"/>
      </c:lineChart>
      <c:catAx>
        <c:axId val="143434496"/>
        <c:scaling>
          <c:orientation val="minMax"/>
        </c:scaling>
        <c:delete val="0"/>
        <c:axPos val="b"/>
        <c:majorTickMark val="out"/>
        <c:minorTickMark val="none"/>
        <c:tickLblPos val="nextTo"/>
        <c:crossAx val="143436032"/>
        <c:crosses val="autoZero"/>
        <c:auto val="1"/>
        <c:lblAlgn val="ctr"/>
        <c:lblOffset val="100"/>
        <c:noMultiLvlLbl val="0"/>
      </c:catAx>
      <c:valAx>
        <c:axId val="143436032"/>
        <c:scaling>
          <c:orientation val="minMax"/>
        </c:scaling>
        <c:delete val="0"/>
        <c:axPos val="l"/>
        <c:majorGridlines/>
        <c:numFmt formatCode="[$R$-416]\ #,##0\.00" sourceLinked="1"/>
        <c:majorTickMark val="out"/>
        <c:minorTickMark val="none"/>
        <c:tickLblPos val="nextTo"/>
        <c:crossAx val="143434496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VE" sz="1800" b="1" i="0" baseline="0"/>
              <a:t>Type of Sales (weight)</a:t>
            </a:r>
            <a:endParaRPr lang="es-VE"/>
          </a:p>
        </c:rich>
      </c:tx>
      <c:layout/>
      <c:overlay val="0"/>
    </c:title>
    <c:autoTitleDeleted val="0"/>
    <c:plotArea>
      <c:layout/>
      <c:pieChart>
        <c:varyColors val="1"/>
        <c:ser>
          <c:idx val="1"/>
          <c:order val="1"/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BRAZIL!$M$22:$M$23</c:f>
              <c:strCache>
                <c:ptCount val="2"/>
                <c:pt idx="0">
                  <c:v>Standard sales</c:v>
                </c:pt>
                <c:pt idx="1">
                  <c:v>Deluxe sales</c:v>
                </c:pt>
              </c:strCache>
            </c:strRef>
          </c:cat>
          <c:val>
            <c:numRef>
              <c:f>BRAZIL!$N$22:$N$23</c:f>
              <c:numCache>
                <c:formatCode>[$R$-416]\ #,##0\.00</c:formatCode>
                <c:ptCount val="2"/>
                <c:pt idx="0">
                  <c:v>17097360</c:v>
                </c:pt>
                <c:pt idx="1">
                  <c:v>0</c:v>
                </c:pt>
              </c:numCache>
            </c:numRef>
          </c:val>
        </c:ser>
        <c:ser>
          <c:idx val="0"/>
          <c:order val="0"/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BRAZIL!$M$22:$M$23</c:f>
              <c:strCache>
                <c:ptCount val="2"/>
                <c:pt idx="0">
                  <c:v>Standard sales</c:v>
                </c:pt>
                <c:pt idx="1">
                  <c:v>Deluxe sales</c:v>
                </c:pt>
              </c:strCache>
            </c:strRef>
          </c:cat>
          <c:val>
            <c:numRef>
              <c:f>BRAZIL!$N$22:$N$23</c:f>
              <c:numCache>
                <c:formatCode>[$R$-416]\ #,##0\.00</c:formatCode>
                <c:ptCount val="2"/>
                <c:pt idx="0">
                  <c:v>17097360</c:v>
                </c:pt>
                <c:pt idx="1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t"/>
      <c:layout/>
      <c:overlay val="0"/>
      <c:txPr>
        <a:bodyPr/>
        <a:lstStyle/>
        <a:p>
          <a:pPr>
            <a:defRPr sz="11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pieChart>
        <c:varyColors val="1"/>
        <c:ser>
          <c:idx val="0"/>
          <c:order val="0"/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BRAZIL!$M$25:$M$26</c:f>
              <c:strCache>
                <c:ptCount val="2"/>
                <c:pt idx="0">
                  <c:v>CHIP</c:v>
                </c:pt>
                <c:pt idx="1">
                  <c:v>PC</c:v>
                </c:pt>
              </c:strCache>
            </c:strRef>
          </c:cat>
          <c:val>
            <c:numRef>
              <c:f>BRAZIL!$N$25:$N$26</c:f>
              <c:numCache>
                <c:formatCode>[$R$-416]\ #,##0\.00</c:formatCode>
                <c:ptCount val="2"/>
                <c:pt idx="0">
                  <c:v>3447360</c:v>
                </c:pt>
                <c:pt idx="1">
                  <c:v>13650000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VE"/>
              <a:t>Consolidated - Modtech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Resumen!$A$91</c:f>
              <c:strCache>
                <c:ptCount val="1"/>
                <c:pt idx="0">
                  <c:v>Cumulative Sales</c:v>
                </c:pt>
              </c:strCache>
            </c:strRef>
          </c:tx>
          <c:invertIfNegative val="0"/>
          <c:dLbls>
            <c:dLbl>
              <c:idx val="9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Resumen!$C$90:$L$90</c:f>
              <c:strCache>
                <c:ptCount val="10"/>
                <c:pt idx="0">
                  <c:v>PERIOD 1</c:v>
                </c:pt>
                <c:pt idx="1">
                  <c:v>PERIOD 2</c:v>
                </c:pt>
                <c:pt idx="2">
                  <c:v>PERIOD 3</c:v>
                </c:pt>
                <c:pt idx="3">
                  <c:v>PERIOD 4</c:v>
                </c:pt>
                <c:pt idx="4">
                  <c:v>PERIOD 5</c:v>
                </c:pt>
                <c:pt idx="5">
                  <c:v>PERIOD 6</c:v>
                </c:pt>
                <c:pt idx="6">
                  <c:v>PERIOD 7</c:v>
                </c:pt>
                <c:pt idx="7">
                  <c:v>PERIOD 8</c:v>
                </c:pt>
                <c:pt idx="8">
                  <c:v>PERIOD 9</c:v>
                </c:pt>
                <c:pt idx="9">
                  <c:v>PERIOD 10</c:v>
                </c:pt>
              </c:strCache>
            </c:strRef>
          </c:cat>
          <c:val>
            <c:numRef>
              <c:f>Resumen!$C$91:$L$91</c:f>
              <c:numCache>
                <c:formatCode>[$Fr.-807]\ #,##0\.00</c:formatCode>
                <c:ptCount val="10"/>
                <c:pt idx="0">
                  <c:v>11624168</c:v>
                </c:pt>
                <c:pt idx="1">
                  <c:v>21031666</c:v>
                </c:pt>
                <c:pt idx="2">
                  <c:v>33521579</c:v>
                </c:pt>
                <c:pt idx="3">
                  <c:v>39023509</c:v>
                </c:pt>
                <c:pt idx="4">
                  <c:v>49782640</c:v>
                </c:pt>
                <c:pt idx="5">
                  <c:v>72805057</c:v>
                </c:pt>
                <c:pt idx="6">
                  <c:v>96207612</c:v>
                </c:pt>
                <c:pt idx="7">
                  <c:v>107885906</c:v>
                </c:pt>
                <c:pt idx="8">
                  <c:v>117958538</c:v>
                </c:pt>
                <c:pt idx="9">
                  <c:v>134355557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3173888"/>
        <c:axId val="143192064"/>
      </c:barChart>
      <c:lineChart>
        <c:grouping val="standard"/>
        <c:varyColors val="0"/>
        <c:ser>
          <c:idx val="1"/>
          <c:order val="1"/>
          <c:tx>
            <c:strRef>
              <c:f>Resumen!$A$92</c:f>
              <c:strCache>
                <c:ptCount val="1"/>
                <c:pt idx="0">
                  <c:v>Cumulative Gross Margins</c:v>
                </c:pt>
              </c:strCache>
            </c:strRef>
          </c:tx>
          <c:dLbls>
            <c:dLbl>
              <c:idx val="9"/>
              <c:layout>
                <c:manualLayout>
                  <c:x val="0"/>
                  <c:y val="-5.092592592592590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Resumen!$C$90:$L$90</c:f>
              <c:strCache>
                <c:ptCount val="10"/>
                <c:pt idx="0">
                  <c:v>PERIOD 1</c:v>
                </c:pt>
                <c:pt idx="1">
                  <c:v>PERIOD 2</c:v>
                </c:pt>
                <c:pt idx="2">
                  <c:v>PERIOD 3</c:v>
                </c:pt>
                <c:pt idx="3">
                  <c:v>PERIOD 4</c:v>
                </c:pt>
                <c:pt idx="4">
                  <c:v>PERIOD 5</c:v>
                </c:pt>
                <c:pt idx="5">
                  <c:v>PERIOD 6</c:v>
                </c:pt>
                <c:pt idx="6">
                  <c:v>PERIOD 7</c:v>
                </c:pt>
                <c:pt idx="7">
                  <c:v>PERIOD 8</c:v>
                </c:pt>
                <c:pt idx="8">
                  <c:v>PERIOD 9</c:v>
                </c:pt>
                <c:pt idx="9">
                  <c:v>PERIOD 10</c:v>
                </c:pt>
              </c:strCache>
            </c:strRef>
          </c:cat>
          <c:val>
            <c:numRef>
              <c:f>Resumen!$C$92:$L$92</c:f>
              <c:numCache>
                <c:formatCode>[$Fr.-807]\ #,##0\.00</c:formatCode>
                <c:ptCount val="10"/>
                <c:pt idx="0">
                  <c:v>3084944</c:v>
                </c:pt>
                <c:pt idx="1">
                  <c:v>6281342</c:v>
                </c:pt>
                <c:pt idx="2">
                  <c:v>10467251</c:v>
                </c:pt>
                <c:pt idx="3">
                  <c:v>10834135</c:v>
                </c:pt>
                <c:pt idx="4">
                  <c:v>14689714</c:v>
                </c:pt>
                <c:pt idx="5">
                  <c:v>19284669</c:v>
                </c:pt>
                <c:pt idx="6">
                  <c:v>20539159</c:v>
                </c:pt>
                <c:pt idx="7">
                  <c:v>21127725</c:v>
                </c:pt>
                <c:pt idx="8">
                  <c:v>24352151</c:v>
                </c:pt>
                <c:pt idx="9">
                  <c:v>26098857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Resumen!$A$93</c:f>
              <c:strCache>
                <c:ptCount val="1"/>
                <c:pt idx="0">
                  <c:v>Cumulative Net Earnings</c:v>
                </c:pt>
              </c:strCache>
            </c:strRef>
          </c:tx>
          <c:dLbls>
            <c:dLbl>
              <c:idx val="9"/>
              <c:layout>
                <c:manualLayout>
                  <c:x val="-1.9870839542970699E-3"/>
                  <c:y val="-4.62962962962963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Resumen!$C$90:$L$90</c:f>
              <c:strCache>
                <c:ptCount val="10"/>
                <c:pt idx="0">
                  <c:v>PERIOD 1</c:v>
                </c:pt>
                <c:pt idx="1">
                  <c:v>PERIOD 2</c:v>
                </c:pt>
                <c:pt idx="2">
                  <c:v>PERIOD 3</c:v>
                </c:pt>
                <c:pt idx="3">
                  <c:v>PERIOD 4</c:v>
                </c:pt>
                <c:pt idx="4">
                  <c:v>PERIOD 5</c:v>
                </c:pt>
                <c:pt idx="5">
                  <c:v>PERIOD 6</c:v>
                </c:pt>
                <c:pt idx="6">
                  <c:v>PERIOD 7</c:v>
                </c:pt>
                <c:pt idx="7">
                  <c:v>PERIOD 8</c:v>
                </c:pt>
                <c:pt idx="8">
                  <c:v>PERIOD 9</c:v>
                </c:pt>
                <c:pt idx="9">
                  <c:v>PERIOD 10</c:v>
                </c:pt>
              </c:strCache>
            </c:strRef>
          </c:cat>
          <c:val>
            <c:numRef>
              <c:f>Resumen!$C$93:$L$93</c:f>
              <c:numCache>
                <c:formatCode>[$Fr.-807]\ #,##0\.00</c:formatCode>
                <c:ptCount val="10"/>
                <c:pt idx="0">
                  <c:v>158214</c:v>
                </c:pt>
                <c:pt idx="1">
                  <c:v>938801</c:v>
                </c:pt>
                <c:pt idx="2">
                  <c:v>1628566</c:v>
                </c:pt>
                <c:pt idx="3">
                  <c:v>514270</c:v>
                </c:pt>
                <c:pt idx="4">
                  <c:v>1585832</c:v>
                </c:pt>
                <c:pt idx="5">
                  <c:v>1749974</c:v>
                </c:pt>
                <c:pt idx="6">
                  <c:v>-1367961</c:v>
                </c:pt>
                <c:pt idx="7">
                  <c:v>-3969371</c:v>
                </c:pt>
                <c:pt idx="8">
                  <c:v>-3607565</c:v>
                </c:pt>
                <c:pt idx="9">
                  <c:v>-5706418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3173888"/>
        <c:axId val="143192064"/>
      </c:lineChart>
      <c:catAx>
        <c:axId val="143173888"/>
        <c:scaling>
          <c:orientation val="minMax"/>
        </c:scaling>
        <c:delete val="0"/>
        <c:axPos val="b"/>
        <c:majorTickMark val="out"/>
        <c:minorTickMark val="none"/>
        <c:tickLblPos val="nextTo"/>
        <c:crossAx val="143192064"/>
        <c:crosses val="autoZero"/>
        <c:auto val="1"/>
        <c:lblAlgn val="ctr"/>
        <c:lblOffset val="100"/>
        <c:noMultiLvlLbl val="0"/>
      </c:catAx>
      <c:valAx>
        <c:axId val="143192064"/>
        <c:scaling>
          <c:orientation val="minMax"/>
        </c:scaling>
        <c:delete val="0"/>
        <c:axPos val="l"/>
        <c:majorGridlines/>
        <c:numFmt formatCode="[$Fr.-807]\ #,##0\.00" sourceLinked="1"/>
        <c:majorTickMark val="out"/>
        <c:minorTickMark val="none"/>
        <c:tickLblPos val="nextTo"/>
        <c:crossAx val="143173888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100"/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Resumen!$A$95</c:f>
              <c:strCache>
                <c:ptCount val="1"/>
                <c:pt idx="0">
                  <c:v>Cumulative Supplier Credit</c:v>
                </c:pt>
              </c:strCache>
            </c:strRef>
          </c:tx>
          <c:invertIfNegative val="0"/>
          <c:cat>
            <c:strRef>
              <c:f>Resumen!$C$3:$L$3</c:f>
              <c:strCache>
                <c:ptCount val="10"/>
                <c:pt idx="0">
                  <c:v>PERIOD 1</c:v>
                </c:pt>
                <c:pt idx="1">
                  <c:v>PERIOD 2</c:v>
                </c:pt>
                <c:pt idx="2">
                  <c:v>PERIOD 3</c:v>
                </c:pt>
                <c:pt idx="3">
                  <c:v>PERIOD 4</c:v>
                </c:pt>
                <c:pt idx="4">
                  <c:v>PERIOD 5</c:v>
                </c:pt>
                <c:pt idx="5">
                  <c:v>PERIOD 6</c:v>
                </c:pt>
                <c:pt idx="6">
                  <c:v>PERIOD 7</c:v>
                </c:pt>
                <c:pt idx="7">
                  <c:v>PERIOD 8</c:v>
                </c:pt>
                <c:pt idx="8">
                  <c:v>PERIOD 9</c:v>
                </c:pt>
                <c:pt idx="9">
                  <c:v>PERIOD 10</c:v>
                </c:pt>
              </c:strCache>
            </c:strRef>
          </c:cat>
          <c:val>
            <c:numRef>
              <c:f>Resumen!$D$95:$L$95</c:f>
              <c:numCache>
                <c:formatCode>[$Fr.-807]\ #,##0\.00</c:formatCode>
                <c:ptCount val="9"/>
                <c:pt idx="0">
                  <c:v>0</c:v>
                </c:pt>
                <c:pt idx="1">
                  <c:v>4818011</c:v>
                </c:pt>
                <c:pt idx="2">
                  <c:v>4818011</c:v>
                </c:pt>
                <c:pt idx="3">
                  <c:v>5002910</c:v>
                </c:pt>
                <c:pt idx="4">
                  <c:v>6336297</c:v>
                </c:pt>
                <c:pt idx="5">
                  <c:v>11351375</c:v>
                </c:pt>
                <c:pt idx="6">
                  <c:v>19241158</c:v>
                </c:pt>
                <c:pt idx="7">
                  <c:v>23645116</c:v>
                </c:pt>
                <c:pt idx="8">
                  <c:v>23645116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3278080"/>
        <c:axId val="143279616"/>
      </c:barChart>
      <c:catAx>
        <c:axId val="143278080"/>
        <c:scaling>
          <c:orientation val="minMax"/>
        </c:scaling>
        <c:delete val="0"/>
        <c:axPos val="b"/>
        <c:majorTickMark val="out"/>
        <c:minorTickMark val="none"/>
        <c:tickLblPos val="nextTo"/>
        <c:crossAx val="143279616"/>
        <c:crosses val="autoZero"/>
        <c:auto val="1"/>
        <c:lblAlgn val="ctr"/>
        <c:lblOffset val="100"/>
        <c:noMultiLvlLbl val="0"/>
      </c:catAx>
      <c:valAx>
        <c:axId val="143279616"/>
        <c:scaling>
          <c:orientation val="minMax"/>
        </c:scaling>
        <c:delete val="0"/>
        <c:axPos val="l"/>
        <c:majorGridlines/>
        <c:numFmt formatCode="[$Fr.-807]\ #,##0\.00" sourceLinked="1"/>
        <c:majorTickMark val="out"/>
        <c:minorTickMark val="none"/>
        <c:tickLblPos val="nextTo"/>
        <c:crossAx val="143278080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100"/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Quarter 9</c:v>
                </c:pt>
              </c:strCache>
            </c:strRef>
          </c:tx>
          <c:spPr>
            <a:ln w="38100">
              <a:noFill/>
            </a:ln>
          </c:spPr>
          <c:xVal>
            <c:numRef>
              <c:f>Sheet1!$A$2:$A$6</c:f>
              <c:numCache>
                <c:formatCode>General</c:formatCode>
                <c:ptCount val="5"/>
                <c:pt idx="0">
                  <c:v>10240</c:v>
                </c:pt>
                <c:pt idx="1">
                  <c:v>4720</c:v>
                </c:pt>
                <c:pt idx="2">
                  <c:v>12770</c:v>
                </c:pt>
                <c:pt idx="3">
                  <c:v>4420</c:v>
                </c:pt>
                <c:pt idx="4">
                  <c:v>9020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70</c:v>
                </c:pt>
                <c:pt idx="1">
                  <c:v>96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Quarter 10 </c:v>
                </c:pt>
              </c:strCache>
            </c:strRef>
          </c:tx>
          <c:spPr>
            <a:ln w="38100">
              <a:noFill/>
            </a:ln>
          </c:spPr>
          <c:marker>
            <c:spPr>
              <a:solidFill>
                <a:schemeClr val="accent4">
                  <a:lumMod val="60000"/>
                  <a:lumOff val="40000"/>
                </a:schemeClr>
              </a:solidFill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10240</c:v>
                </c:pt>
                <c:pt idx="1">
                  <c:v>4720</c:v>
                </c:pt>
                <c:pt idx="2">
                  <c:v>12770</c:v>
                </c:pt>
                <c:pt idx="3">
                  <c:v>4420</c:v>
                </c:pt>
                <c:pt idx="4">
                  <c:v>9020</c:v>
                </c:pt>
              </c:numCache>
            </c:numRef>
          </c:xVal>
          <c:yVal>
            <c:numRef>
              <c:f>Sheet1!$C$2:$C$6</c:f>
              <c:numCache>
                <c:formatCode>General</c:formatCode>
                <c:ptCount val="5"/>
                <c:pt idx="2">
                  <c:v>50</c:v>
                </c:pt>
                <c:pt idx="3">
                  <c:v>94</c:v>
                </c:pt>
                <c:pt idx="4">
                  <c:v>63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562560"/>
        <c:axId val="48564864"/>
      </c:scatterChart>
      <c:valAx>
        <c:axId val="485625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Quantities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48564864"/>
        <c:crosses val="autoZero"/>
        <c:crossBetween val="midCat"/>
      </c:valAx>
      <c:valAx>
        <c:axId val="4856486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Prices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48562560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es-VE" sz="1400" dirty="0" err="1"/>
              <a:t>Gross</a:t>
            </a:r>
            <a:r>
              <a:rPr lang="es-VE" sz="1400" dirty="0"/>
              <a:t> </a:t>
            </a:r>
            <a:r>
              <a:rPr lang="es-VE" sz="1400" dirty="0" err="1"/>
              <a:t>Margins</a:t>
            </a:r>
            <a:r>
              <a:rPr lang="es-VE" sz="1400" baseline="0" dirty="0"/>
              <a:t> Vs. Net </a:t>
            </a:r>
            <a:r>
              <a:rPr lang="es-VE" sz="1400" baseline="0" dirty="0" err="1"/>
              <a:t>Earnings</a:t>
            </a:r>
            <a:endParaRPr lang="es-VE" sz="1400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USA!$B$14</c:f>
              <c:strCache>
                <c:ptCount val="1"/>
                <c:pt idx="0">
                  <c:v>AGM</c:v>
                </c:pt>
              </c:strCache>
            </c:strRef>
          </c:tx>
          <c:dLbls>
            <c:dLbl>
              <c:idx val="9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USA!$C$3:$L$3</c:f>
              <c:strCache>
                <c:ptCount val="10"/>
                <c:pt idx="0">
                  <c:v>PERIOD 1</c:v>
                </c:pt>
                <c:pt idx="1">
                  <c:v>PERIOD 2</c:v>
                </c:pt>
                <c:pt idx="2">
                  <c:v>PERIOD 3</c:v>
                </c:pt>
                <c:pt idx="3">
                  <c:v>PERIOD 4</c:v>
                </c:pt>
                <c:pt idx="4">
                  <c:v>PERIOD 5</c:v>
                </c:pt>
                <c:pt idx="5">
                  <c:v>PERIOD 6</c:v>
                </c:pt>
                <c:pt idx="6">
                  <c:v>PERIOD 7</c:v>
                </c:pt>
                <c:pt idx="7">
                  <c:v>PERIOD 8</c:v>
                </c:pt>
                <c:pt idx="8">
                  <c:v>PERIOD 9</c:v>
                </c:pt>
                <c:pt idx="9">
                  <c:v>PERIOD 10</c:v>
                </c:pt>
              </c:strCache>
            </c:strRef>
          </c:cat>
          <c:val>
            <c:numRef>
              <c:f>USA!$C$14:$L$14</c:f>
              <c:numCache>
                <c:formatCode>[$$-409]#,##0\.00</c:formatCode>
                <c:ptCount val="10"/>
                <c:pt idx="0">
                  <c:v>821168</c:v>
                </c:pt>
                <c:pt idx="1">
                  <c:v>1700093</c:v>
                </c:pt>
                <c:pt idx="2">
                  <c:v>2707208</c:v>
                </c:pt>
                <c:pt idx="3">
                  <c:v>2472998</c:v>
                </c:pt>
                <c:pt idx="4">
                  <c:v>3352998</c:v>
                </c:pt>
                <c:pt idx="5">
                  <c:v>5038346</c:v>
                </c:pt>
                <c:pt idx="6">
                  <c:v>5278809</c:v>
                </c:pt>
                <c:pt idx="7">
                  <c:v>5866672</c:v>
                </c:pt>
                <c:pt idx="8">
                  <c:v>6786094</c:v>
                </c:pt>
                <c:pt idx="9">
                  <c:v>7280724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USA!$B$16</c:f>
              <c:strCache>
                <c:ptCount val="1"/>
                <c:pt idx="0">
                  <c:v>ANE</c:v>
                </c:pt>
              </c:strCache>
            </c:strRef>
          </c:tx>
          <c:dLbls>
            <c:dLbl>
              <c:idx val="9"/>
              <c:layout>
                <c:manualLayout>
                  <c:x val="0"/>
                  <c:y val="-1.264822239359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USA!$C$3:$L$3</c:f>
              <c:strCache>
                <c:ptCount val="10"/>
                <c:pt idx="0">
                  <c:v>PERIOD 1</c:v>
                </c:pt>
                <c:pt idx="1">
                  <c:v>PERIOD 2</c:v>
                </c:pt>
                <c:pt idx="2">
                  <c:v>PERIOD 3</c:v>
                </c:pt>
                <c:pt idx="3">
                  <c:v>PERIOD 4</c:v>
                </c:pt>
                <c:pt idx="4">
                  <c:v>PERIOD 5</c:v>
                </c:pt>
                <c:pt idx="5">
                  <c:v>PERIOD 6</c:v>
                </c:pt>
                <c:pt idx="6">
                  <c:v>PERIOD 7</c:v>
                </c:pt>
                <c:pt idx="7">
                  <c:v>PERIOD 8</c:v>
                </c:pt>
                <c:pt idx="8">
                  <c:v>PERIOD 9</c:v>
                </c:pt>
                <c:pt idx="9">
                  <c:v>PERIOD 10</c:v>
                </c:pt>
              </c:strCache>
            </c:strRef>
          </c:cat>
          <c:val>
            <c:numRef>
              <c:f>USA!$C$16:$L$16</c:f>
              <c:numCache>
                <c:formatCode>[$$-409]#,##0\.00</c:formatCode>
                <c:ptCount val="10"/>
                <c:pt idx="0">
                  <c:v>144653</c:v>
                </c:pt>
                <c:pt idx="1">
                  <c:v>310369</c:v>
                </c:pt>
                <c:pt idx="2">
                  <c:v>524010</c:v>
                </c:pt>
                <c:pt idx="3">
                  <c:v>-77545</c:v>
                </c:pt>
                <c:pt idx="4">
                  <c:v>299150</c:v>
                </c:pt>
                <c:pt idx="5">
                  <c:v>622304</c:v>
                </c:pt>
                <c:pt idx="6">
                  <c:v>-33742</c:v>
                </c:pt>
                <c:pt idx="7">
                  <c:v>-7060</c:v>
                </c:pt>
                <c:pt idx="8">
                  <c:v>313529</c:v>
                </c:pt>
                <c:pt idx="9">
                  <c:v>260209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1381888"/>
        <c:axId val="131395968"/>
      </c:lineChart>
      <c:catAx>
        <c:axId val="131381888"/>
        <c:scaling>
          <c:orientation val="minMax"/>
        </c:scaling>
        <c:delete val="0"/>
        <c:axPos val="b"/>
        <c:majorTickMark val="out"/>
        <c:minorTickMark val="none"/>
        <c:tickLblPos val="nextTo"/>
        <c:crossAx val="131395968"/>
        <c:crosses val="autoZero"/>
        <c:auto val="1"/>
        <c:lblAlgn val="ctr"/>
        <c:lblOffset val="100"/>
        <c:noMultiLvlLbl val="0"/>
      </c:catAx>
      <c:valAx>
        <c:axId val="131395968"/>
        <c:scaling>
          <c:orientation val="minMax"/>
        </c:scaling>
        <c:delete val="0"/>
        <c:axPos val="l"/>
        <c:majorGridlines/>
        <c:numFmt formatCode="[$$-409]#,##0\.00" sourceLinked="1"/>
        <c:majorTickMark val="out"/>
        <c:minorTickMark val="none"/>
        <c:tickLblPos val="nextTo"/>
        <c:crossAx val="1313818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1"/>
          <c:order val="1"/>
          <c:explosion val="12"/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USA!$Q$17:$Q$18</c:f>
              <c:strCache>
                <c:ptCount val="2"/>
                <c:pt idx="0">
                  <c:v>CHIP</c:v>
                </c:pt>
                <c:pt idx="1">
                  <c:v>PC</c:v>
                </c:pt>
              </c:strCache>
            </c:strRef>
          </c:cat>
          <c:val>
            <c:numRef>
              <c:f>USA!$R$17:$R$18</c:f>
              <c:numCache>
                <c:formatCode>[$$-409]#,##0\.00</c:formatCode>
                <c:ptCount val="2"/>
                <c:pt idx="0">
                  <c:v>3696220.1330723502</c:v>
                </c:pt>
                <c:pt idx="1">
                  <c:v>23090878.866927698</c:v>
                </c:pt>
              </c:numCache>
            </c:numRef>
          </c:val>
        </c:ser>
        <c:ser>
          <c:idx val="0"/>
          <c:order val="0"/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USA!$Q$17:$Q$18</c:f>
              <c:strCache>
                <c:ptCount val="2"/>
                <c:pt idx="0">
                  <c:v>CHIP</c:v>
                </c:pt>
                <c:pt idx="1">
                  <c:v>PC</c:v>
                </c:pt>
              </c:strCache>
            </c:strRef>
          </c:cat>
          <c:val>
            <c:numRef>
              <c:f>USA!$R$17:$R$18</c:f>
              <c:numCache>
                <c:formatCode>[$$-409]#,##0\.00</c:formatCode>
                <c:ptCount val="2"/>
                <c:pt idx="0">
                  <c:v>3696220.1330723502</c:v>
                </c:pt>
                <c:pt idx="1">
                  <c:v>23090878.866927698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t"/>
      <c:layout>
        <c:manualLayout>
          <c:xMode val="edge"/>
          <c:yMode val="edge"/>
          <c:x val="0.22020639797523001"/>
          <c:y val="0.74794552818273297"/>
          <c:w val="0.17185205797182401"/>
          <c:h val="0.11559858293542601"/>
        </c:manualLayout>
      </c:layout>
      <c:overlay val="0"/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title>
      <c:tx>
        <c:rich>
          <a:bodyPr/>
          <a:lstStyle/>
          <a:p>
            <a:pPr>
              <a:defRPr sz="1600"/>
            </a:pPr>
            <a:r>
              <a:rPr lang="es-VE" sz="1600"/>
              <a:t>Type</a:t>
            </a:r>
            <a:r>
              <a:rPr lang="es-VE" sz="1600" baseline="0"/>
              <a:t> of Sales (weight)</a:t>
            </a:r>
            <a:endParaRPr lang="es-VE" sz="1600"/>
          </a:p>
        </c:rich>
      </c:tx>
      <c:layout/>
      <c:overlay val="0"/>
    </c:title>
    <c:autoTitleDeleted val="0"/>
    <c:plotArea>
      <c:layout/>
      <c:pieChart>
        <c:varyColors val="1"/>
        <c:ser>
          <c:idx val="2"/>
          <c:order val="2"/>
          <c:explosion val="3"/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USA!$N$15:$N$17</c:f>
              <c:strCache>
                <c:ptCount val="3"/>
                <c:pt idx="0">
                  <c:v>Standard sales</c:v>
                </c:pt>
                <c:pt idx="2">
                  <c:v>Deluxe sales</c:v>
                </c:pt>
              </c:strCache>
            </c:strRef>
          </c:cat>
          <c:val>
            <c:numRef>
              <c:f>USA!$O$15:$O$17</c:f>
              <c:numCache>
                <c:formatCode>General</c:formatCode>
                <c:ptCount val="3"/>
                <c:pt idx="0" formatCode="[$$-409]#,##0\.00">
                  <c:v>35044306</c:v>
                </c:pt>
                <c:pt idx="2" formatCode="[$$-409]#,##0\.00">
                  <c:v>2668694</c:v>
                </c:pt>
              </c:numCache>
            </c:numRef>
          </c:val>
        </c:ser>
        <c:ser>
          <c:idx val="3"/>
          <c:order val="3"/>
          <c:tx>
            <c:strRef>
              <c:f>USA!$N$17</c:f>
              <c:strCache>
                <c:ptCount val="1"/>
                <c:pt idx="0">
                  <c:v>Deluxe sales</c:v>
                </c:pt>
              </c:strCache>
            </c:strRef>
          </c:tx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val>
            <c:numRef>
              <c:f>USA!$O$17</c:f>
              <c:numCache>
                <c:formatCode>[$$-409]#,##0\.00</c:formatCode>
                <c:ptCount val="1"/>
                <c:pt idx="0">
                  <c:v>2668694</c:v>
                </c:pt>
              </c:numCache>
            </c:numRef>
          </c:val>
        </c:ser>
        <c:ser>
          <c:idx val="0"/>
          <c:order val="0"/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USA!$N$15:$N$17</c:f>
              <c:strCache>
                <c:ptCount val="3"/>
                <c:pt idx="0">
                  <c:v>Standard sales</c:v>
                </c:pt>
                <c:pt idx="2">
                  <c:v>Deluxe sales</c:v>
                </c:pt>
              </c:strCache>
            </c:strRef>
          </c:cat>
          <c:val>
            <c:numRef>
              <c:f>USA!$O$15:$O$17</c:f>
              <c:numCache>
                <c:formatCode>General</c:formatCode>
                <c:ptCount val="3"/>
                <c:pt idx="0" formatCode="[$$-409]#,##0\.00">
                  <c:v>35044306</c:v>
                </c:pt>
                <c:pt idx="2" formatCode="[$$-409]#,##0\.00">
                  <c:v>2668694</c:v>
                </c:pt>
              </c:numCache>
            </c:numRef>
          </c:val>
        </c:ser>
        <c:ser>
          <c:idx val="1"/>
          <c:order val="1"/>
          <c:tx>
            <c:strRef>
              <c:f>USA!$N$17</c:f>
              <c:strCache>
                <c:ptCount val="1"/>
                <c:pt idx="0">
                  <c:v>Deluxe sales</c:v>
                </c:pt>
              </c:strCache>
            </c:strRef>
          </c:tx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val>
            <c:numRef>
              <c:f>USA!$O$17</c:f>
              <c:numCache>
                <c:formatCode>[$$-409]#,##0\.00</c:formatCode>
                <c:ptCount val="1"/>
                <c:pt idx="0">
                  <c:v>2668694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97"/>
      </c:pieChart>
    </c:plotArea>
    <c:legend>
      <c:legendPos val="t"/>
      <c:legendEntry>
        <c:idx val="1"/>
        <c:delete val="1"/>
      </c:legendEntry>
      <c:layout/>
      <c:overlay val="0"/>
      <c:txPr>
        <a:bodyPr/>
        <a:lstStyle/>
        <a:p>
          <a:pPr rtl="0">
            <a:defRPr sz="11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60"/>
            </a:pPr>
            <a:r>
              <a:rPr lang="es-VE" sz="1260" dirty="0"/>
              <a:t>EUROPE TOTAL SALES (€)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EUROPE!$A$4</c:f>
              <c:strCache>
                <c:ptCount val="1"/>
                <c:pt idx="0">
                  <c:v>Standard sales</c:v>
                </c:pt>
              </c:strCache>
            </c:strRef>
          </c:tx>
          <c:invertIfNegative val="0"/>
          <c:cat>
            <c:strRef>
              <c:f>EUROPE!$C$2:$L$2</c:f>
              <c:strCache>
                <c:ptCount val="10"/>
                <c:pt idx="0">
                  <c:v>PERIOD 1</c:v>
                </c:pt>
                <c:pt idx="1">
                  <c:v>PERIOD 2</c:v>
                </c:pt>
                <c:pt idx="2">
                  <c:v>PERIOD 3</c:v>
                </c:pt>
                <c:pt idx="3">
                  <c:v>PERIOD 4</c:v>
                </c:pt>
                <c:pt idx="4">
                  <c:v>PERIOD 5</c:v>
                </c:pt>
                <c:pt idx="5">
                  <c:v>PERIOD 6</c:v>
                </c:pt>
                <c:pt idx="6">
                  <c:v>PERIOD 7</c:v>
                </c:pt>
                <c:pt idx="7">
                  <c:v>PERIOD 8</c:v>
                </c:pt>
                <c:pt idx="8">
                  <c:v>PERIOD 9</c:v>
                </c:pt>
                <c:pt idx="9">
                  <c:v>PERIOD 10</c:v>
                </c:pt>
              </c:strCache>
            </c:strRef>
          </c:cat>
          <c:val>
            <c:numRef>
              <c:f>EUROPE!$C$4:$L$4</c:f>
              <c:numCache>
                <c:formatCode>[$€-2]\ #,##0\.00</c:formatCode>
                <c:ptCount val="10"/>
                <c:pt idx="0">
                  <c:v>3094976</c:v>
                </c:pt>
                <c:pt idx="1">
                  <c:v>2279420</c:v>
                </c:pt>
                <c:pt idx="2">
                  <c:v>3406190</c:v>
                </c:pt>
                <c:pt idx="3">
                  <c:v>1720785</c:v>
                </c:pt>
                <c:pt idx="4">
                  <c:v>555660</c:v>
                </c:pt>
                <c:pt idx="5">
                  <c:v>1237940</c:v>
                </c:pt>
                <c:pt idx="6">
                  <c:v>4265540</c:v>
                </c:pt>
                <c:pt idx="7">
                  <c:v>1857230</c:v>
                </c:pt>
                <c:pt idx="8">
                  <c:v>883311</c:v>
                </c:pt>
                <c:pt idx="9">
                  <c:v>814895</c:v>
                </c:pt>
              </c:numCache>
            </c:numRef>
          </c:val>
        </c:ser>
        <c:ser>
          <c:idx val="3"/>
          <c:order val="1"/>
          <c:tx>
            <c:strRef>
              <c:f>EUROPE!$A$7</c:f>
              <c:strCache>
                <c:ptCount val="1"/>
                <c:pt idx="0">
                  <c:v>Deluxe 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</c:spPr>
          <c:invertIfNegative val="0"/>
          <c:cat>
            <c:strRef>
              <c:f>EUROPE!$C$2:$L$2</c:f>
              <c:strCache>
                <c:ptCount val="10"/>
                <c:pt idx="0">
                  <c:v>PERIOD 1</c:v>
                </c:pt>
                <c:pt idx="1">
                  <c:v>PERIOD 2</c:v>
                </c:pt>
                <c:pt idx="2">
                  <c:v>PERIOD 3</c:v>
                </c:pt>
                <c:pt idx="3">
                  <c:v>PERIOD 4</c:v>
                </c:pt>
                <c:pt idx="4">
                  <c:v>PERIOD 5</c:v>
                </c:pt>
                <c:pt idx="5">
                  <c:v>PERIOD 6</c:v>
                </c:pt>
                <c:pt idx="6">
                  <c:v>PERIOD 7</c:v>
                </c:pt>
                <c:pt idx="7">
                  <c:v>PERIOD 8</c:v>
                </c:pt>
                <c:pt idx="8">
                  <c:v>PERIOD 9</c:v>
                </c:pt>
                <c:pt idx="9">
                  <c:v>PERIOD 10</c:v>
                </c:pt>
              </c:strCache>
            </c:strRef>
          </c:cat>
          <c:val>
            <c:numRef>
              <c:f>EUROPE!$C$7:$L$7</c:f>
              <c:numCache>
                <c:formatCode>[$€-2]\ #,##0\.00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520000</c:v>
                </c:pt>
                <c:pt idx="4">
                  <c:v>2301250</c:v>
                </c:pt>
                <c:pt idx="5">
                  <c:v>1270260</c:v>
                </c:pt>
                <c:pt idx="6">
                  <c:v>1425420</c:v>
                </c:pt>
                <c:pt idx="7">
                  <c:v>457820</c:v>
                </c:pt>
                <c:pt idx="8">
                  <c:v>536160</c:v>
                </c:pt>
                <c:pt idx="9">
                  <c:v>3199196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31519232"/>
        <c:axId val="131520768"/>
      </c:barChart>
      <c:catAx>
        <c:axId val="131519232"/>
        <c:scaling>
          <c:orientation val="minMax"/>
        </c:scaling>
        <c:delete val="0"/>
        <c:axPos val="b"/>
        <c:majorTickMark val="none"/>
        <c:minorTickMark val="none"/>
        <c:tickLblPos val="nextTo"/>
        <c:crossAx val="131520768"/>
        <c:crosses val="autoZero"/>
        <c:auto val="1"/>
        <c:lblAlgn val="ctr"/>
        <c:lblOffset val="100"/>
        <c:noMultiLvlLbl val="0"/>
      </c:catAx>
      <c:valAx>
        <c:axId val="131520768"/>
        <c:scaling>
          <c:orientation val="minMax"/>
        </c:scaling>
        <c:delete val="0"/>
        <c:axPos val="l"/>
        <c:majorGridlines/>
        <c:numFmt formatCode="[$€-2]\ #,##0\.00" sourceLinked="1"/>
        <c:majorTickMark val="none"/>
        <c:minorTickMark val="none"/>
        <c:tickLblPos val="nextTo"/>
        <c:txPr>
          <a:bodyPr/>
          <a:lstStyle/>
          <a:p>
            <a:pPr>
              <a:defRPr sz="1050"/>
            </a:pPr>
            <a:endParaRPr lang="en-US"/>
          </a:p>
        </c:txPr>
        <c:crossAx val="131519232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100"/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es-VE" sz="1400" dirty="0" err="1"/>
              <a:t>Gross</a:t>
            </a:r>
            <a:r>
              <a:rPr lang="es-VE" sz="1400" dirty="0"/>
              <a:t> </a:t>
            </a:r>
            <a:r>
              <a:rPr lang="es-VE" sz="1400" dirty="0" err="1"/>
              <a:t>Margins</a:t>
            </a:r>
            <a:r>
              <a:rPr lang="es-VE" sz="1400" dirty="0"/>
              <a:t> Vs. Net </a:t>
            </a:r>
            <a:r>
              <a:rPr lang="es-VE" sz="1400" dirty="0" err="1"/>
              <a:t>Earnings</a:t>
            </a:r>
            <a:endParaRPr lang="es-VE" sz="1400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EUROPE!$B$13</c:f>
              <c:strCache>
                <c:ptCount val="1"/>
                <c:pt idx="0">
                  <c:v>AGM</c:v>
                </c:pt>
              </c:strCache>
            </c:strRef>
          </c:tx>
          <c:dLbls>
            <c:dLbl>
              <c:idx val="6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EUROPE!$C$2:$L$2</c:f>
              <c:strCache>
                <c:ptCount val="10"/>
                <c:pt idx="0">
                  <c:v>PERIOD 1</c:v>
                </c:pt>
                <c:pt idx="1">
                  <c:v>PERIOD 2</c:v>
                </c:pt>
                <c:pt idx="2">
                  <c:v>PERIOD 3</c:v>
                </c:pt>
                <c:pt idx="3">
                  <c:v>PERIOD 4</c:v>
                </c:pt>
                <c:pt idx="4">
                  <c:v>PERIOD 5</c:v>
                </c:pt>
                <c:pt idx="5">
                  <c:v>PERIOD 6</c:v>
                </c:pt>
                <c:pt idx="6">
                  <c:v>PERIOD 7</c:v>
                </c:pt>
                <c:pt idx="7">
                  <c:v>PERIOD 8</c:v>
                </c:pt>
                <c:pt idx="8">
                  <c:v>PERIOD 9</c:v>
                </c:pt>
                <c:pt idx="9">
                  <c:v>PERIOD 10</c:v>
                </c:pt>
              </c:strCache>
            </c:strRef>
          </c:cat>
          <c:val>
            <c:numRef>
              <c:f>EUROPE!$C$13:$L$13</c:f>
              <c:numCache>
                <c:formatCode>[$€-2]\ #,##0\.00</c:formatCode>
                <c:ptCount val="10"/>
                <c:pt idx="0">
                  <c:v>645000</c:v>
                </c:pt>
                <c:pt idx="1">
                  <c:v>1297912</c:v>
                </c:pt>
                <c:pt idx="2">
                  <c:v>2338381</c:v>
                </c:pt>
                <c:pt idx="3">
                  <c:v>2997045</c:v>
                </c:pt>
                <c:pt idx="4">
                  <c:v>3995855</c:v>
                </c:pt>
                <c:pt idx="5">
                  <c:v>4368695</c:v>
                </c:pt>
                <c:pt idx="6">
                  <c:v>4446473</c:v>
                </c:pt>
                <c:pt idx="7">
                  <c:v>4064250</c:v>
                </c:pt>
                <c:pt idx="8">
                  <c:v>4064250</c:v>
                </c:pt>
                <c:pt idx="9">
                  <c:v>4384250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EUROPE!$B$15</c:f>
              <c:strCache>
                <c:ptCount val="1"/>
                <c:pt idx="0">
                  <c:v>ANE</c:v>
                </c:pt>
              </c:strCache>
            </c:strRef>
          </c:tx>
          <c:dLbls>
            <c:dLbl>
              <c:idx val="7"/>
              <c:layout>
                <c:manualLayout>
                  <c:x val="-0.112701615243414"/>
                  <c:y val="0.1062730544964750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EUROPE!$C$2:$L$2</c:f>
              <c:strCache>
                <c:ptCount val="10"/>
                <c:pt idx="0">
                  <c:v>PERIOD 1</c:v>
                </c:pt>
                <c:pt idx="1">
                  <c:v>PERIOD 2</c:v>
                </c:pt>
                <c:pt idx="2">
                  <c:v>PERIOD 3</c:v>
                </c:pt>
                <c:pt idx="3">
                  <c:v>PERIOD 4</c:v>
                </c:pt>
                <c:pt idx="4">
                  <c:v>PERIOD 5</c:v>
                </c:pt>
                <c:pt idx="5">
                  <c:v>PERIOD 6</c:v>
                </c:pt>
                <c:pt idx="6">
                  <c:v>PERIOD 7</c:v>
                </c:pt>
                <c:pt idx="7">
                  <c:v>PERIOD 8</c:v>
                </c:pt>
                <c:pt idx="8">
                  <c:v>PERIOD 9</c:v>
                </c:pt>
                <c:pt idx="9">
                  <c:v>PERIOD 10</c:v>
                </c:pt>
              </c:strCache>
            </c:strRef>
          </c:cat>
          <c:val>
            <c:numRef>
              <c:f>EUROPE!$C$15:$L$15</c:f>
              <c:numCache>
                <c:formatCode>[$€-2]\ #,##0\.00</c:formatCode>
                <c:ptCount val="10"/>
                <c:pt idx="0">
                  <c:v>-72777</c:v>
                </c:pt>
                <c:pt idx="1">
                  <c:v>116624</c:v>
                </c:pt>
                <c:pt idx="2">
                  <c:v>439717</c:v>
                </c:pt>
                <c:pt idx="3">
                  <c:v>480720</c:v>
                </c:pt>
                <c:pt idx="4">
                  <c:v>825487</c:v>
                </c:pt>
                <c:pt idx="5">
                  <c:v>803987</c:v>
                </c:pt>
                <c:pt idx="6">
                  <c:v>4150</c:v>
                </c:pt>
                <c:pt idx="7">
                  <c:v>-934494</c:v>
                </c:pt>
                <c:pt idx="8">
                  <c:v>-1031575</c:v>
                </c:pt>
                <c:pt idx="9">
                  <c:v>-1138444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8244480"/>
        <c:axId val="138246016"/>
      </c:lineChart>
      <c:catAx>
        <c:axId val="138244480"/>
        <c:scaling>
          <c:orientation val="minMax"/>
        </c:scaling>
        <c:delete val="0"/>
        <c:axPos val="b"/>
        <c:majorTickMark val="out"/>
        <c:minorTickMark val="none"/>
        <c:tickLblPos val="nextTo"/>
        <c:crossAx val="138246016"/>
        <c:crosses val="autoZero"/>
        <c:auto val="1"/>
        <c:lblAlgn val="ctr"/>
        <c:lblOffset val="100"/>
        <c:noMultiLvlLbl val="0"/>
      </c:catAx>
      <c:valAx>
        <c:axId val="138246016"/>
        <c:scaling>
          <c:orientation val="minMax"/>
        </c:scaling>
        <c:delete val="0"/>
        <c:axPos val="l"/>
        <c:majorGridlines/>
        <c:numFmt formatCode="[$€-2]\ #,##0\.00" sourceLinked="1"/>
        <c:majorTickMark val="out"/>
        <c:minorTickMark val="none"/>
        <c:tickLblPos val="nextTo"/>
        <c:crossAx val="138244480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105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VE"/>
              <a:t>Type of Sales (weight)</a:t>
            </a:r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dPt>
            <c:idx val="1"/>
            <c:bubble3D val="0"/>
            <c:spPr>
              <a:solidFill>
                <a:srgbClr val="9BBB59"/>
              </a:solidFill>
            </c:spPr>
          </c:dPt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EUROPE!$M$6:$M$9</c:f>
              <c:strCache>
                <c:ptCount val="2"/>
                <c:pt idx="0">
                  <c:v>Standard sales</c:v>
                </c:pt>
                <c:pt idx="1">
                  <c:v>Deluxe sales</c:v>
                </c:pt>
              </c:strCache>
            </c:strRef>
          </c:cat>
          <c:val>
            <c:numRef>
              <c:f>EUROPE!$N$6:$N$9</c:f>
              <c:numCache>
                <c:formatCode>[$€-2]\ #,##0\.00</c:formatCode>
                <c:ptCount val="2"/>
                <c:pt idx="0">
                  <c:v>20115947</c:v>
                </c:pt>
                <c:pt idx="1">
                  <c:v>9710106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141"/>
      </c:pieChart>
    </c:plotArea>
    <c:legend>
      <c:legendPos val="t"/>
      <c:layout/>
      <c:overlay val="0"/>
      <c:txPr>
        <a:bodyPr/>
        <a:lstStyle/>
        <a:p>
          <a:pPr rtl="0">
            <a:defRPr sz="11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pieChart>
        <c:varyColors val="1"/>
        <c:ser>
          <c:idx val="2"/>
          <c:order val="2"/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EUROPE!$P$10:$P$11</c:f>
              <c:strCache>
                <c:ptCount val="2"/>
                <c:pt idx="0">
                  <c:v>CHIP</c:v>
                </c:pt>
                <c:pt idx="1">
                  <c:v>PC</c:v>
                </c:pt>
              </c:strCache>
            </c:strRef>
          </c:cat>
          <c:val>
            <c:numRef>
              <c:f>EUROPE!$Q$10:$Q$11</c:f>
              <c:numCache>
                <c:formatCode>[$€-2]\ #,##0\.00</c:formatCode>
                <c:ptCount val="2"/>
                <c:pt idx="0">
                  <c:v>3041356</c:v>
                </c:pt>
                <c:pt idx="1">
                  <c:v>6668750</c:v>
                </c:pt>
              </c:numCache>
            </c:numRef>
          </c:val>
        </c:ser>
        <c:ser>
          <c:idx val="3"/>
          <c:order val="3"/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EUROPE!$P$3:$P$4</c:f>
              <c:strCache>
                <c:ptCount val="2"/>
                <c:pt idx="0">
                  <c:v>CHIP</c:v>
                </c:pt>
                <c:pt idx="1">
                  <c:v>PC</c:v>
                </c:pt>
              </c:strCache>
            </c:strRef>
          </c:cat>
          <c:val>
            <c:numRef>
              <c:f>EUROPE!$Q$3:$Q$4</c:f>
              <c:numCache>
                <c:formatCode>[$€-2]\ #,##0\.00</c:formatCode>
                <c:ptCount val="2"/>
                <c:pt idx="0">
                  <c:v>3271002</c:v>
                </c:pt>
                <c:pt idx="1">
                  <c:v>16844945</c:v>
                </c:pt>
              </c:numCache>
            </c:numRef>
          </c:val>
        </c:ser>
        <c:ser>
          <c:idx val="1"/>
          <c:order val="1"/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EUROPE!$P$3:$P$4</c:f>
              <c:strCache>
                <c:ptCount val="2"/>
                <c:pt idx="0">
                  <c:v>CHIP</c:v>
                </c:pt>
                <c:pt idx="1">
                  <c:v>PC</c:v>
                </c:pt>
              </c:strCache>
            </c:strRef>
          </c:cat>
          <c:val>
            <c:numRef>
              <c:f>EUROPE!$Q$3:$Q$4</c:f>
              <c:numCache>
                <c:formatCode>[$€-2]\ #,##0\.00</c:formatCode>
                <c:ptCount val="2"/>
                <c:pt idx="0">
                  <c:v>3271002</c:v>
                </c:pt>
                <c:pt idx="1">
                  <c:v>16844945</c:v>
                </c:pt>
              </c:numCache>
            </c:numRef>
          </c:val>
        </c:ser>
        <c:ser>
          <c:idx val="0"/>
          <c:order val="0"/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EUROPE!$P$3:$P$4</c:f>
              <c:strCache>
                <c:ptCount val="2"/>
                <c:pt idx="0">
                  <c:v>CHIP</c:v>
                </c:pt>
                <c:pt idx="1">
                  <c:v>PC</c:v>
                </c:pt>
              </c:strCache>
            </c:strRef>
          </c:cat>
          <c:val>
            <c:numRef>
              <c:f>EUROPE!$Q$3:$Q$4</c:f>
              <c:numCache>
                <c:formatCode>[$€-2]\ #,##0\.00</c:formatCode>
                <c:ptCount val="2"/>
                <c:pt idx="0">
                  <c:v>3271002</c:v>
                </c:pt>
                <c:pt idx="1">
                  <c:v>16844945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t"/>
      <c:layout>
        <c:manualLayout>
          <c:xMode val="edge"/>
          <c:yMode val="edge"/>
          <c:x val="0.40138304351574999"/>
          <c:y val="0.133375457910094"/>
          <c:w val="0.17185205797182401"/>
          <c:h val="0.11559858293542601"/>
        </c:manualLayout>
      </c:layout>
      <c:overlay val="0"/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2"/>
          <c:order val="2"/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EUROPE!$P$3:$P$4</c:f>
              <c:strCache>
                <c:ptCount val="2"/>
                <c:pt idx="0">
                  <c:v>CHIP</c:v>
                </c:pt>
                <c:pt idx="1">
                  <c:v>PC</c:v>
                </c:pt>
              </c:strCache>
            </c:strRef>
          </c:cat>
          <c:val>
            <c:numRef>
              <c:f>EUROPE!$Q$3:$Q$4</c:f>
              <c:numCache>
                <c:formatCode>[$€-2]\ #,##0\.00</c:formatCode>
                <c:ptCount val="2"/>
                <c:pt idx="0">
                  <c:v>3271002</c:v>
                </c:pt>
                <c:pt idx="1">
                  <c:v>16844945</c:v>
                </c:pt>
              </c:numCache>
            </c:numRef>
          </c:val>
        </c:ser>
        <c:ser>
          <c:idx val="3"/>
          <c:order val="3"/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EUROPE!$P$3:$P$4</c:f>
              <c:strCache>
                <c:ptCount val="2"/>
                <c:pt idx="0">
                  <c:v>CHIP</c:v>
                </c:pt>
                <c:pt idx="1">
                  <c:v>PC</c:v>
                </c:pt>
              </c:strCache>
            </c:strRef>
          </c:cat>
          <c:val>
            <c:numRef>
              <c:f>EUROPE!$Q$3:$Q$4</c:f>
              <c:numCache>
                <c:formatCode>[$€-2]\ #,##0\.00</c:formatCode>
                <c:ptCount val="2"/>
                <c:pt idx="0">
                  <c:v>3271002</c:v>
                </c:pt>
                <c:pt idx="1">
                  <c:v>16844945</c:v>
                </c:pt>
              </c:numCache>
            </c:numRef>
          </c:val>
        </c:ser>
        <c:ser>
          <c:idx val="1"/>
          <c:order val="1"/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EUROPE!$P$3:$P$4</c:f>
              <c:strCache>
                <c:ptCount val="2"/>
                <c:pt idx="0">
                  <c:v>CHIP</c:v>
                </c:pt>
                <c:pt idx="1">
                  <c:v>PC</c:v>
                </c:pt>
              </c:strCache>
            </c:strRef>
          </c:cat>
          <c:val>
            <c:numRef>
              <c:f>EUROPE!$Q$3:$Q$4</c:f>
              <c:numCache>
                <c:formatCode>[$€-2]\ #,##0\.00</c:formatCode>
                <c:ptCount val="2"/>
                <c:pt idx="0">
                  <c:v>3271002</c:v>
                </c:pt>
                <c:pt idx="1">
                  <c:v>16844945</c:v>
                </c:pt>
              </c:numCache>
            </c:numRef>
          </c:val>
        </c:ser>
        <c:ser>
          <c:idx val="0"/>
          <c:order val="0"/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EUROPE!$P$3:$P$4</c:f>
              <c:strCache>
                <c:ptCount val="2"/>
                <c:pt idx="0">
                  <c:v>CHIP</c:v>
                </c:pt>
                <c:pt idx="1">
                  <c:v>PC</c:v>
                </c:pt>
              </c:strCache>
            </c:strRef>
          </c:cat>
          <c:val>
            <c:numRef>
              <c:f>EUROPE!$Q$3:$Q$4</c:f>
              <c:numCache>
                <c:formatCode>[$€-2]\ #,##0\.00</c:formatCode>
                <c:ptCount val="2"/>
                <c:pt idx="0">
                  <c:v>3271002</c:v>
                </c:pt>
                <c:pt idx="1">
                  <c:v>16844945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t"/>
      <c:layout>
        <c:manualLayout>
          <c:xMode val="edge"/>
          <c:yMode val="edge"/>
          <c:x val="0.22020639797523001"/>
          <c:y val="0.74794552818273297"/>
          <c:w val="0.17185205797182401"/>
          <c:h val="0.11559858293542601"/>
        </c:manualLayout>
      </c:layout>
      <c:overlay val="0"/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359DF-E153-0548-9C60-543CDCE44A2A}" type="datetimeFigureOut">
              <a:rPr lang="en-US" smtClean="0"/>
              <a:t>04/06/2013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A3332-C643-294F-9815-F3945DDB4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01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CFO:</a:t>
            </a:r>
            <a:r>
              <a:rPr lang="en-US" baseline="0" dirty="0" smtClean="0"/>
              <a:t> finance</a:t>
            </a:r>
          </a:p>
          <a:p>
            <a:r>
              <a:rPr lang="en-US" baseline="0" dirty="0" smtClean="0"/>
              <a:t>COO: operating</a:t>
            </a:r>
          </a:p>
          <a:p>
            <a:r>
              <a:rPr lang="en-US" baseline="0" dirty="0" smtClean="0"/>
              <a:t>CTO: technology</a:t>
            </a:r>
          </a:p>
          <a:p>
            <a:r>
              <a:rPr lang="en-US" baseline="0" dirty="0" smtClean="0"/>
              <a:t>CCO: commercial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A3332-C643-294F-9815-F3945DDB45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17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chips in inventory, ready to sell + more to come (purchase and ship by air)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A3332-C643-294F-9815-F3945DDB459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48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/>
              <a:t>- Win-win situation: other companies have money to build PC plants and to product, we have sufficient PCs to sell. They focus on producing, we focus on selling, profit is split reasonably.</a:t>
            </a:r>
            <a:br>
              <a:rPr lang="en-US" sz="2400" b="1" dirty="0" smtClean="0"/>
            </a:br>
            <a:r>
              <a:rPr lang="en-US" sz="2400" b="1" dirty="0" smtClean="0"/>
              <a:t>- Spend time-money to sale strategy and marketing than producing.</a:t>
            </a:r>
            <a:br>
              <a:rPr lang="en-US" sz="2400" b="1" dirty="0" smtClean="0"/>
            </a:br>
            <a:r>
              <a:rPr lang="en-US" sz="2400" b="1" dirty="0" smtClean="0"/>
              <a:t>- Try to apply the model to Brazil and Europe as well to get more PC consumers.</a:t>
            </a:r>
            <a:br>
              <a:rPr lang="en-US" sz="2400" b="1" dirty="0" smtClean="0"/>
            </a:br>
            <a:r>
              <a:rPr lang="en-US" sz="2400" b="1" dirty="0" smtClean="0"/>
              <a:t>- Sustainable develop and can focus on one main point.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A3332-C643-294F-9815-F3945DDB459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47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5996-89EF-CC48-B1A1-5D344D221715}" type="datetimeFigureOut">
              <a:rPr lang="en-US" smtClean="0"/>
              <a:t>04/06/2013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5996-89EF-CC48-B1A1-5D344D221715}" type="datetimeFigureOut">
              <a:rPr lang="en-US" smtClean="0"/>
              <a:t>04/06/2013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B930-CC10-E94C-AB9B-C683D29C7CE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5996-89EF-CC48-B1A1-5D344D221715}" type="datetimeFigureOut">
              <a:rPr lang="en-US" smtClean="0"/>
              <a:t>04/06/2013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B930-CC10-E94C-AB9B-C683D29C7C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5996-89EF-CC48-B1A1-5D344D221715}" type="datetimeFigureOut">
              <a:rPr lang="en-US" smtClean="0"/>
              <a:t>04/06/2013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B930-CC10-E94C-AB9B-C683D29C7C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5996-89EF-CC48-B1A1-5D344D221715}" type="datetimeFigureOut">
              <a:rPr lang="en-US" smtClean="0"/>
              <a:t>04/06/2013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B930-CC10-E94C-AB9B-C683D29C7C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5996-89EF-CC48-B1A1-5D344D221715}" type="datetimeFigureOut">
              <a:rPr lang="en-US" smtClean="0"/>
              <a:t>04/06/2013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B930-CC10-E94C-AB9B-C683D29C7CE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5996-89EF-CC48-B1A1-5D344D221715}" type="datetimeFigureOut">
              <a:rPr lang="en-US" smtClean="0"/>
              <a:t>04/06/2013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B930-CC10-E94C-AB9B-C683D29C7C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5996-89EF-CC48-B1A1-5D344D221715}" type="datetimeFigureOut">
              <a:rPr lang="en-US" smtClean="0"/>
              <a:t>04/06/2013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B930-CC10-E94C-AB9B-C683D29C7C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5996-89EF-CC48-B1A1-5D344D221715}" type="datetimeFigureOut">
              <a:rPr lang="en-US" smtClean="0"/>
              <a:t>04/06/2013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B930-CC10-E94C-AB9B-C683D29C7C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5996-89EF-CC48-B1A1-5D344D221715}" type="datetimeFigureOut">
              <a:rPr lang="en-US" smtClean="0"/>
              <a:t>04/06/2013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B930-CC10-E94C-AB9B-C683D29C7C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5996-89EF-CC48-B1A1-5D344D221715}" type="datetimeFigureOut">
              <a:rPr lang="en-US" smtClean="0"/>
              <a:t>04/06/2013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B930-CC10-E94C-AB9B-C683D29C7C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5996-89EF-CC48-B1A1-5D344D221715}" type="datetimeFigureOut">
              <a:rPr lang="en-US" smtClean="0"/>
              <a:t>04/06/2013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6EC5996-89EF-CC48-B1A1-5D344D221715}" type="datetimeFigureOut">
              <a:rPr lang="en-US" smtClean="0"/>
              <a:t>04/06/2013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4A5EB930-CC10-E94C-AB9B-C683D29C7CE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8.xml"/><Relationship Id="rId6" Type="http://schemas.openxmlformats.org/officeDocument/2006/relationships/chart" Target="../charts/chart9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8.xml"/><Relationship Id="rId5" Type="http://schemas.openxmlformats.org/officeDocument/2006/relationships/chart" Target="../charts/chart13.xml"/><Relationship Id="rId4" Type="http://schemas.openxmlformats.org/officeDocument/2006/relationships/chart" Target="../charts/char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60374"/>
            <a:ext cx="7772400" cy="1470025"/>
          </a:xfrm>
        </p:spPr>
        <p:txBody>
          <a:bodyPr>
            <a:normAutofit/>
          </a:bodyPr>
          <a:lstStyle/>
          <a:p>
            <a:r>
              <a:rPr lang="en-US" sz="8000" dirty="0" err="1" smtClean="0">
                <a:latin typeface="Chalkduster"/>
                <a:cs typeface="Chalkduster"/>
              </a:rPr>
              <a:t>ModTech</a:t>
            </a:r>
            <a:endParaRPr lang="en-US" sz="8000" dirty="0">
              <a:latin typeface="Chalkduster"/>
              <a:cs typeface="Chalkduste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37547" y="2430399"/>
            <a:ext cx="5184517" cy="34529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575558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Gráfico"/>
          <p:cNvGraphicFramePr/>
          <p:nvPr/>
        </p:nvGraphicFramePr>
        <p:xfrm>
          <a:off x="179512" y="260648"/>
          <a:ext cx="4824536" cy="3195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14 Gráfico"/>
          <p:cNvGraphicFramePr/>
          <p:nvPr/>
        </p:nvGraphicFramePr>
        <p:xfrm>
          <a:off x="179512" y="3573016"/>
          <a:ext cx="4896544" cy="30122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1" name="20 Grupo"/>
          <p:cNvGrpSpPr/>
          <p:nvPr/>
        </p:nvGrpSpPr>
        <p:grpSpPr>
          <a:xfrm>
            <a:off x="4595127" y="794286"/>
            <a:ext cx="4585385" cy="4794954"/>
            <a:chOff x="4558615" y="116632"/>
            <a:chExt cx="4585385" cy="4794954"/>
          </a:xfrm>
        </p:grpSpPr>
        <p:grpSp>
          <p:nvGrpSpPr>
            <p:cNvPr id="7" name="6 Grupo"/>
            <p:cNvGrpSpPr/>
            <p:nvPr/>
          </p:nvGrpSpPr>
          <p:grpSpPr>
            <a:xfrm>
              <a:off x="4558615" y="116632"/>
              <a:ext cx="4585385" cy="4794954"/>
              <a:chOff x="6614814" y="-1414020"/>
              <a:chExt cx="4585385" cy="4794954"/>
            </a:xfrm>
          </p:grpSpPr>
          <p:graphicFrame>
            <p:nvGraphicFramePr>
              <p:cNvPr id="3" name="4 Gráfico"/>
              <p:cNvGraphicFramePr/>
              <p:nvPr/>
            </p:nvGraphicFramePr>
            <p:xfrm>
              <a:off x="6650310" y="1394292"/>
              <a:ext cx="4549889" cy="198664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graphicFrame>
            <p:nvGraphicFramePr>
              <p:cNvPr id="4" name="3 Gráfico"/>
              <p:cNvGraphicFramePr/>
              <p:nvPr/>
            </p:nvGraphicFramePr>
            <p:xfrm>
              <a:off x="6614814" y="-1414020"/>
              <a:ext cx="4555332" cy="33528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</p:grpSp>
        <p:cxnSp>
          <p:nvCxnSpPr>
            <p:cNvPr id="17" name="16 Conector recto"/>
            <p:cNvCxnSpPr/>
            <p:nvPr/>
          </p:nvCxnSpPr>
          <p:spPr>
            <a:xfrm>
              <a:off x="5796136" y="2132856"/>
              <a:ext cx="576064" cy="21602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8 Conector recto"/>
            <p:cNvCxnSpPr/>
            <p:nvPr/>
          </p:nvCxnSpPr>
          <p:spPr>
            <a:xfrm flipH="1">
              <a:off x="7308304" y="2276872"/>
              <a:ext cx="576064" cy="2088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21 Rectángulo"/>
          <p:cNvSpPr/>
          <p:nvPr/>
        </p:nvSpPr>
        <p:spPr>
          <a:xfrm>
            <a:off x="6228184" y="0"/>
            <a:ext cx="13752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USA</a:t>
            </a:r>
            <a:endParaRPr lang="es-E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230772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Graphic spid="15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Gráfico"/>
          <p:cNvGraphicFramePr/>
          <p:nvPr/>
        </p:nvGraphicFramePr>
        <p:xfrm>
          <a:off x="179513" y="188640"/>
          <a:ext cx="4824536" cy="3096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14 Gráfico"/>
          <p:cNvGraphicFramePr/>
          <p:nvPr/>
        </p:nvGraphicFramePr>
        <p:xfrm>
          <a:off x="179512" y="3429000"/>
          <a:ext cx="4824536" cy="3226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2 Gráfico"/>
          <p:cNvGraphicFramePr/>
          <p:nvPr/>
        </p:nvGraphicFramePr>
        <p:xfrm>
          <a:off x="4067944" y="908720"/>
          <a:ext cx="4572000" cy="2738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5 Rectángulo"/>
          <p:cNvSpPr/>
          <p:nvPr/>
        </p:nvSpPr>
        <p:spPr>
          <a:xfrm>
            <a:off x="5649437" y="0"/>
            <a:ext cx="25327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EUROPE</a:t>
            </a:r>
            <a:endParaRPr lang="es-E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aphicFrame>
        <p:nvGraphicFramePr>
          <p:cNvPr id="7" name="9 Gráfico"/>
          <p:cNvGraphicFramePr/>
          <p:nvPr/>
        </p:nvGraphicFramePr>
        <p:xfrm>
          <a:off x="6084168" y="1556792"/>
          <a:ext cx="4000502" cy="1797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3 Gráfico"/>
          <p:cNvGraphicFramePr/>
          <p:nvPr/>
        </p:nvGraphicFramePr>
        <p:xfrm>
          <a:off x="4283968" y="3284984"/>
          <a:ext cx="4119563" cy="1797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10" name="9 Conector recto"/>
          <p:cNvCxnSpPr/>
          <p:nvPr/>
        </p:nvCxnSpPr>
        <p:spPr>
          <a:xfrm>
            <a:off x="5652120" y="2708920"/>
            <a:ext cx="216024" cy="18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>
            <a:off x="6804248" y="3212976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>
            <a:off x="6660232" y="1988840"/>
            <a:ext cx="1440160" cy="14401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 flipV="1">
            <a:off x="6876256" y="3068960"/>
            <a:ext cx="1368152" cy="14401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6767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Graphic spid="4" grpId="0">
        <p:bldAsOne/>
      </p:bldGraphic>
      <p:bldGraphic spid="5" grpId="0">
        <p:bldAsOne/>
      </p:bldGraphic>
      <p:bldGraphic spid="7" grpId="0">
        <p:bldAsOne/>
      </p:bldGraphic>
      <p:bldGraphic spid="8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Gráfico"/>
          <p:cNvGraphicFramePr/>
          <p:nvPr/>
        </p:nvGraphicFramePr>
        <p:xfrm>
          <a:off x="179513" y="188641"/>
          <a:ext cx="4824535" cy="3024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3 Rectángulo"/>
          <p:cNvSpPr/>
          <p:nvPr/>
        </p:nvSpPr>
        <p:spPr>
          <a:xfrm>
            <a:off x="5819998" y="0"/>
            <a:ext cx="21916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BRAZIL</a:t>
            </a:r>
            <a:endParaRPr lang="es-E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aphicFrame>
        <p:nvGraphicFramePr>
          <p:cNvPr id="5" name="2 Gráfico"/>
          <p:cNvGraphicFramePr/>
          <p:nvPr/>
        </p:nvGraphicFramePr>
        <p:xfrm>
          <a:off x="179512" y="3356992"/>
          <a:ext cx="4824535" cy="3226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3 Gráfico"/>
          <p:cNvGraphicFramePr/>
          <p:nvPr/>
        </p:nvGraphicFramePr>
        <p:xfrm>
          <a:off x="4572000" y="980728"/>
          <a:ext cx="4572000" cy="2738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4 Gráfico"/>
          <p:cNvGraphicFramePr/>
          <p:nvPr/>
        </p:nvGraphicFramePr>
        <p:xfrm>
          <a:off x="6012160" y="3501008"/>
          <a:ext cx="2221334" cy="16532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9" name="8 Conector recto"/>
          <p:cNvCxnSpPr/>
          <p:nvPr/>
        </p:nvCxnSpPr>
        <p:spPr>
          <a:xfrm>
            <a:off x="6084168" y="2636912"/>
            <a:ext cx="216024" cy="18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 flipH="1">
            <a:off x="7380312" y="2708920"/>
            <a:ext cx="216024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9916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Graphic spid="5" grpId="0">
        <p:bldAsOne/>
      </p:bldGraphic>
      <p:bldGraphic spid="6" grpId="0">
        <p:bldAsOne/>
      </p:bldGraphic>
      <p:bldGraphic spid="7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1 Gráfico"/>
          <p:cNvGraphicFramePr/>
          <p:nvPr/>
        </p:nvGraphicFramePr>
        <p:xfrm>
          <a:off x="251520" y="188640"/>
          <a:ext cx="8568952" cy="3315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2 Gráfico"/>
          <p:cNvGraphicFramePr/>
          <p:nvPr/>
        </p:nvGraphicFramePr>
        <p:xfrm>
          <a:off x="251520" y="3645024"/>
          <a:ext cx="597666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6372200" y="4005064"/>
          <a:ext cx="2592288" cy="1872209"/>
        </p:xfrm>
        <a:graphic>
          <a:graphicData uri="http://schemas.openxmlformats.org/drawingml/2006/table">
            <a:tbl>
              <a:tblPr/>
              <a:tblGrid>
                <a:gridCol w="1482674"/>
                <a:gridCol w="1109614"/>
              </a:tblGrid>
              <a:tr h="26745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VE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KEY FINANCIAL FIGURES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</a:tr>
              <a:tr h="534917">
                <a:tc>
                  <a:txBody>
                    <a:bodyPr/>
                    <a:lstStyle/>
                    <a:p>
                      <a:pPr algn="ctr" fontAlgn="ctr"/>
                      <a:r>
                        <a:rPr lang="es-VE" sz="11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Cumulative</a:t>
                      </a:r>
                      <a:r>
                        <a:rPr lang="es-VE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VE" sz="11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Retained</a:t>
                      </a:r>
                      <a:r>
                        <a:rPr lang="es-VE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VE" sz="11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Earnings</a:t>
                      </a:r>
                      <a:endParaRPr lang="es-VE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VE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-Fr. 8.811.940,00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</a:tr>
              <a:tr h="534917">
                <a:tc>
                  <a:txBody>
                    <a:bodyPr/>
                    <a:lstStyle/>
                    <a:p>
                      <a:pPr algn="ctr" fontAlgn="ctr"/>
                      <a:r>
                        <a:rPr lang="es-VE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Cumulative Supplier Credit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VE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Fr. 23.645.116,00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</a:tr>
              <a:tr h="5349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Debt to equity ratio at end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VE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Fr. 8.867.072,00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93849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Mission and business</a:t>
            </a:r>
          </a:p>
          <a:p>
            <a:r>
              <a:rPr lang="en-US" dirty="0"/>
              <a:t>Performance Measures</a:t>
            </a:r>
          </a:p>
          <a:p>
            <a:r>
              <a:rPr lang="en-US" b="1" dirty="0"/>
              <a:t>Gap Analysis</a:t>
            </a:r>
          </a:p>
          <a:p>
            <a:r>
              <a:rPr lang="en-US" dirty="0"/>
              <a:t>The next step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124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Gap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Our flaws</a:t>
            </a:r>
          </a:p>
          <a:p>
            <a:pPr>
              <a:buFontTx/>
              <a:buChar char="-"/>
            </a:pPr>
            <a:r>
              <a:rPr lang="en-US" dirty="0" smtClean="0"/>
              <a:t>Lack of attractive agreement with other </a:t>
            </a:r>
            <a:r>
              <a:rPr lang="en-US" dirty="0" smtClean="0"/>
              <a:t>companies</a:t>
            </a:r>
          </a:p>
          <a:p>
            <a:pPr>
              <a:buFontTx/>
              <a:buChar char="-"/>
            </a:pPr>
            <a:r>
              <a:rPr lang="en-US" dirty="0"/>
              <a:t>Faulty pricing strategy </a:t>
            </a:r>
          </a:p>
          <a:p>
            <a:pPr>
              <a:buFontTx/>
              <a:buChar char="-"/>
            </a:pPr>
            <a:r>
              <a:rPr lang="en-US" dirty="0" smtClean="0"/>
              <a:t>Team </a:t>
            </a:r>
            <a:r>
              <a:rPr lang="en-US" dirty="0" smtClean="0"/>
              <a:t>strategy to be reconsidered</a:t>
            </a:r>
          </a:p>
          <a:p>
            <a:r>
              <a:rPr lang="en-US" dirty="0" smtClean="0"/>
              <a:t>What </a:t>
            </a:r>
            <a:r>
              <a:rPr lang="en-US" dirty="0" smtClean="0"/>
              <a:t>we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succeeded</a:t>
            </a:r>
          </a:p>
          <a:p>
            <a:pPr>
              <a:buFontTx/>
              <a:buChar char="-"/>
            </a:pPr>
            <a:r>
              <a:rPr lang="en-US" dirty="0" smtClean="0"/>
              <a:t>Great involvement on every market</a:t>
            </a:r>
          </a:p>
          <a:p>
            <a:pPr>
              <a:buFontTx/>
              <a:buChar char="-"/>
            </a:pPr>
            <a:r>
              <a:rPr lang="en-US" dirty="0" smtClean="0"/>
              <a:t>Competitive advantage : wholesaler </a:t>
            </a:r>
          </a:p>
          <a:p>
            <a:pPr>
              <a:buFontTx/>
              <a:buChar char="-"/>
            </a:pPr>
            <a:r>
              <a:rPr lang="en-US" dirty="0" smtClean="0"/>
              <a:t>Final mastering of financial tools: we now know, and will do great in the future! </a:t>
            </a:r>
          </a:p>
          <a:p>
            <a:pPr>
              <a:buFontTx/>
              <a:buChar char="-"/>
            </a:pPr>
            <a:r>
              <a:rPr lang="en-US" dirty="0" smtClean="0"/>
              <a:t>Biggest achievement: ability to revamp the company. We’re back on tracks ! 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53286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Mission and business</a:t>
            </a:r>
          </a:p>
          <a:p>
            <a:r>
              <a:rPr lang="en-US" dirty="0"/>
              <a:t>Performance Measures</a:t>
            </a:r>
          </a:p>
          <a:p>
            <a:r>
              <a:rPr lang="en-US" dirty="0"/>
              <a:t>Gap Analysis</a:t>
            </a:r>
          </a:p>
          <a:p>
            <a:r>
              <a:rPr lang="en-US" b="1" dirty="0"/>
              <a:t>The next step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124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the 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Our power = chips sales : </a:t>
            </a:r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/>
              <a:t>59,7% of </a:t>
            </a:r>
            <a:r>
              <a:rPr lang="en-US" dirty="0" smtClean="0"/>
              <a:t>consumer chip </a:t>
            </a:r>
            <a:r>
              <a:rPr lang="en-US" dirty="0"/>
              <a:t>market in Europe ! </a:t>
            </a:r>
          </a:p>
          <a:p>
            <a:pPr marL="0" indent="0">
              <a:buNone/>
            </a:pPr>
            <a:r>
              <a:rPr lang="en-US" dirty="0" smtClean="0"/>
              <a:t>- nice inventory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3 sales offices in every area + wholesaler status in EU and USA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436139"/>
              </p:ext>
            </p:extLst>
          </p:nvPr>
        </p:nvGraphicFramePr>
        <p:xfrm>
          <a:off x="3302957" y="3004926"/>
          <a:ext cx="4556018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127"/>
                <a:gridCol w="925728"/>
                <a:gridCol w="1017431"/>
                <a:gridCol w="772732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US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Europe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Brazil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Standard chips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6594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5232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Deluxe chips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10859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10381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3362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75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Chips trends and forecasts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7166"/>
            <a:ext cx="8229600" cy="4361767"/>
          </a:xfrm>
        </p:spPr>
        <p:txBody>
          <a:bodyPr/>
          <a:lstStyle/>
          <a:p>
            <a:r>
              <a:rPr lang="en-GB" dirty="0" smtClean="0"/>
              <a:t>X1 is selling but </a:t>
            </a:r>
            <a:r>
              <a:rPr lang="en-GB" dirty="0" smtClean="0"/>
              <a:t>slightly loosing </a:t>
            </a:r>
            <a:r>
              <a:rPr lang="en-GB" dirty="0" smtClean="0"/>
              <a:t>strength</a:t>
            </a:r>
          </a:p>
          <a:p>
            <a:pPr marL="0" indent="0">
              <a:buNone/>
            </a:pPr>
            <a:r>
              <a:rPr lang="en-GB" dirty="0" smtClean="0"/>
              <a:t>Ex: in the US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X3 are keeping up high (see next slide, example of X3 in the US)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989286"/>
              </p:ext>
            </p:extLst>
          </p:nvPr>
        </p:nvGraphicFramePr>
        <p:xfrm>
          <a:off x="2711026" y="2427047"/>
          <a:ext cx="306821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0303"/>
                <a:gridCol w="1140128"/>
                <a:gridCol w="85778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Quarter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Quantity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Price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15450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85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10300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5556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Chips market in the US (X3 example)</a:t>
            </a:r>
            <a:endParaRPr lang="en-GB" dirty="0"/>
          </a:p>
        </p:txBody>
      </p:sp>
      <p:graphicFrame>
        <p:nvGraphicFramePr>
          <p:cNvPr id="4" name="Content Placeholder 3" title="Price elasticity curve in the US (quarter 9 and 10)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8654126"/>
              </p:ext>
            </p:extLst>
          </p:nvPr>
        </p:nvGraphicFramePr>
        <p:xfrm>
          <a:off x="172993" y="1248033"/>
          <a:ext cx="5436975" cy="2953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364806"/>
              </p:ext>
            </p:extLst>
          </p:nvPr>
        </p:nvGraphicFramePr>
        <p:xfrm>
          <a:off x="6364394" y="1463454"/>
          <a:ext cx="238359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32"/>
                <a:gridCol w="142346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Prices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Quantities 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10240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4720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12770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4420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94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9020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63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15546" y="4757351"/>
            <a:ext cx="6462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Market research: </a:t>
            </a:r>
          </a:p>
          <a:p>
            <a:r>
              <a:rPr lang="en-GB" dirty="0" smtClean="0"/>
              <a:t>Estimated price change from 67 to 73 </a:t>
            </a:r>
            <a:r>
              <a:rPr lang="en-GB" dirty="0" err="1" smtClean="0"/>
              <a:t>percent</a:t>
            </a:r>
            <a:r>
              <a:rPr lang="en-GB" dirty="0" smtClean="0"/>
              <a:t> in the US</a:t>
            </a:r>
          </a:p>
          <a:p>
            <a:r>
              <a:rPr lang="en-GB" dirty="0" smtClean="0"/>
              <a:t>Similar growth in Europe and Brazil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361114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Mission and business</a:t>
            </a:r>
          </a:p>
          <a:p>
            <a:r>
              <a:rPr lang="en-US" dirty="0" smtClean="0"/>
              <a:t>Performance Measures</a:t>
            </a:r>
          </a:p>
          <a:p>
            <a:r>
              <a:rPr lang="en-US" dirty="0" smtClean="0"/>
              <a:t>Gap Analysis</a:t>
            </a:r>
          </a:p>
          <a:p>
            <a:r>
              <a:rPr lang="en-US" dirty="0" smtClean="0"/>
              <a:t>The next 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366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Partnerships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ym typeface="Wingdings" pitchFamily="2" charset="2"/>
              </a:rPr>
              <a:t>Long-term contract with Co.3 about chips (sadly we had to temporarily suspended for 2 recent qua</a:t>
            </a:r>
            <a:r>
              <a:rPr lang="en-US" dirty="0" smtClean="0">
                <a:sym typeface="Wingdings" pitchFamily="2" charset="2"/>
              </a:rPr>
              <a:t>r</a:t>
            </a:r>
            <a:r>
              <a:rPr lang="en-GB" dirty="0" err="1" smtClean="0">
                <a:sym typeface="Wingdings" pitchFamily="2" charset="2"/>
              </a:rPr>
              <a:t>ters</a:t>
            </a:r>
            <a:r>
              <a:rPr lang="en-GB" dirty="0" smtClean="0">
                <a:sym typeface="Wingdings" pitchFamily="2" charset="2"/>
              </a:rPr>
              <a:t>)</a:t>
            </a:r>
          </a:p>
          <a:p>
            <a:r>
              <a:rPr lang="en-GB" dirty="0" smtClean="0">
                <a:sym typeface="Wingdings" pitchFamily="2" charset="2"/>
              </a:rPr>
              <a:t>Long-term contract with Co.8 about PCs</a:t>
            </a:r>
          </a:p>
          <a:p>
            <a:r>
              <a:rPr lang="en-GB" dirty="0" smtClean="0">
                <a:sym typeface="Wingdings" pitchFamily="2" charset="2"/>
              </a:rPr>
              <a:t>Short-term contract with Co.5, Co.6, and Co.7 (mostly about PCs)</a:t>
            </a:r>
          </a:p>
          <a:p>
            <a:r>
              <a:rPr lang="en-GB" dirty="0" smtClean="0">
                <a:sym typeface="Wingdings" pitchFamily="2" charset="2"/>
              </a:rPr>
              <a:t>Deliver PCs for Brazilian government in Q6.</a:t>
            </a:r>
          </a:p>
        </p:txBody>
      </p:sp>
    </p:spTree>
    <p:extLst>
      <p:ext uri="{BB962C8B-B14F-4D97-AF65-F5344CB8AC3E}">
        <p14:creationId xmlns:p14="http://schemas.microsoft.com/office/powerpoint/2010/main" val="5827398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043891"/>
          </a:xfrm>
        </p:spPr>
        <p:txBody>
          <a:bodyPr/>
          <a:lstStyle/>
          <a:p>
            <a:r>
              <a:rPr lang="en-US" dirty="0" smtClean="0"/>
              <a:t>The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Continue the wholesaler status</a:t>
            </a:r>
          </a:p>
          <a:p>
            <a:pPr lvl="1"/>
            <a:r>
              <a:rPr lang="en-US" dirty="0" smtClean="0"/>
              <a:t>The need of PC is high: we sold 3-8% higher than other companies, but still sold out.</a:t>
            </a:r>
          </a:p>
          <a:p>
            <a:pPr lvl="1"/>
            <a:r>
              <a:rPr lang="en-US" dirty="0" smtClean="0"/>
              <a:t>We downgraded X2 (unflavored chips) to X1 -&gt; sold about 45000 chips in both US and EU</a:t>
            </a:r>
          </a:p>
          <a:p>
            <a:r>
              <a:rPr lang="en-US" dirty="0" smtClean="0"/>
              <a:t>Extend status in Brazil</a:t>
            </a:r>
          </a:p>
          <a:p>
            <a:pPr lvl="1"/>
            <a:r>
              <a:rPr lang="en-US" dirty="0" smtClean="0"/>
              <a:t>Ship some PCs from EU to sell in Brazil</a:t>
            </a:r>
          </a:p>
          <a:p>
            <a:r>
              <a:rPr lang="en-US" dirty="0" smtClean="0"/>
              <a:t>Positive progress in earnings in US</a:t>
            </a:r>
          </a:p>
          <a:p>
            <a:pPr lvl="1"/>
            <a:r>
              <a:rPr lang="en-US" dirty="0" smtClean="0"/>
              <a:t>320000 dollars retained earnings in Q9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094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077757"/>
          </a:xfrm>
        </p:spPr>
        <p:txBody>
          <a:bodyPr/>
          <a:lstStyle/>
          <a:p>
            <a:r>
              <a:rPr lang="en-US" dirty="0" smtClean="0"/>
              <a:t>The next steps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Refine our models: pricing/inventory</a:t>
            </a:r>
          </a:p>
          <a:p>
            <a:r>
              <a:rPr lang="en-US" dirty="0"/>
              <a:t>Increase number of PCs sales in 3 </a:t>
            </a:r>
            <a:r>
              <a:rPr lang="en-US" dirty="0" smtClean="0"/>
              <a:t>areas</a:t>
            </a:r>
          </a:p>
          <a:p>
            <a:r>
              <a:rPr lang="en-US" dirty="0" smtClean="0"/>
              <a:t>Corporate with other companies:</a:t>
            </a:r>
          </a:p>
          <a:p>
            <a:pPr lvl="1">
              <a:buFont typeface="Lucida Grande"/>
              <a:buChar char="-"/>
            </a:pPr>
            <a:r>
              <a:rPr lang="en-US" dirty="0" smtClean="0"/>
              <a:t>Invest money in Co. 8 -&gt; PC in US</a:t>
            </a:r>
          </a:p>
          <a:p>
            <a:pPr lvl="1">
              <a:buFont typeface="Lucida Grande"/>
              <a:buChar char="-"/>
            </a:pPr>
            <a:r>
              <a:rPr lang="en-US" dirty="0" smtClean="0"/>
              <a:t>Invest money in Co. 5 -&gt; PC in Brazil</a:t>
            </a:r>
          </a:p>
        </p:txBody>
      </p:sp>
    </p:spTree>
    <p:extLst>
      <p:ext uri="{BB962C8B-B14F-4D97-AF65-F5344CB8AC3E}">
        <p14:creationId xmlns:p14="http://schemas.microsoft.com/office/powerpoint/2010/main" val="381362035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Answers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39313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and team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000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Gustavo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093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Mathilde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Decision making </a:t>
            </a:r>
          </a:p>
          <a:p>
            <a:r>
              <a:rPr lang="en-US" dirty="0" smtClean="0"/>
              <a:t>Team work and </a:t>
            </a:r>
            <a:r>
              <a:rPr lang="en-US" dirty="0" smtClean="0"/>
              <a:t>reaching team </a:t>
            </a:r>
            <a:r>
              <a:rPr lang="en-US" dirty="0" smtClean="0"/>
              <a:t>agreement</a:t>
            </a:r>
          </a:p>
          <a:p>
            <a:r>
              <a:rPr lang="en-US" dirty="0" smtClean="0"/>
              <a:t>Never underestimate what you are doing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01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Anh</a:t>
            </a:r>
            <a:r>
              <a:rPr lang="en-US" dirty="0" smtClean="0"/>
              <a:t>-Dung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learned:</a:t>
            </a:r>
          </a:p>
          <a:p>
            <a:pPr lvl="1"/>
            <a:r>
              <a:rPr lang="en-US" dirty="0" smtClean="0"/>
              <a:t>Expectation is the root of heart attack!</a:t>
            </a:r>
          </a:p>
          <a:p>
            <a:pPr lvl="1"/>
            <a:r>
              <a:rPr lang="en-US" dirty="0" smtClean="0"/>
              <a:t>High risk, high return.</a:t>
            </a:r>
          </a:p>
          <a:p>
            <a:pPr lvl="1"/>
            <a:r>
              <a:rPr lang="en-US" dirty="0" smtClean="0"/>
              <a:t>The way INTOPIA runs.</a:t>
            </a:r>
          </a:p>
          <a:p>
            <a:r>
              <a:rPr lang="en-US" dirty="0" smtClean="0"/>
              <a:t>What would do differently:</a:t>
            </a:r>
          </a:p>
          <a:p>
            <a:pPr lvl="1"/>
            <a:r>
              <a:rPr lang="en-US" dirty="0" smtClean="0"/>
              <a:t>Try different strategies/methods</a:t>
            </a:r>
          </a:p>
          <a:p>
            <a:pPr lvl="1"/>
            <a:r>
              <a:rPr lang="en-US" dirty="0" smtClean="0"/>
              <a:t>The way the team communicate and work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328830"/>
      </p:ext>
    </p:extLst>
  </p:cSld>
  <p:clrMapOvr>
    <a:masterClrMapping/>
  </p:clrMapOvr>
  <p:transition spd="slow"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Annex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3004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Market shares at Q10 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0216849"/>
              </p:ext>
            </p:extLst>
          </p:nvPr>
        </p:nvGraphicFramePr>
        <p:xfrm>
          <a:off x="1315575" y="4021103"/>
          <a:ext cx="64338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55"/>
                <a:gridCol w="1608455"/>
                <a:gridCol w="1608455"/>
                <a:gridCol w="1608455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WORLD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EUROPE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45,1%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32,6%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79,2%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10,8%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11,0%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18,5%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23819" y="5178779"/>
            <a:ext cx="351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Figures are for all markets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046759"/>
              </p:ext>
            </p:extLst>
          </p:nvPr>
        </p:nvGraphicFramePr>
        <p:xfrm>
          <a:off x="2286422" y="1820052"/>
          <a:ext cx="4572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US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EUROPE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27,5%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59,7%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9,7%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15,9%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777063" y="3042356"/>
            <a:ext cx="351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Figures on the consumer market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4559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  <a:p>
            <a:r>
              <a:rPr lang="en-US" dirty="0"/>
              <a:t>Mission and business</a:t>
            </a:r>
          </a:p>
          <a:p>
            <a:r>
              <a:rPr lang="en-US" dirty="0"/>
              <a:t>Performance Measures</a:t>
            </a:r>
          </a:p>
          <a:p>
            <a:r>
              <a:rPr lang="en-US" dirty="0"/>
              <a:t>Gap Analysis</a:t>
            </a:r>
          </a:p>
          <a:p>
            <a:r>
              <a:rPr lang="en-US" dirty="0"/>
              <a:t>The next step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0603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Company name: </a:t>
            </a:r>
            <a:r>
              <a:rPr lang="en-US" dirty="0" err="1" smtClean="0"/>
              <a:t>ModTech</a:t>
            </a:r>
            <a:r>
              <a:rPr lang="en-US" dirty="0" smtClean="0"/>
              <a:t> (for Modern Technology)</a:t>
            </a:r>
          </a:p>
          <a:p>
            <a:r>
              <a:rPr lang="en-US" dirty="0" smtClean="0"/>
              <a:t>N° 04</a:t>
            </a:r>
          </a:p>
          <a:p>
            <a:r>
              <a:rPr lang="en-US" dirty="0" smtClean="0"/>
              <a:t>Team members</a:t>
            </a:r>
          </a:p>
          <a:p>
            <a:pPr lvl="1"/>
            <a:r>
              <a:rPr lang="en-US" dirty="0" err="1" smtClean="0"/>
              <a:t>Anh</a:t>
            </a:r>
            <a:r>
              <a:rPr lang="en-US" dirty="0" smtClean="0"/>
              <a:t>-Dung LE: COO, CTO</a:t>
            </a:r>
          </a:p>
          <a:p>
            <a:pPr lvl="1"/>
            <a:r>
              <a:rPr lang="en-US" dirty="0" smtClean="0"/>
              <a:t>Gustavo MARIN: CEO, CFO</a:t>
            </a:r>
          </a:p>
          <a:p>
            <a:pPr lvl="1"/>
            <a:r>
              <a:rPr lang="en-US" dirty="0" err="1" smtClean="0"/>
              <a:t>Mathilde</a:t>
            </a:r>
            <a:r>
              <a:rPr lang="en-US" dirty="0" smtClean="0"/>
              <a:t> SAHUGUET: CCO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9963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b="1" dirty="0"/>
              <a:t>Mission and business</a:t>
            </a:r>
          </a:p>
          <a:p>
            <a:r>
              <a:rPr lang="en-US" dirty="0"/>
              <a:t>Performance Measures</a:t>
            </a:r>
          </a:p>
          <a:p>
            <a:r>
              <a:rPr lang="en-US" dirty="0"/>
              <a:t>Gap Analysis</a:t>
            </a:r>
          </a:p>
          <a:p>
            <a:r>
              <a:rPr lang="en-US" dirty="0"/>
              <a:t>The next step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90911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Company 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Wholesalers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Bountiful </a:t>
            </a:r>
            <a:r>
              <a:rPr lang="en-US" dirty="0"/>
              <a:t>amount of hi-end as well as average </a:t>
            </a:r>
            <a:r>
              <a:rPr lang="en-US" dirty="0" smtClean="0"/>
              <a:t>products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G</a:t>
            </a:r>
            <a:r>
              <a:rPr lang="en-US" dirty="0" smtClean="0"/>
              <a:t>uarantees </a:t>
            </a:r>
            <a:r>
              <a:rPr lang="en-US" dirty="0"/>
              <a:t>for the availability of the products</a:t>
            </a:r>
            <a:r>
              <a:rPr lang="en-US" dirty="0" smtClean="0">
                <a:effectLst/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G</a:t>
            </a:r>
            <a:r>
              <a:rPr lang="en-US" dirty="0" smtClean="0"/>
              <a:t>ood </a:t>
            </a:r>
            <a:r>
              <a:rPr lang="en-US" dirty="0"/>
              <a:t>partner with other companies and with local governments, </a:t>
            </a:r>
            <a:r>
              <a:rPr lang="en-US" dirty="0" smtClean="0"/>
              <a:t>institutes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71516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business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What : both PCs and chips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Where : </a:t>
            </a:r>
            <a:r>
              <a:rPr lang="en-US" dirty="0"/>
              <a:t>all the </a:t>
            </a:r>
            <a:r>
              <a:rPr lang="en-US" dirty="0" smtClean="0"/>
              <a:t>areas </a:t>
            </a:r>
            <a:r>
              <a:rPr lang="en-US" dirty="0"/>
              <a:t>offered in </a:t>
            </a:r>
            <a:r>
              <a:rPr lang="en-US" dirty="0" err="1"/>
              <a:t>Intopia</a:t>
            </a:r>
            <a:r>
              <a:rPr lang="en-US" dirty="0"/>
              <a:t>: Europe, the US and </a:t>
            </a:r>
            <a:r>
              <a:rPr lang="en-US" dirty="0" smtClean="0"/>
              <a:t>Brazil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Who : </a:t>
            </a:r>
          </a:p>
          <a:p>
            <a:pPr indent="192088">
              <a:buFont typeface="Wingdings" pitchFamily="2" charset="2"/>
              <a:buChar char="§"/>
            </a:pPr>
            <a:r>
              <a:rPr lang="en-US" dirty="0" smtClean="0"/>
              <a:t>High </a:t>
            </a:r>
            <a:r>
              <a:rPr lang="en-US" dirty="0"/>
              <a:t>class customers (targeted by the “deluxe” grades, of whom we want to win the loyalty) of PCs and also </a:t>
            </a:r>
            <a:r>
              <a:rPr lang="en-US" dirty="0" smtClean="0"/>
              <a:t>chips</a:t>
            </a:r>
          </a:p>
          <a:p>
            <a:pPr indent="192088">
              <a:buFont typeface="Wingdings" pitchFamily="2" charset="2"/>
              <a:buChar char="§"/>
            </a:pPr>
            <a:r>
              <a:rPr lang="en-US" dirty="0" smtClean="0"/>
              <a:t>Traditional </a:t>
            </a:r>
            <a:r>
              <a:rPr lang="en-US" dirty="0"/>
              <a:t>customers (targeted by the standard grades</a:t>
            </a:r>
            <a:r>
              <a:rPr lang="en-US" dirty="0" smtClean="0"/>
              <a:t>)</a:t>
            </a:r>
          </a:p>
          <a:p>
            <a:pPr indent="192088">
              <a:buFont typeface="Wingdings" pitchFamily="2" charset="2"/>
              <a:buChar char="§"/>
            </a:pPr>
            <a:r>
              <a:rPr lang="en-US" dirty="0" smtClean="0"/>
              <a:t>Other </a:t>
            </a:r>
            <a:r>
              <a:rPr lang="en-US" dirty="0"/>
              <a:t>companies that will buy chips from us </a:t>
            </a:r>
          </a:p>
          <a:p>
            <a:pPr lvl="0" indent="192088">
              <a:buFont typeface="Wingdings" pitchFamily="2" charset="2"/>
              <a:buChar char="§"/>
            </a:pPr>
            <a:r>
              <a:rPr lang="en-US" dirty="0"/>
              <a:t>Governments</a:t>
            </a:r>
          </a:p>
          <a:p>
            <a:pPr lvl="0" indent="192088">
              <a:buFont typeface="Wingdings" pitchFamily="2" charset="2"/>
              <a:buChar char="§"/>
            </a:pPr>
            <a:r>
              <a:rPr lang="en-US" dirty="0" smtClean="0"/>
              <a:t>Institutes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16484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2367847"/>
            <a:ext cx="8042276" cy="2396066"/>
          </a:xfrm>
        </p:spPr>
        <p:txBody>
          <a:bodyPr/>
          <a:lstStyle/>
          <a:p>
            <a:r>
              <a:rPr lang="en-US" dirty="0" smtClean="0"/>
              <a:t>Sell as many as possible with “good” prices</a:t>
            </a:r>
          </a:p>
          <a:p>
            <a:r>
              <a:rPr lang="en-US" dirty="0" smtClean="0"/>
              <a:t>Sustainable development and knowledge of the market</a:t>
            </a:r>
          </a:p>
          <a:p>
            <a:r>
              <a:rPr lang="en-US" dirty="0" smtClean="0"/>
              <a:t>Increase the profit</a:t>
            </a:r>
          </a:p>
        </p:txBody>
      </p:sp>
    </p:spTree>
    <p:extLst>
      <p:ext uri="{BB962C8B-B14F-4D97-AF65-F5344CB8AC3E}">
        <p14:creationId xmlns:p14="http://schemas.microsoft.com/office/powerpoint/2010/main" val="36968763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Mission and business</a:t>
            </a:r>
          </a:p>
          <a:p>
            <a:r>
              <a:rPr lang="en-US" b="1" dirty="0"/>
              <a:t>Performance Measures</a:t>
            </a:r>
          </a:p>
          <a:p>
            <a:r>
              <a:rPr lang="en-US" dirty="0"/>
              <a:t>Gap Analysis</a:t>
            </a:r>
          </a:p>
          <a:p>
            <a:r>
              <a:rPr lang="en-US" dirty="0"/>
              <a:t>The next step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90911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508</TotalTime>
  <Words>876</Words>
  <Application>Microsoft Office PowerPoint</Application>
  <PresentationFormat>On-screen Show (4:3)</PresentationFormat>
  <Paragraphs>222</Paragraphs>
  <Slides>29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Breeze</vt:lpstr>
      <vt:lpstr>ModTech</vt:lpstr>
      <vt:lpstr>Agenda</vt:lpstr>
      <vt:lpstr>Agenda</vt:lpstr>
      <vt:lpstr>Introduction</vt:lpstr>
      <vt:lpstr>Agenda</vt:lpstr>
      <vt:lpstr>Company mission</vt:lpstr>
      <vt:lpstr>Our business</vt:lpstr>
      <vt:lpstr>Key objectives</vt:lpstr>
      <vt:lpstr>Agenda</vt:lpstr>
      <vt:lpstr>PowerPoint Presentation</vt:lpstr>
      <vt:lpstr>PowerPoint Presentation</vt:lpstr>
      <vt:lpstr>PowerPoint Presentation</vt:lpstr>
      <vt:lpstr>PowerPoint Presentation</vt:lpstr>
      <vt:lpstr>Agenda</vt:lpstr>
      <vt:lpstr>Gap Analysis</vt:lpstr>
      <vt:lpstr>Agenda</vt:lpstr>
      <vt:lpstr>State of the company</vt:lpstr>
      <vt:lpstr>Chips trends and forecasts</vt:lpstr>
      <vt:lpstr>Chips market in the US (X3 example)</vt:lpstr>
      <vt:lpstr>Partnerships</vt:lpstr>
      <vt:lpstr>The next steps</vt:lpstr>
      <vt:lpstr>The next steps </vt:lpstr>
      <vt:lpstr>Questions and Answers</vt:lpstr>
      <vt:lpstr>Personal and team learning</vt:lpstr>
      <vt:lpstr>Gustavo</vt:lpstr>
      <vt:lpstr>Mathilde</vt:lpstr>
      <vt:lpstr>Anh-Dung</vt:lpstr>
      <vt:lpstr>Annex</vt:lpstr>
      <vt:lpstr>Market shares at Q10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Apple</dc:creator>
  <cp:lastModifiedBy>Mathilde Sahuguet</cp:lastModifiedBy>
  <cp:revision>126</cp:revision>
  <dcterms:created xsi:type="dcterms:W3CDTF">2013-05-28T20:48:10Z</dcterms:created>
  <dcterms:modified xsi:type="dcterms:W3CDTF">2013-06-04T10:02:41Z</dcterms:modified>
</cp:coreProperties>
</file>