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8" r:id="rId13"/>
    <p:sldId id="269" r:id="rId14"/>
    <p:sldId id="267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334" autoAdjust="0"/>
  </p:normalViewPr>
  <p:slideViewPr>
    <p:cSldViewPr snapToGrid="0" snapToObjects="1">
      <p:cViewPr varScale="1">
        <p:scale>
          <a:sx n="77" d="100"/>
          <a:sy n="77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Quarter 9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10240</c:v>
                </c:pt>
                <c:pt idx="1">
                  <c:v>4720</c:v>
                </c:pt>
                <c:pt idx="2">
                  <c:v>12770</c:v>
                </c:pt>
                <c:pt idx="3">
                  <c:v>4420</c:v>
                </c:pt>
                <c:pt idx="4">
                  <c:v>9020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96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Quarter 10 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10240</c:v>
                </c:pt>
                <c:pt idx="1">
                  <c:v>4720</c:v>
                </c:pt>
                <c:pt idx="2">
                  <c:v>12770</c:v>
                </c:pt>
                <c:pt idx="3">
                  <c:v>4420</c:v>
                </c:pt>
                <c:pt idx="4">
                  <c:v>9020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2">
                  <c:v>50</c:v>
                </c:pt>
                <c:pt idx="3">
                  <c:v>94</c:v>
                </c:pt>
                <c:pt idx="4">
                  <c:v>63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32736"/>
        <c:axId val="41730432"/>
      </c:scatterChart>
      <c:valAx>
        <c:axId val="41732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Quantities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1730432"/>
        <c:crosses val="autoZero"/>
        <c:crossBetween val="midCat"/>
      </c:valAx>
      <c:valAx>
        <c:axId val="417304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Prices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173273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Quarter 9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10240</c:v>
                </c:pt>
                <c:pt idx="1">
                  <c:v>4720</c:v>
                </c:pt>
                <c:pt idx="2">
                  <c:v>12770</c:v>
                </c:pt>
                <c:pt idx="3">
                  <c:v>4420</c:v>
                </c:pt>
                <c:pt idx="4">
                  <c:v>9020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96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Quarter 10 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10240</c:v>
                </c:pt>
                <c:pt idx="1">
                  <c:v>4720</c:v>
                </c:pt>
                <c:pt idx="2">
                  <c:v>12770</c:v>
                </c:pt>
                <c:pt idx="3">
                  <c:v>4420</c:v>
                </c:pt>
                <c:pt idx="4">
                  <c:v>9020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2">
                  <c:v>50</c:v>
                </c:pt>
                <c:pt idx="3">
                  <c:v>94</c:v>
                </c:pt>
                <c:pt idx="4">
                  <c:v>63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11424"/>
        <c:axId val="39743872"/>
      </c:scatterChart>
      <c:valAx>
        <c:axId val="38311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Quantities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9743872"/>
        <c:crosses val="autoZero"/>
        <c:crossBetween val="midCat"/>
      </c:valAx>
      <c:valAx>
        <c:axId val="397438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Prices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83114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359DF-E153-0548-9C60-543CDCE44A2A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A3332-C643-294F-9815-F3945DDB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01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CFO:</a:t>
            </a:r>
            <a:r>
              <a:rPr lang="en-US" baseline="0" dirty="0" smtClean="0"/>
              <a:t> finance</a:t>
            </a:r>
          </a:p>
          <a:p>
            <a:r>
              <a:rPr lang="en-US" baseline="0" dirty="0" smtClean="0"/>
              <a:t>COO: operating</a:t>
            </a:r>
          </a:p>
          <a:p>
            <a:r>
              <a:rPr lang="en-US" baseline="0" dirty="0" smtClean="0"/>
              <a:t>CTO: technology</a:t>
            </a:r>
          </a:p>
          <a:p>
            <a:r>
              <a:rPr lang="en-US" baseline="0" dirty="0" smtClean="0"/>
              <a:t>CCO: commercial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A3332-C643-294F-9815-F3945DDB4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chips in inventory, ready to sell + more to come (purchase and ship by air)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A3332-C643-294F-9815-F3945DDB45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4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2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8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6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3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9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ModTech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5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7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Chips trends and forecasts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322"/>
            <a:ext cx="8229600" cy="5091842"/>
          </a:xfrm>
        </p:spPr>
        <p:txBody>
          <a:bodyPr/>
          <a:lstStyle/>
          <a:p>
            <a:r>
              <a:rPr lang="en-GB" dirty="0" smtClean="0"/>
              <a:t>X1 is selling but lighting loosing strength</a:t>
            </a:r>
          </a:p>
          <a:p>
            <a:pPr marL="0" indent="0">
              <a:buNone/>
            </a:pPr>
            <a:r>
              <a:rPr lang="en-GB" dirty="0" smtClean="0"/>
              <a:t>Ex: in the US</a:t>
            </a:r>
          </a:p>
          <a:p>
            <a:endParaRPr lang="en-GB" dirty="0" smtClean="0"/>
          </a:p>
          <a:p>
            <a:r>
              <a:rPr lang="en-GB" dirty="0" smtClean="0"/>
              <a:t>X3 are keeping up high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38040"/>
              </p:ext>
            </p:extLst>
          </p:nvPr>
        </p:nvGraphicFramePr>
        <p:xfrm>
          <a:off x="2925515" y="1715847"/>
          <a:ext cx="28931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77"/>
                <a:gridCol w="1134600"/>
                <a:gridCol w="80882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Quantity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Price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15450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752514566"/>
              </p:ext>
            </p:extLst>
          </p:nvPr>
        </p:nvGraphicFramePr>
        <p:xfrm>
          <a:off x="187377" y="3300751"/>
          <a:ext cx="6696000" cy="32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93925"/>
              </p:ext>
            </p:extLst>
          </p:nvPr>
        </p:nvGraphicFramePr>
        <p:xfrm>
          <a:off x="6883377" y="3901124"/>
          <a:ext cx="21494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32"/>
                <a:gridCol w="11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Quantities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10240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4720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12770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4420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9020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63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5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Chips market in the US</a:t>
            </a:r>
            <a:endParaRPr lang="en-GB" dirty="0"/>
          </a:p>
        </p:txBody>
      </p:sp>
      <p:graphicFrame>
        <p:nvGraphicFramePr>
          <p:cNvPr id="4" name="Content Placeholder 3" title="Price elasticity curve in the US (quarter 9 and 10)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817724"/>
              </p:ext>
            </p:extLst>
          </p:nvPr>
        </p:nvGraphicFramePr>
        <p:xfrm>
          <a:off x="172993" y="1248033"/>
          <a:ext cx="5436975" cy="295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36955"/>
              </p:ext>
            </p:extLst>
          </p:nvPr>
        </p:nvGraphicFramePr>
        <p:xfrm>
          <a:off x="6364394" y="1463454"/>
          <a:ext cx="21494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32"/>
                <a:gridCol w="11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Quantities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10240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4720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12770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4420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9020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63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5546" y="4757351"/>
            <a:ext cx="6462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Market research: </a:t>
            </a:r>
          </a:p>
          <a:p>
            <a:r>
              <a:rPr lang="en-GB" dirty="0" smtClean="0"/>
              <a:t>Estimated price change from 67 to 73 </a:t>
            </a:r>
            <a:r>
              <a:rPr lang="en-GB" dirty="0" err="1" smtClean="0"/>
              <a:t>percent</a:t>
            </a:r>
            <a:r>
              <a:rPr lang="en-GB" dirty="0" smtClean="0"/>
              <a:t> in the US</a:t>
            </a:r>
          </a:p>
          <a:p>
            <a:r>
              <a:rPr lang="en-GB" dirty="0" smtClean="0"/>
              <a:t>Similar growth in Europe and Brazil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61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our company going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2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our company going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Long-term contracts with Co. 8</a:t>
            </a:r>
          </a:p>
          <a:p>
            <a:r>
              <a:rPr lang="en-US" dirty="0" smtClean="0"/>
              <a:t>…</a:t>
            </a:r>
          </a:p>
          <a:p>
            <a:r>
              <a:rPr lang="en-US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and team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Anh</a:t>
            </a:r>
            <a:r>
              <a:rPr lang="en-US" dirty="0" smtClean="0"/>
              <a:t>-Dung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learned: …</a:t>
            </a:r>
          </a:p>
          <a:p>
            <a:r>
              <a:rPr lang="en-US" dirty="0" smtClean="0"/>
              <a:t>What would do differently: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name: </a:t>
            </a:r>
            <a:r>
              <a:rPr lang="en-US" dirty="0" err="1" smtClean="0"/>
              <a:t>ModTech</a:t>
            </a:r>
            <a:r>
              <a:rPr lang="en-US" dirty="0" smtClean="0"/>
              <a:t> (for Modern Technology)</a:t>
            </a:r>
          </a:p>
          <a:p>
            <a:r>
              <a:rPr lang="en-US" dirty="0" smtClean="0"/>
              <a:t>No: 04</a:t>
            </a:r>
          </a:p>
          <a:p>
            <a:r>
              <a:rPr lang="en-US" dirty="0" smtClean="0"/>
              <a:t>Team members</a:t>
            </a:r>
          </a:p>
          <a:p>
            <a:pPr lvl="1"/>
            <a:r>
              <a:rPr lang="en-US" dirty="0" err="1" smtClean="0"/>
              <a:t>Anh</a:t>
            </a:r>
            <a:r>
              <a:rPr lang="en-US" dirty="0" smtClean="0"/>
              <a:t>-Dung LE: COO, CTO</a:t>
            </a:r>
          </a:p>
          <a:p>
            <a:pPr lvl="1"/>
            <a:r>
              <a:rPr lang="en-US" dirty="0" smtClean="0"/>
              <a:t>Gustavo MARIN: CEO, CFO</a:t>
            </a:r>
          </a:p>
          <a:p>
            <a:pPr lvl="1"/>
            <a:r>
              <a:rPr lang="en-US" dirty="0" err="1" smtClean="0"/>
              <a:t>Malthide</a:t>
            </a:r>
            <a:r>
              <a:rPr lang="en-US" dirty="0" smtClean="0"/>
              <a:t> SAHUGUET: CCO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9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bountiful amount of hi-end as well as average </a:t>
            </a:r>
            <a:r>
              <a:rPr lang="en-US" dirty="0" smtClean="0"/>
              <a:t>products</a:t>
            </a:r>
            <a:endParaRPr lang="en-US" dirty="0"/>
          </a:p>
          <a:p>
            <a:r>
              <a:rPr lang="en-US" dirty="0"/>
              <a:t>guarantees for the availability of the products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good partner with other companies and with local governments, </a:t>
            </a:r>
            <a:r>
              <a:rPr lang="en-US" dirty="0" smtClean="0"/>
              <a:t>institutes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1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products, sell to 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the area offered in </a:t>
            </a:r>
            <a:r>
              <a:rPr lang="en-US" dirty="0" err="1"/>
              <a:t>Intopia</a:t>
            </a:r>
            <a:r>
              <a:rPr lang="en-US" dirty="0"/>
              <a:t>: Europe, the US and </a:t>
            </a:r>
            <a:r>
              <a:rPr lang="en-US" dirty="0" smtClean="0"/>
              <a:t>Brazil</a:t>
            </a:r>
            <a:endParaRPr lang="en-US" dirty="0"/>
          </a:p>
          <a:p>
            <a:pPr lvl="0"/>
            <a:r>
              <a:rPr lang="en-US" dirty="0"/>
              <a:t>High class customers (targeted by the “deluxe” grades, of whom we want to win the loyalty) of PCs and also chips</a:t>
            </a:r>
          </a:p>
          <a:p>
            <a:pPr lvl="0"/>
            <a:r>
              <a:rPr lang="en-US" dirty="0"/>
              <a:t>Traditional customers (targeted by the standard grades)</a:t>
            </a:r>
          </a:p>
          <a:p>
            <a:pPr lvl="0"/>
            <a:r>
              <a:rPr lang="en-US" dirty="0"/>
              <a:t>Other companies that will buy chips from us </a:t>
            </a:r>
          </a:p>
          <a:p>
            <a:pPr lvl="0"/>
            <a:r>
              <a:rPr lang="en-US" dirty="0"/>
              <a:t>Governments</a:t>
            </a:r>
          </a:p>
          <a:p>
            <a:pPr lvl="0"/>
            <a:r>
              <a:rPr lang="en-US" dirty="0"/>
              <a:t>Institutes, </a:t>
            </a:r>
            <a:r>
              <a:rPr lang="en-US" dirty="0" smtClean="0"/>
              <a:t>universities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6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 as many as possible with “good” prices</a:t>
            </a:r>
          </a:p>
          <a:p>
            <a:r>
              <a:rPr lang="en-US" dirty="0" smtClean="0"/>
              <a:t>Sustainable development</a:t>
            </a:r>
          </a:p>
          <a:p>
            <a:r>
              <a:rPr lang="en-US" dirty="0" smtClean="0"/>
              <a:t>Increase the profit</a:t>
            </a:r>
          </a:p>
        </p:txBody>
      </p:sp>
    </p:spTree>
    <p:extLst>
      <p:ext uri="{BB962C8B-B14F-4D97-AF65-F5344CB8AC3E}">
        <p14:creationId xmlns:p14="http://schemas.microsoft.com/office/powerpoint/2010/main" val="369687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Our flaws</a:t>
            </a:r>
          </a:p>
          <a:p>
            <a:pPr>
              <a:buFontTx/>
              <a:buChar char="-"/>
            </a:pPr>
            <a:r>
              <a:rPr lang="en-US" dirty="0" smtClean="0"/>
              <a:t>Lack of attractive agreement with other companies</a:t>
            </a:r>
          </a:p>
          <a:p>
            <a:pPr>
              <a:buFontTx/>
              <a:buChar char="-"/>
            </a:pPr>
            <a:r>
              <a:rPr lang="en-US" dirty="0" smtClean="0"/>
              <a:t>Team strategy to be reconsidered</a:t>
            </a:r>
          </a:p>
          <a:p>
            <a:pPr>
              <a:buFontTx/>
              <a:buChar char="-"/>
            </a:pPr>
            <a:r>
              <a:rPr lang="en-US" dirty="0" smtClean="0"/>
              <a:t>Decision making process </a:t>
            </a:r>
            <a:endParaRPr lang="en-US" dirty="0"/>
          </a:p>
          <a:p>
            <a:r>
              <a:rPr lang="en-US" dirty="0"/>
              <a:t>What </a:t>
            </a:r>
            <a:r>
              <a:rPr lang="en-US" dirty="0" smtClean="0"/>
              <a:t>we succeeded</a:t>
            </a:r>
          </a:p>
          <a:p>
            <a:pPr>
              <a:buFontTx/>
              <a:buChar char="-"/>
            </a:pPr>
            <a:r>
              <a:rPr lang="en-US" dirty="0" smtClean="0"/>
              <a:t>Great involvement on every market</a:t>
            </a:r>
          </a:p>
          <a:p>
            <a:pPr>
              <a:buFontTx/>
              <a:buChar char="-"/>
            </a:pPr>
            <a:r>
              <a:rPr lang="en-US" dirty="0" smtClean="0"/>
              <a:t>Final mastering of financial tools: we now know, and will do great in the future ! </a:t>
            </a:r>
          </a:p>
          <a:p>
            <a:pPr>
              <a:buFontTx/>
              <a:buChar char="-"/>
            </a:pPr>
            <a:r>
              <a:rPr lang="en-US" dirty="0" smtClean="0"/>
              <a:t>Biggest achievement: ability to revamp the company. We’re back on tracks !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3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Financial</a:t>
            </a:r>
            <a:r>
              <a:rPr lang="en-US" dirty="0" smtClean="0"/>
              <a:t>: ?? (</a:t>
            </a:r>
            <a:r>
              <a:rPr lang="en-US" dirty="0"/>
              <a:t>G</a:t>
            </a:r>
            <a:r>
              <a:rPr lang="en-US" dirty="0" smtClean="0"/>
              <a:t>ustavo, 1 or 2 lines to say we are on working order)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Our power = chips sales : 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59,7% of chip market in Europe ! </a:t>
            </a:r>
          </a:p>
          <a:p>
            <a:pPr marL="0" indent="0">
              <a:buNone/>
            </a:pPr>
            <a:r>
              <a:rPr lang="en-US" dirty="0" smtClean="0"/>
              <a:t>- nice inventory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 sales offices in every area + wholesaler status in EU and USA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10230"/>
              </p:ext>
            </p:extLst>
          </p:nvPr>
        </p:nvGraphicFramePr>
        <p:xfrm>
          <a:off x="3506157" y="3695806"/>
          <a:ext cx="45560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127"/>
                <a:gridCol w="925728"/>
                <a:gridCol w="1017431"/>
                <a:gridCol w="772732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Europe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Brazil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Standard chips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6594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5232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Deluxe chips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10859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10381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3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422</Words>
  <Application>Microsoft Office PowerPoint</Application>
  <PresentationFormat>On-screen Show (4:3)</PresentationFormat>
  <Paragraphs>115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ModTech</vt:lpstr>
      <vt:lpstr>Agenda</vt:lpstr>
      <vt:lpstr>Introduction</vt:lpstr>
      <vt:lpstr>Company mission</vt:lpstr>
      <vt:lpstr>Which products, sell to who</vt:lpstr>
      <vt:lpstr>Key objectives</vt:lpstr>
      <vt:lpstr>PowerPoint Presentation</vt:lpstr>
      <vt:lpstr>Gap Analysis</vt:lpstr>
      <vt:lpstr>State of the company</vt:lpstr>
      <vt:lpstr>Chips trends and forecasts</vt:lpstr>
      <vt:lpstr>Chips market in the US</vt:lpstr>
      <vt:lpstr>Where is our company going to do</vt:lpstr>
      <vt:lpstr>Where is our company going to do</vt:lpstr>
      <vt:lpstr>Personal and team learning</vt:lpstr>
      <vt:lpstr>Anh-Dung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Mathilde Sahuguet</cp:lastModifiedBy>
  <cp:revision>36</cp:revision>
  <dcterms:created xsi:type="dcterms:W3CDTF">2013-05-28T20:48:10Z</dcterms:created>
  <dcterms:modified xsi:type="dcterms:W3CDTF">2013-06-03T08:32:40Z</dcterms:modified>
</cp:coreProperties>
</file>