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84" r:id="rId10"/>
    <p:sldId id="264" r:id="rId11"/>
    <p:sldId id="275" r:id="rId12"/>
    <p:sldId id="265" r:id="rId13"/>
    <p:sldId id="266" r:id="rId14"/>
    <p:sldId id="276" r:id="rId15"/>
    <p:sldId id="277" r:id="rId16"/>
    <p:sldId id="278" r:id="rId17"/>
    <p:sldId id="279" r:id="rId18"/>
    <p:sldId id="280" r:id="rId19"/>
    <p:sldId id="282" r:id="rId20"/>
    <p:sldId id="281" r:id="rId21"/>
    <p:sldId id="283" r:id="rId22"/>
    <p:sldId id="285" r:id="rId23"/>
    <p:sldId id="273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44E0E4-77CF-7341-92D4-506991150F7D}">
          <p14:sldIdLst>
            <p14:sldId id="256"/>
            <p14:sldId id="257"/>
          </p14:sldIdLst>
        </p14:section>
        <p14:section name="Контекст" id="{45B2A3E4-F35A-0E49-8094-01010584267C}">
          <p14:sldIdLst>
            <p14:sldId id="258"/>
            <p14:sldId id="259"/>
            <p14:sldId id="260"/>
          </p14:sldIdLst>
        </p14:section>
        <p14:section name="Постановка задачи" id="{A28BF6ED-A587-5F48-B817-15FD1AD3C13C}">
          <p14:sldIdLst>
            <p14:sldId id="261"/>
          </p14:sldIdLst>
        </p14:section>
        <p14:section name="Поток событий" id="{CC480346-C48B-0B4A-8C50-E99D8A202EA4}">
          <p14:sldIdLst>
            <p14:sldId id="262"/>
          </p14:sldIdLst>
        </p14:section>
        <p14:section name="Формальная постановка задачи" id="{6CF3D534-3178-A647-B2B8-0A3E6835AD0B}">
          <p14:sldIdLst>
            <p14:sldId id="274"/>
          </p14:sldIdLst>
        </p14:section>
        <p14:section name="Цель исследования" id="{547836CB-6BD6-3546-B8AC-28BD911884A0}">
          <p14:sldIdLst>
            <p14:sldId id="284"/>
          </p14:sldIdLst>
        </p14:section>
        <p14:section name="Моделирование входных данных" id="{C434FC89-C1E9-914B-90A3-A690E1EF93C1}">
          <p14:sldIdLst>
            <p14:sldId id="264"/>
            <p14:sldId id="275"/>
            <p14:sldId id="265"/>
          </p14:sldIdLst>
        </p14:section>
        <p14:section name="Подходы к решению задачи" id="{4EAE88B5-D738-FC47-BF36-56BAA0B30A03}">
          <p14:sldIdLst>
            <p14:sldId id="266"/>
          </p14:sldIdLst>
        </p14:section>
        <p14:section name="Использование преобразования Хафа" id="{E0EEFC56-6E09-684A-AFDA-27E42487356B}">
          <p14:sldIdLst>
            <p14:sldId id="276"/>
          </p14:sldIdLst>
        </p14:section>
        <p14:section name="Нейронные сети" id="{AFC916FE-DCD2-8442-A46F-F9CA2160CDD5}">
          <p14:sldIdLst>
            <p14:sldId id="277"/>
          </p14:sldIdLst>
        </p14:section>
        <p14:section name="Предлагаемое решение" id="{CC177BD7-1876-BD49-A791-A6E0B3DF111A}">
          <p14:sldIdLst>
            <p14:sldId id="278"/>
            <p14:sldId id="279"/>
            <p14:sldId id="280"/>
            <p14:sldId id="282"/>
          </p14:sldIdLst>
        </p14:section>
        <p14:section name="Возможные улучшения алгоритма" id="{337D0675-1270-EB44-B405-959522D68223}">
          <p14:sldIdLst>
            <p14:sldId id="281"/>
          </p14:sldIdLst>
        </p14:section>
        <p14:section name="Выводы и планы до защиты" id="{5F013743-9CF6-774C-80D5-BE1A94CD076E}">
          <p14:sldIdLst>
            <p14:sldId id="283"/>
            <p14:sldId id="28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94"/>
  </p:normalViewPr>
  <p:slideViewPr>
    <p:cSldViewPr snapToGrid="0">
      <p:cViewPr varScale="1">
        <p:scale>
          <a:sx n="156" d="100"/>
          <a:sy n="156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289fb720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289fb720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289fb720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289fb720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669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289fb720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289fb720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Каждый отдельный канал и каждый пиксель отдельно зажигается =&gt; события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289fb720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289fb7206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Каждый отдельный канал и каждый пиксель отдельно зажигается =&gt; события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sz="1100" dirty="0">
                <a:solidFill>
                  <a:schemeClr val="dk1"/>
                </a:solidFill>
                <a:latin typeface="+mn-lt"/>
              </a:rPr>
              <a:t>На данный момент цель не выполнена. Но приведенный выше план, позволит нам приблизиться к реальному времени, что позволит достичь цели исследования.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686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sz="1100" dirty="0">
                <a:solidFill>
                  <a:schemeClr val="dk1"/>
                </a:solidFill>
                <a:latin typeface="+mn-lt"/>
              </a:rPr>
              <a:t>На данный момент цель не выполнена. Но приведенный выше план, позволит нам приблизиться к реальному времени, что позволит достичь цели исследования.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721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289fb7206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289fb7206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Каждый отдельный канал и каждый пиксель отдельно зажигается =&gt; события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289fb720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289fb720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289fb7206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289fb7206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289fb72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289fb720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289fb720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289fb720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a4636ed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a4636ed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289fb720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289fb720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289fb720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289fb720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856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289fb720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289fb720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1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00" dirty="0"/>
              <a:t>Разработка алгоритмов для распознавания черенковских колец в детекторе </a:t>
            </a:r>
            <a:r>
              <a:rPr lang="ru-RU" sz="4000" dirty="0"/>
              <a:t>ФАРИЧ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50875"/>
            <a:ext cx="8520600" cy="11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>
                <a:solidFill>
                  <a:schemeClr val="dk1"/>
                </a:solidFill>
              </a:rPr>
              <a:t>Студент: Носорев Константин Алексеевич, ИШ НГУ 19137</a:t>
            </a:r>
            <a:endParaRPr sz="2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>
                <a:solidFill>
                  <a:schemeClr val="dk1"/>
                </a:solidFill>
              </a:rPr>
              <a:t>Научный руководитель: Марченко Михаил Александрович, д.ф.-м.н, и.о. зав. каф. ВС ММФ, директор ИВМиМГ СО РАН, проф РАН</a:t>
            </a:r>
            <a:endParaRPr sz="2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>
                <a:solidFill>
                  <a:schemeClr val="dk1"/>
                </a:solidFill>
              </a:rPr>
              <a:t>Научный соруководитель: Городничев Максим Александрович, ст. преп. каф ВС ММФ, н.с. ИВМиМГ СО РАН</a:t>
            </a:r>
            <a:endParaRPr sz="2100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72000" y="47280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2"/>
                </a:solidFill>
              </a:rPr>
              <a:t>25.05.2023</a:t>
            </a:r>
            <a:endParaRPr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7;p18">
            <a:extLst>
              <a:ext uri="{FF2B5EF4-FFF2-40B4-BE49-F238E27FC236}">
                <a16:creationId xmlns:a16="http://schemas.microsoft.com/office/drawing/2014/main" id="{4A4A1ADD-CF9B-8A38-632A-666A685F4B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6885" t="16051" r="18567" b="7255"/>
          <a:stretch/>
        </p:blipFill>
        <p:spPr>
          <a:xfrm>
            <a:off x="1562985" y="1781438"/>
            <a:ext cx="3211447" cy="282217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Моделирование входных данных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8552" y="763862"/>
            <a:ext cx="2164925" cy="36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352275" y="1174300"/>
            <a:ext cx="4814700" cy="8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+mn-lt"/>
              </a:rPr>
              <a:t>Сотрудниками Института ядерной физики СО РАН была построена модель детектора в программном пакете Geant4.</a:t>
            </a:r>
            <a:endParaRPr sz="1500" b="1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60F0B-AAE4-107C-C6DA-D62D70C33729}"/>
              </a:ext>
            </a:extLst>
          </p:cNvPr>
          <p:cNvSpPr txBox="1"/>
          <p:nvPr/>
        </p:nvSpPr>
        <p:spPr>
          <a:xfrm>
            <a:off x="6498552" y="4449720"/>
            <a:ext cx="2277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Модель в </a:t>
            </a:r>
            <a:r>
              <a:rPr lang="en-US" dirty="0"/>
              <a:t>Geant4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5ACBA-5FF8-8124-EBED-1B4D1A14460B}"/>
              </a:ext>
            </a:extLst>
          </p:cNvPr>
          <p:cNvSpPr txBox="1"/>
          <p:nvPr/>
        </p:nvSpPr>
        <p:spPr>
          <a:xfrm>
            <a:off x="2029753" y="4552240"/>
            <a:ext cx="2277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События из модели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7;p18">
            <a:extLst>
              <a:ext uri="{FF2B5EF4-FFF2-40B4-BE49-F238E27FC236}">
                <a16:creationId xmlns:a16="http://schemas.microsoft.com/office/drawing/2014/main" id="{4A4A1ADD-CF9B-8A38-632A-666A685F4B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6885" t="16051" r="18567" b="7255"/>
          <a:stretch/>
        </p:blipFill>
        <p:spPr>
          <a:xfrm>
            <a:off x="5809711" y="1017725"/>
            <a:ext cx="3211447" cy="282217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Моделирование входных данных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5ACBA-5FF8-8124-EBED-1B4D1A14460B}"/>
              </a:ext>
            </a:extLst>
          </p:cNvPr>
          <p:cNvSpPr txBox="1"/>
          <p:nvPr/>
        </p:nvSpPr>
        <p:spPr>
          <a:xfrm>
            <a:off x="6276479" y="3894897"/>
            <a:ext cx="2277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События из модели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26;p21">
                <a:extLst>
                  <a:ext uri="{FF2B5EF4-FFF2-40B4-BE49-F238E27FC236}">
                    <a16:creationId xmlns:a16="http://schemas.microsoft.com/office/drawing/2014/main" id="{DB317A47-88CA-D6D6-9CAF-266C1049DFEA}"/>
                  </a:ext>
                </a:extLst>
              </p:cNvPr>
              <p:cNvSpPr txBox="1"/>
              <p:nvPr/>
            </p:nvSpPr>
            <p:spPr>
              <a:xfrm>
                <a:off x="352275" y="1174300"/>
                <a:ext cx="4814700" cy="2112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ru" sz="1500" dirty="0">
                    <a:solidFill>
                      <a:schemeClr val="dk1"/>
                    </a:solidFill>
                    <a:latin typeface="+mn-lt"/>
                  </a:rPr>
                  <a:t>Объем данных </a:t>
                </a:r>
                <a:r>
                  <a:rPr lang="ru-RU" sz="1500" dirty="0">
                    <a:solidFill>
                      <a:schemeClr val="dk1"/>
                    </a:solidFill>
                    <a:latin typeface="+mn-lt"/>
                  </a:rPr>
                  <a:t>–</a:t>
                </a:r>
                <a:r>
                  <a:rPr lang="en-US" sz="1500" dirty="0">
                    <a:solidFill>
                      <a:schemeClr val="dk1"/>
                    </a:solidFill>
                    <a:latin typeface="+mn-lt"/>
                  </a:rPr>
                  <a:t> </a:t>
                </a:r>
                <a:r>
                  <a:rPr lang="ru-RU" sz="1500" dirty="0">
                    <a:solidFill>
                      <a:schemeClr val="dk1"/>
                    </a:solidFill>
                    <a:latin typeface="+mn-lt"/>
                  </a:rPr>
                  <a:t>1</a:t>
                </a:r>
                <a:r>
                  <a:rPr lang="en-US" sz="1500" dirty="0">
                    <a:solidFill>
                      <a:schemeClr val="dk1"/>
                    </a:solidFill>
                    <a:latin typeface="+mn-lt"/>
                  </a:rPr>
                  <a:t>,2 </a:t>
                </a:r>
                <a:r>
                  <a:rPr lang="ru-RU" sz="1500" dirty="0">
                    <a:solidFill>
                      <a:schemeClr val="dk1"/>
                    </a:solidFill>
                    <a:latin typeface="+mn-lt"/>
                  </a:rPr>
                  <a:t>млн экспериментов.</a:t>
                </a:r>
                <a:endParaRPr lang="ru" sz="1500" dirty="0">
                  <a:solidFill>
                    <a:schemeClr val="dk1"/>
                  </a:solidFill>
                  <a:latin typeface="+mn-lt"/>
                </a:endParaRPr>
              </a:p>
              <a:p>
                <a:pPr marL="0" lvl="0" indent="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ru" sz="1500" dirty="0">
                    <a:solidFill>
                      <a:schemeClr val="dk1"/>
                    </a:solidFill>
                    <a:latin typeface="+mn-lt"/>
                  </a:rPr>
                  <a:t>Этапы предобработки данных</a:t>
                </a:r>
                <a:r>
                  <a:rPr lang="ru-RU" sz="1500" dirty="0">
                    <a:solidFill>
                      <a:schemeClr val="dk1"/>
                    </a:solidFill>
                    <a:latin typeface="+mn-lt"/>
                  </a:rPr>
                  <a:t>:</a:t>
                </a:r>
                <a:endParaRPr lang="en-US" sz="1500" dirty="0">
                  <a:solidFill>
                    <a:schemeClr val="dk1"/>
                  </a:solidFill>
                  <a:latin typeface="+mn-lt"/>
                </a:endParaRP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-RU" sz="1500" dirty="0">
                    <a:solidFill>
                      <a:schemeClr val="dk1"/>
                    </a:solidFill>
                    <a:latin typeface="+mn-lt"/>
                  </a:rPr>
                  <a:t>Генерация шума с заданным распределением (</a:t>
                </a:r>
                <a:r>
                  <a:rPr lang="ru" sz="1400" dirty="0">
                    <a:solidFill>
                      <a:schemeClr val="dk1"/>
                    </a:solidFill>
                  </a:rPr>
                  <a:t>распределение Пуассона с параметром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" sz="1400" dirty="0">
                    <a:solidFill>
                      <a:schemeClr val="dk1"/>
                    </a:solidFill>
                  </a:rPr>
                  <a:t>) с сохранением метки «сигнал» / «шум».</a:t>
                </a: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" dirty="0">
                    <a:solidFill>
                      <a:schemeClr val="dk1"/>
                    </a:solidFill>
                  </a:rPr>
                  <a:t>Дискретизация точек по оси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 </a:t>
                </a:r>
                <a:r>
                  <a:rPr lang="ru-RU" dirty="0">
                    <a:solidFill>
                      <a:schemeClr val="dk1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ru-RU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dirty="0">
                  <a:solidFill>
                    <a:schemeClr val="dk1"/>
                  </a:solidFill>
                </a:endParaRP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" sz="1400" dirty="0">
                    <a:solidFill>
                      <a:schemeClr val="dk1"/>
                    </a:solidFill>
                  </a:rPr>
                  <a:t>Сортировка данных по оси времени.</a:t>
                </a: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sz="1500" dirty="0">
                  <a:solidFill>
                    <a:schemeClr val="dk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Google Shape;126;p21">
                <a:extLst>
                  <a:ext uri="{FF2B5EF4-FFF2-40B4-BE49-F238E27FC236}">
                    <a16:creationId xmlns:a16="http://schemas.microsoft.com/office/drawing/2014/main" id="{DB317A47-88CA-D6D6-9CAF-266C1049D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75" y="1174300"/>
                <a:ext cx="4814700" cy="2112856"/>
              </a:xfrm>
              <a:prstGeom prst="rect">
                <a:avLst/>
              </a:prstGeom>
              <a:blipFill>
                <a:blip r:embed="rId4"/>
                <a:stretch>
                  <a:fillRect l="-5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83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Моделирование входных данных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075" y="1017725"/>
            <a:ext cx="6047849" cy="349735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0AC99-3438-A24D-4DE3-6B44C23576F9}"/>
                  </a:ext>
                </a:extLst>
              </p:cNvPr>
              <p:cNvSpPr txBox="1"/>
              <p:nvPr/>
            </p:nvSpPr>
            <p:spPr>
              <a:xfrm>
                <a:off x="2991868" y="4552240"/>
                <a:ext cx="31602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/>
                  <a:t>Проекция событий на плоскость </a:t>
                </a:r>
                <a:r>
                  <a:rPr lang="en-US" dirty="0"/>
                  <a:t>XY c </a:t>
                </a:r>
                <a:r>
                  <a:rPr lang="ru-RU" dirty="0"/>
                  <a:t>различными параметрами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0AC99-3438-A24D-4DE3-6B44C2357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868" y="4552240"/>
                <a:ext cx="3160261" cy="523220"/>
              </a:xfrm>
              <a:prstGeom prst="rect">
                <a:avLst/>
              </a:prstGeom>
              <a:blipFill>
                <a:blip r:embed="rId4"/>
                <a:stretch>
                  <a:fillRect l="-400" t="-2381" r="-2000" b="-95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Существующие подходы к решению задачи</a:t>
            </a:r>
            <a:endParaRPr dirty="0"/>
          </a:p>
        </p:txBody>
      </p:sp>
      <p:sp>
        <p:nvSpPr>
          <p:cNvPr id="142" name="Google Shape;142;p23"/>
          <p:cNvSpPr txBox="1"/>
          <p:nvPr/>
        </p:nvSpPr>
        <p:spPr>
          <a:xfrm>
            <a:off x="366755" y="1155750"/>
            <a:ext cx="8365200" cy="100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ru-RU" sz="1600" dirty="0">
                <a:solidFill>
                  <a:schemeClr val="dk1"/>
                </a:solidFill>
              </a:rPr>
              <a:t>Метод для </a:t>
            </a:r>
            <a:r>
              <a:rPr lang="en-US" sz="1600" dirty="0">
                <a:solidFill>
                  <a:schemeClr val="dk1"/>
                </a:solidFill>
              </a:rPr>
              <a:t>RICH </a:t>
            </a:r>
            <a:r>
              <a:rPr lang="ru-RU" sz="1600" dirty="0">
                <a:solidFill>
                  <a:schemeClr val="dk1"/>
                </a:solidFill>
              </a:rPr>
              <a:t>детекции</a:t>
            </a:r>
          </a:p>
          <a:p>
            <a:pPr marL="469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ru" sz="1600" dirty="0">
                <a:solidFill>
                  <a:schemeClr val="dk1"/>
                </a:solidFill>
              </a:rPr>
              <a:t>Преобразования Хафа</a:t>
            </a:r>
            <a:endParaRPr lang="ru-RU" sz="1600" dirty="0">
              <a:solidFill>
                <a:schemeClr val="dk1"/>
              </a:solidFill>
            </a:endParaRPr>
          </a:p>
          <a:p>
            <a:pPr marL="469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ru-RU" sz="1600" dirty="0">
                <a:solidFill>
                  <a:schemeClr val="dk1"/>
                </a:solidFill>
              </a:rPr>
              <a:t>Нейронные сети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030A4-8D56-5B9D-985B-931A9DEE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" sz="2800" dirty="0">
                <a:solidFill>
                  <a:schemeClr val="dk1"/>
                </a:solidFill>
              </a:rPr>
              <a:t>Использование преобразования Хафа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63E4C-B46B-E00A-D4C9-333C47C45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42" y="4527293"/>
            <a:ext cx="8520600" cy="61620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>
                <a:solidFill>
                  <a:srgbClr val="292C3D"/>
                </a:solidFill>
                <a:highlight>
                  <a:srgbClr val="FFFFFF"/>
                </a:highlight>
              </a:rPr>
              <a:t>Lebedev S., </a:t>
            </a:r>
            <a:r>
              <a:rPr lang="en-US" sz="1200" dirty="0" err="1">
                <a:solidFill>
                  <a:srgbClr val="292C3D"/>
                </a:solidFill>
                <a:highlight>
                  <a:srgbClr val="FFFFFF"/>
                </a:highlight>
              </a:rPr>
              <a:t>H¨ohne</a:t>
            </a:r>
            <a:r>
              <a:rPr lang="en-US" sz="1200" dirty="0">
                <a:solidFill>
                  <a:srgbClr val="292C3D"/>
                </a:solidFill>
                <a:highlight>
                  <a:srgbClr val="FFFFFF"/>
                </a:highlight>
              </a:rPr>
              <a:t> C., </a:t>
            </a:r>
            <a:r>
              <a:rPr lang="en-US" sz="1200" dirty="0" err="1">
                <a:solidFill>
                  <a:srgbClr val="292C3D"/>
                </a:solidFill>
                <a:highlight>
                  <a:srgbClr val="FFFFFF"/>
                </a:highlight>
              </a:rPr>
              <a:t>Ososkov</a:t>
            </a:r>
            <a:r>
              <a:rPr lang="en-US" sz="1200" dirty="0">
                <a:solidFill>
                  <a:srgbClr val="292C3D"/>
                </a:solidFill>
                <a:highlight>
                  <a:srgbClr val="FFFFFF"/>
                </a:highlight>
              </a:rPr>
              <a:t> G. Fast ring recognition algorithm for the rich detector of the CBM experiment at fair // Discrete and Continuous Models and Applied Computational Science. 2010. №</a:t>
            </a:r>
            <a:r>
              <a:rPr lang="ru-RU" sz="1200" dirty="0">
                <a:solidFill>
                  <a:srgbClr val="292C3D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292C3D"/>
                </a:solidFill>
                <a:highlight>
                  <a:srgbClr val="FFFFFF"/>
                </a:highlight>
              </a:rPr>
              <a:t>3-2.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C745A2-30E4-18BD-1FC3-8BD6D484B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910365-9571-123C-1ABF-792583DA6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09"/>
          <a:stretch/>
        </p:blipFill>
        <p:spPr>
          <a:xfrm>
            <a:off x="4572000" y="1017725"/>
            <a:ext cx="4260300" cy="2085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26;p21">
                <a:extLst>
                  <a:ext uri="{FF2B5EF4-FFF2-40B4-BE49-F238E27FC236}">
                    <a16:creationId xmlns:a16="http://schemas.microsoft.com/office/drawing/2014/main" id="{B8181F38-FBF2-2C3A-66AA-9F8983C3297B}"/>
                  </a:ext>
                </a:extLst>
              </p:cNvPr>
              <p:cNvSpPr txBox="1"/>
              <p:nvPr/>
            </p:nvSpPr>
            <p:spPr>
              <a:xfrm>
                <a:off x="311700" y="1017725"/>
                <a:ext cx="4120871" cy="22139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ru-RU" sz="1500" dirty="0">
                    <a:solidFill>
                      <a:schemeClr val="dk1"/>
                    </a:solidFill>
                    <a:latin typeface="+mn-lt"/>
                  </a:rPr>
                  <a:t>Подход:</a:t>
                </a: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" sz="1400" dirty="0">
                    <a:solidFill>
                      <a:schemeClr val="dk1"/>
                    </a:solidFill>
                  </a:rPr>
                  <a:t>Взять область вокруг некоторый точки (радиусом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dk1"/>
                    </a:solidFill>
                  </a:rPr>
                  <a:t>)</a:t>
                </a:r>
                <a:endParaRPr lang="ru-RU" sz="1400" dirty="0">
                  <a:solidFill>
                    <a:schemeClr val="dk1"/>
                  </a:solidFill>
                </a:endParaRP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-RU" dirty="0">
                    <a:solidFill>
                      <a:schemeClr val="dk1"/>
                    </a:solidFill>
                  </a:rPr>
                  <a:t>С помощью преобразования </a:t>
                </a:r>
                <a:r>
                  <a:rPr lang="ru-RU" dirty="0" err="1">
                    <a:solidFill>
                      <a:schemeClr val="dk1"/>
                    </a:solidFill>
                  </a:rPr>
                  <a:t>Хафа</a:t>
                </a:r>
                <a:r>
                  <a:rPr lang="ru-RU" dirty="0">
                    <a:solidFill>
                      <a:schemeClr val="dk1"/>
                    </a:solidFill>
                  </a:rPr>
                  <a:t> строится 2</a:t>
                </a:r>
                <a:r>
                  <a:rPr lang="en-US" dirty="0">
                    <a:solidFill>
                      <a:schemeClr val="dk1"/>
                    </a:solidFill>
                  </a:rPr>
                  <a:t>D </a:t>
                </a:r>
                <a:r>
                  <a:rPr lang="ru-RU" dirty="0">
                    <a:solidFill>
                      <a:schemeClr val="dk1"/>
                    </a:solidFill>
                  </a:rPr>
                  <a:t>гистограмма центров и 1</a:t>
                </a:r>
                <a:r>
                  <a:rPr lang="en-US" dirty="0">
                    <a:solidFill>
                      <a:schemeClr val="dk1"/>
                    </a:solidFill>
                  </a:rPr>
                  <a:t>D </a:t>
                </a:r>
                <a:r>
                  <a:rPr lang="ru-RU" dirty="0">
                    <a:solidFill>
                      <a:schemeClr val="dk1"/>
                    </a:solidFill>
                  </a:rPr>
                  <a:t>гистограмма радиусов</a:t>
                </a: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-RU" sz="1400" dirty="0">
                    <a:solidFill>
                      <a:schemeClr val="dk1"/>
                    </a:solidFill>
                  </a:rPr>
                  <a:t>Выбор</a:t>
                </a:r>
                <a:r>
                  <a:rPr lang="ru-RU" dirty="0">
                    <a:solidFill>
                      <a:schemeClr val="dk1"/>
                    </a:solidFill>
                  </a:rPr>
                  <a:t> ответов с помощью нейронных сетей</a:t>
                </a:r>
                <a:endParaRPr lang="ru" sz="1400" dirty="0">
                  <a:solidFill>
                    <a:schemeClr val="dk1"/>
                  </a:solidFill>
                </a:endParaRP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ru-RU" sz="1500" dirty="0">
                  <a:solidFill>
                    <a:schemeClr val="dk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Google Shape;126;p21">
                <a:extLst>
                  <a:ext uri="{FF2B5EF4-FFF2-40B4-BE49-F238E27FC236}">
                    <a16:creationId xmlns:a16="http://schemas.microsoft.com/office/drawing/2014/main" id="{B8181F38-FBF2-2C3A-66AA-9F8983C32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017725"/>
                <a:ext cx="4120871" cy="2213909"/>
              </a:xfrm>
              <a:prstGeom prst="rect">
                <a:avLst/>
              </a:prstGeom>
              <a:blipFill>
                <a:blip r:embed="rId3"/>
                <a:stretch>
                  <a:fillRect l="-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A54A700-6B9C-84AF-E581-D32FE18DEFE7}"/>
              </a:ext>
            </a:extLst>
          </p:cNvPr>
          <p:cNvSpPr txBox="1"/>
          <p:nvPr/>
        </p:nvSpPr>
        <p:spPr>
          <a:xfrm>
            <a:off x="4416150" y="3239007"/>
            <a:ext cx="4572000" cy="1478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Недостатки для данных </a:t>
            </a:r>
            <a:r>
              <a:rPr lang="en-US" sz="1500" dirty="0">
                <a:solidFill>
                  <a:schemeClr val="dk1"/>
                </a:solidFill>
                <a:latin typeface="+mn-lt"/>
              </a:rPr>
              <a:t>FARICH: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В данных из статьи уровень шума, много ниже модельных данных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Не используют информацию о времени прилета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ru-RU" sz="1400" dirty="0">
              <a:solidFill>
                <a:schemeClr val="dk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37929-7D6C-97AA-0D3E-AAC1CEE6C117}"/>
              </a:ext>
            </a:extLst>
          </p:cNvPr>
          <p:cNvSpPr txBox="1"/>
          <p:nvPr/>
        </p:nvSpPr>
        <p:spPr>
          <a:xfrm>
            <a:off x="311700" y="3270196"/>
            <a:ext cx="4120871" cy="1164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</a:pPr>
            <a:r>
              <a:rPr lang="ru-RU" sz="1400" dirty="0">
                <a:solidFill>
                  <a:schemeClr val="dk1"/>
                </a:solidFill>
                <a:latin typeface="+mn-lt"/>
              </a:rPr>
              <a:t>Результаты: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dk1"/>
                </a:solidFill>
                <a:latin typeface="+mn-lt"/>
              </a:rPr>
              <a:t>Для крупных колец (</a:t>
            </a:r>
            <a:r>
              <a:rPr lang="en" sz="1400" dirty="0">
                <a:solidFill>
                  <a:schemeClr val="dk1"/>
                </a:solidFill>
                <a:latin typeface="+mn-lt"/>
              </a:rPr>
              <a:t>N2-RICH) </a:t>
            </a:r>
            <a:r>
              <a:rPr lang="ru-RU" sz="1400" dirty="0">
                <a:solidFill>
                  <a:schemeClr val="dk1"/>
                </a:solidFill>
                <a:latin typeface="+mn-lt"/>
              </a:rPr>
              <a:t>точность достигает 92%</a:t>
            </a: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dk1"/>
                </a:solidFill>
                <a:latin typeface="+mn-lt"/>
              </a:rPr>
              <a:t>Для меньших колец (</a:t>
            </a:r>
            <a:r>
              <a:rPr lang="en" sz="1400" dirty="0">
                <a:solidFill>
                  <a:schemeClr val="dk1"/>
                </a:solidFill>
                <a:latin typeface="+mn-lt"/>
              </a:rPr>
              <a:t>CO2-RICH) </a:t>
            </a:r>
            <a:r>
              <a:rPr lang="ru-RU" sz="1400" dirty="0">
                <a:solidFill>
                  <a:schemeClr val="dk1"/>
                </a:solidFill>
                <a:latin typeface="+mn-lt"/>
              </a:rPr>
              <a:t>точность достигает 90%	</a:t>
            </a:r>
          </a:p>
        </p:txBody>
      </p:sp>
    </p:spTree>
    <p:extLst>
      <p:ext uri="{BB962C8B-B14F-4D97-AF65-F5344CB8AC3E}">
        <p14:creationId xmlns:p14="http://schemas.microsoft.com/office/powerpoint/2010/main" val="392933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030A4-8D56-5B9D-985B-931A9DEE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" sz="2800" dirty="0">
                <a:solidFill>
                  <a:schemeClr val="dk1"/>
                </a:solidFill>
              </a:rPr>
              <a:t>Нейронные сети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63E4C-B46B-E00A-D4C9-333C47C45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42" y="4527293"/>
            <a:ext cx="8520600" cy="616207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92C3D"/>
                </a:solidFill>
                <a:highlight>
                  <a:srgbClr val="FFFFFF"/>
                </a:highlight>
              </a:rPr>
              <a:t>Помулева С.И. Реконструкция черенковских колец в детекторе ФАРИЧ с использованием методов машинного обучения // ВЫПУСКНАЯ КВАЛИФИКАЦИОННАЯ РАБОТА БАКАЛАВРА ФФ НГУ 2021 ПЕРЕДЕЛАТЬ</a:t>
            </a:r>
            <a:endParaRPr lang="en-US" sz="1200" dirty="0">
              <a:solidFill>
                <a:srgbClr val="292C3D"/>
              </a:solidFill>
              <a:highlight>
                <a:srgbClr val="FFFFFF"/>
              </a:highlight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C745A2-30E4-18BD-1FC3-8BD6D484B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  <p:sp>
        <p:nvSpPr>
          <p:cNvPr id="11" name="Google Shape;126;p21">
            <a:extLst>
              <a:ext uri="{FF2B5EF4-FFF2-40B4-BE49-F238E27FC236}">
                <a16:creationId xmlns:a16="http://schemas.microsoft.com/office/drawing/2014/main" id="{B8181F38-FBF2-2C3A-66AA-9F8983C3297B}"/>
              </a:ext>
            </a:extLst>
          </p:cNvPr>
          <p:cNvSpPr txBox="1"/>
          <p:nvPr/>
        </p:nvSpPr>
        <p:spPr>
          <a:xfrm>
            <a:off x="311700" y="1017725"/>
            <a:ext cx="4120871" cy="163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Подход: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solidFill>
                  <a:schemeClr val="dk1"/>
                </a:solidFill>
              </a:rPr>
              <a:t>Проецируем данны</a:t>
            </a:r>
            <a:r>
              <a:rPr lang="ru-RU" dirty="0">
                <a:solidFill>
                  <a:schemeClr val="dk1"/>
                </a:solidFill>
              </a:rPr>
              <a:t>е на плоскость </a:t>
            </a:r>
            <a:r>
              <a:rPr lang="en-US" dirty="0">
                <a:solidFill>
                  <a:schemeClr val="dk1"/>
                </a:solidFill>
              </a:rPr>
              <a:t>XY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400" dirty="0">
                <a:solidFill>
                  <a:schemeClr val="dk1"/>
                </a:solidFill>
              </a:rPr>
              <a:t>С помощью НС сегментируем изображение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endParaRPr lang="ru" sz="1400"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endParaRPr lang="ru-RU" sz="15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54A700-6B9C-84AF-E581-D32FE18DEFE7}"/>
              </a:ext>
            </a:extLst>
          </p:cNvPr>
          <p:cNvSpPr txBox="1"/>
          <p:nvPr/>
        </p:nvSpPr>
        <p:spPr>
          <a:xfrm>
            <a:off x="4314239" y="2849181"/>
            <a:ext cx="4572000" cy="1945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Недостатки для данных </a:t>
            </a:r>
            <a:r>
              <a:rPr lang="en-US" sz="1500" dirty="0">
                <a:solidFill>
                  <a:schemeClr val="dk1"/>
                </a:solidFill>
                <a:latin typeface="+mn-lt"/>
              </a:rPr>
              <a:t>FARICH: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Подход разобран для задачи без шума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Распознает только круги, т.е. в случае когда частица прилетает перпендикулярно детектору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Не используют информацию о времени прилета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ru-RU" sz="1400" dirty="0">
              <a:solidFill>
                <a:schemeClr val="dk1"/>
              </a:solidFill>
            </a:endParaRPr>
          </a:p>
        </p:txBody>
      </p:sp>
      <p:pic>
        <p:nvPicPr>
          <p:cNvPr id="1026" name="Picture 2" descr="good guy">
            <a:extLst>
              <a:ext uri="{FF2B5EF4-FFF2-40B4-BE49-F238E27FC236}">
                <a16:creationId xmlns:a16="http://schemas.microsoft.com/office/drawing/2014/main" id="{9994880D-AB29-9690-BF76-5633469A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39" y="445025"/>
            <a:ext cx="4432569" cy="216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periority">
            <a:extLst>
              <a:ext uri="{FF2B5EF4-FFF2-40B4-BE49-F238E27FC236}">
                <a16:creationId xmlns:a16="http://schemas.microsoft.com/office/drawing/2014/main" id="{179AC003-480D-3C84-29AE-D268574CC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6"/>
          <a:stretch/>
        </p:blipFill>
        <p:spPr bwMode="auto">
          <a:xfrm>
            <a:off x="397192" y="2189645"/>
            <a:ext cx="3260408" cy="213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530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030A4-8D56-5B9D-985B-931A9DEE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" sz="2800" dirty="0">
                <a:solidFill>
                  <a:schemeClr val="dk1"/>
                </a:solidFill>
              </a:rPr>
              <a:t>Предлагаемое решение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C745A2-30E4-18BD-1FC3-8BD6D484B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26;p21">
                <a:extLst>
                  <a:ext uri="{FF2B5EF4-FFF2-40B4-BE49-F238E27FC236}">
                    <a16:creationId xmlns:a16="http://schemas.microsoft.com/office/drawing/2014/main" id="{B8181F38-FBF2-2C3A-66AA-9F8983C3297B}"/>
                  </a:ext>
                </a:extLst>
              </p:cNvPr>
              <p:cNvSpPr txBox="1"/>
              <p:nvPr/>
            </p:nvSpPr>
            <p:spPr>
              <a:xfrm>
                <a:off x="311700" y="1017725"/>
                <a:ext cx="4120871" cy="4526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ru-RU" sz="1500" dirty="0">
                    <a:solidFill>
                      <a:schemeClr val="dk1"/>
                    </a:solidFill>
                    <a:latin typeface="+mn-lt"/>
                  </a:rPr>
                  <a:t>Подход:</a:t>
                </a: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-RU" sz="1400" dirty="0">
                    <a:solidFill>
                      <a:schemeClr val="dk1"/>
                    </a:solidFill>
                  </a:rPr>
                  <a:t>Выбираем 3 произвольные точки.</a:t>
                </a: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-RU" dirty="0">
                    <a:solidFill>
                      <a:schemeClr val="dk1"/>
                    </a:solidFill>
                  </a:rPr>
                  <a:t>Строим плоскость по 3 точкам</a:t>
                </a: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-RU" sz="1400" dirty="0">
                    <a:solidFill>
                      <a:schemeClr val="dk1"/>
                    </a:solidFill>
                  </a:rPr>
                  <a:t>Проецируем все точки, находящиеся на расстоянии не больше, чем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1400" dirty="0">
                    <a:solidFill>
                      <a:schemeClr val="dk1"/>
                    </a:solidFill>
                  </a:rPr>
                  <a:t> от плоскости</a:t>
                </a: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-RU" dirty="0">
                    <a:solidFill>
                      <a:schemeClr val="dk1"/>
                    </a:solidFill>
                  </a:rPr>
                  <a:t>Если точек в плоскости меньше, чем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𝑀𝑖𝑛𝑃𝑜𝑖𝑛𝑡𝑠</m:t>
                    </m:r>
                  </m:oMath>
                </a14:m>
                <a:r>
                  <a:rPr lang="ru-RU" sz="1400" dirty="0">
                    <a:solidFill>
                      <a:schemeClr val="dk1"/>
                    </a:solidFill>
                  </a:rPr>
                  <a:t>, то переходим к шагу 1</a:t>
                </a: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-RU" dirty="0">
                    <a:solidFill>
                      <a:schemeClr val="dk1"/>
                    </a:solidFill>
                  </a:rPr>
                  <a:t>Ищем эллипс в плоскости, с помощью метода наименьших квадратов</a:t>
                </a: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-RU" sz="1400" dirty="0">
                    <a:solidFill>
                      <a:schemeClr val="dk1"/>
                    </a:solidFill>
                  </a:rPr>
                  <a:t>Сохраняем параметры эллипса и набор точек, на которых он был получен.</a:t>
                </a: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-RU" dirty="0">
                    <a:solidFill>
                      <a:schemeClr val="dk1"/>
                    </a:solidFill>
                  </a:rPr>
                  <a:t>Если остались точки, которые не обработаны, то идем на шаг 1</a:t>
                </a: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-RU" sz="1400" dirty="0">
                    <a:solidFill>
                      <a:schemeClr val="dk1"/>
                    </a:solidFill>
                  </a:rPr>
                  <a:t>Выбир</a:t>
                </a:r>
                <a:r>
                  <a:rPr lang="ru-RU" dirty="0">
                    <a:solidFill>
                      <a:schemeClr val="dk1"/>
                    </a:solidFill>
                  </a:rPr>
                  <a:t>аем итоговый эллипс*</a:t>
                </a: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-RU" sz="1400" dirty="0">
                    <a:solidFill>
                      <a:schemeClr val="dk1"/>
                    </a:solidFill>
                  </a:rPr>
                  <a:t>Во</a:t>
                </a:r>
                <a:r>
                  <a:rPr lang="ru-RU" dirty="0">
                    <a:solidFill>
                      <a:schemeClr val="dk1"/>
                    </a:solidFill>
                  </a:rPr>
                  <a:t>звращаем набор точек, которые попали в итоговый эллипс</a:t>
                </a:r>
                <a:endParaRPr lang="ru-RU" sz="1400" dirty="0">
                  <a:solidFill>
                    <a:schemeClr val="dk1"/>
                  </a:solidFill>
                </a:endParaRP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ru" sz="1400" dirty="0">
                  <a:solidFill>
                    <a:schemeClr val="dk1"/>
                  </a:solidFill>
                </a:endParaRP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ru-RU" sz="1500" dirty="0">
                  <a:solidFill>
                    <a:schemeClr val="dk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Google Shape;126;p21">
                <a:extLst>
                  <a:ext uri="{FF2B5EF4-FFF2-40B4-BE49-F238E27FC236}">
                    <a16:creationId xmlns:a16="http://schemas.microsoft.com/office/drawing/2014/main" id="{B8181F38-FBF2-2C3A-66AA-9F8983C32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017725"/>
                <a:ext cx="4120871" cy="4526915"/>
              </a:xfrm>
              <a:prstGeom prst="rect">
                <a:avLst/>
              </a:prstGeom>
              <a:blipFill>
                <a:blip r:embed="rId2"/>
                <a:stretch>
                  <a:fillRect l="-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26;p21">
                <a:extLst>
                  <a:ext uri="{FF2B5EF4-FFF2-40B4-BE49-F238E27FC236}">
                    <a16:creationId xmlns:a16="http://schemas.microsoft.com/office/drawing/2014/main" id="{D0DBEB0B-777E-C57C-1E8D-C216E2BC5CC4}"/>
                  </a:ext>
                </a:extLst>
              </p:cNvPr>
              <p:cNvSpPr txBox="1"/>
              <p:nvPr/>
            </p:nvSpPr>
            <p:spPr>
              <a:xfrm>
                <a:off x="4770595" y="1017725"/>
                <a:ext cx="4061705" cy="1336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ru-RU" sz="1500" dirty="0">
                    <a:solidFill>
                      <a:schemeClr val="dk1"/>
                    </a:solidFill>
                    <a:latin typeface="+mn-lt"/>
                  </a:rPr>
                  <a:t>Параметры:</a:t>
                </a: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MinPoints</m:t>
                    </m:r>
                  </m:oMath>
                </a14:m>
                <a:r>
                  <a:rPr lang="en-US" sz="1400" dirty="0">
                    <a:solidFill>
                      <a:schemeClr val="dk1"/>
                    </a:solidFill>
                  </a:rPr>
                  <a:t> – </a:t>
                </a:r>
                <a:r>
                  <a:rPr lang="ru-RU" sz="1400" dirty="0">
                    <a:solidFill>
                      <a:schemeClr val="dk1"/>
                    </a:solidFill>
                  </a:rPr>
                  <a:t>минимальное число точек в эллипсе</a:t>
                </a:r>
                <a:endParaRPr lang="en-US" sz="1400" dirty="0">
                  <a:solidFill>
                    <a:schemeClr val="dk1"/>
                  </a:solidFill>
                </a:endParaRPr>
              </a:p>
              <a:p>
                <a:pPr marL="342900" lvl="0" indent="-3429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ru-RU" sz="14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400" dirty="0">
                    <a:solidFill>
                      <a:schemeClr val="dk1"/>
                    </a:solidFill>
                  </a:rPr>
                  <a:t> </a:t>
                </a:r>
                <a:r>
                  <a:rPr lang="ru-RU" dirty="0">
                    <a:solidFill>
                      <a:schemeClr val="dk1"/>
                    </a:solidFill>
                  </a:rPr>
                  <a:t>допустимое расстояние проецируемой точки от плоскости</a:t>
                </a:r>
                <a:endParaRPr lang="ru-RU" sz="1500" dirty="0">
                  <a:solidFill>
                    <a:schemeClr val="dk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Google Shape;126;p21">
                <a:extLst>
                  <a:ext uri="{FF2B5EF4-FFF2-40B4-BE49-F238E27FC236}">
                    <a16:creationId xmlns:a16="http://schemas.microsoft.com/office/drawing/2014/main" id="{D0DBEB0B-777E-C57C-1E8D-C216E2BC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595" y="1017725"/>
                <a:ext cx="4061705" cy="1336811"/>
              </a:xfrm>
              <a:prstGeom prst="rect">
                <a:avLst/>
              </a:prstGeom>
              <a:blipFill>
                <a:blip r:embed="rId3"/>
                <a:stretch>
                  <a:fillRect l="-623" r="-1558" b="-9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26;p21">
            <a:extLst>
              <a:ext uri="{FF2B5EF4-FFF2-40B4-BE49-F238E27FC236}">
                <a16:creationId xmlns:a16="http://schemas.microsoft.com/office/drawing/2014/main" id="{3D41C084-B517-383A-683E-D75FAF57D894}"/>
              </a:ext>
            </a:extLst>
          </p:cNvPr>
          <p:cNvSpPr txBox="1"/>
          <p:nvPr/>
        </p:nvSpPr>
        <p:spPr>
          <a:xfrm>
            <a:off x="4770595" y="2354536"/>
            <a:ext cx="4061705" cy="163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* Было рассмотрено несколько способов выбирать итоговый эллипс: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Нахождение средней точки центра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Выбор эллипса с максимальным числом точек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endParaRPr lang="ru-RU" sz="1500" dirty="0">
              <a:solidFill>
                <a:schemeClr val="dk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513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030A4-8D56-5B9D-985B-931A9DEE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938932"/>
          </a:xfrm>
        </p:spPr>
        <p:txBody>
          <a:bodyPr>
            <a:normAutofit fontScale="90000"/>
          </a:bodyPr>
          <a:lstStyle/>
          <a:p>
            <a:r>
              <a:rPr lang="ru" sz="2800" dirty="0">
                <a:solidFill>
                  <a:schemeClr val="dk1"/>
                </a:solidFill>
              </a:rPr>
              <a:t>Предлагаемое решение. </a:t>
            </a:r>
            <a:r>
              <a:rPr lang="ru-RU" sz="2800" dirty="0">
                <a:solidFill>
                  <a:schemeClr val="dk1"/>
                </a:solidFill>
                <a:latin typeface="+mn-lt"/>
              </a:rPr>
              <a:t>Нахождение средней точки центра</a:t>
            </a:r>
            <a:br>
              <a:rPr lang="ru-RU" sz="2800" dirty="0">
                <a:solidFill>
                  <a:schemeClr val="dk1"/>
                </a:solidFill>
                <a:latin typeface="+mn-lt"/>
              </a:rPr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C745A2-30E4-18BD-1FC3-8BD6D484B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17</a:t>
            </a:fld>
            <a:endParaRPr lang="ru"/>
          </a:p>
        </p:txBody>
      </p:sp>
      <p:sp>
        <p:nvSpPr>
          <p:cNvPr id="3" name="Google Shape;126;p21">
            <a:extLst>
              <a:ext uri="{FF2B5EF4-FFF2-40B4-BE49-F238E27FC236}">
                <a16:creationId xmlns:a16="http://schemas.microsoft.com/office/drawing/2014/main" id="{60A53510-B695-48EB-2BB6-4D199B8B8F89}"/>
              </a:ext>
            </a:extLst>
          </p:cNvPr>
          <p:cNvSpPr txBox="1"/>
          <p:nvPr/>
        </p:nvSpPr>
        <p:spPr>
          <a:xfrm>
            <a:off x="311700" y="1383957"/>
            <a:ext cx="4061705" cy="256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Подход: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Считаем медиану по всем осям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Получаем точку «потенциального центра»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Выбираем все эллипсы, центр которых находится на расстоянии не больше чем заданный параметр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Находим объединение множеств всех точек выбранных эллипсов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Возвращаем полученное множество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D5A7A-C40D-1783-B6C0-E80DB5BD3E20}"/>
              </a:ext>
            </a:extLst>
          </p:cNvPr>
          <p:cNvSpPr txBox="1"/>
          <p:nvPr/>
        </p:nvSpPr>
        <p:spPr>
          <a:xfrm>
            <a:off x="4572000" y="1462424"/>
            <a:ext cx="4572000" cy="1737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Недостатки</a:t>
            </a:r>
            <a:r>
              <a:rPr lang="en-US" sz="1500" dirty="0">
                <a:solidFill>
                  <a:schemeClr val="dk1"/>
                </a:solidFill>
                <a:latin typeface="+mn-lt"/>
              </a:rPr>
              <a:t>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Метод слишком чувствителен к шумам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Метод может не найти полный эллипс, а лишь какую-то часть от эллипса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Метрика точности</a:t>
            </a:r>
            <a:r>
              <a:rPr lang="en-US" sz="1500" dirty="0">
                <a:solidFill>
                  <a:schemeClr val="dk1"/>
                </a:solidFill>
                <a:latin typeface="+mn-lt"/>
              </a:rPr>
              <a:t> ~60% (</a:t>
            </a:r>
            <a:r>
              <a:rPr lang="ru-RU" sz="1500" dirty="0">
                <a:solidFill>
                  <a:schemeClr val="dk1"/>
                </a:solidFill>
                <a:latin typeface="+mn-lt"/>
              </a:rPr>
              <a:t>среднее значение по тестовой выборке)</a:t>
            </a: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ru-RU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208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030A4-8D56-5B9D-985B-931A9DEE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938932"/>
          </a:xfrm>
        </p:spPr>
        <p:txBody>
          <a:bodyPr>
            <a:normAutofit fontScale="90000"/>
          </a:bodyPr>
          <a:lstStyle/>
          <a:p>
            <a:r>
              <a:rPr lang="ru" sz="2800" dirty="0">
                <a:solidFill>
                  <a:schemeClr val="dk1"/>
                </a:solidFill>
              </a:rPr>
              <a:t>Предлагаемое решение. </a:t>
            </a:r>
            <a:r>
              <a:rPr lang="ru-RU" sz="2800" dirty="0">
                <a:solidFill>
                  <a:schemeClr val="dk1"/>
                </a:solidFill>
                <a:latin typeface="+mn-lt"/>
              </a:rPr>
              <a:t>Выбор эллипса с максимальным числом точек</a:t>
            </a:r>
            <a:br>
              <a:rPr lang="ru-RU" sz="2800" dirty="0">
                <a:solidFill>
                  <a:schemeClr val="dk1"/>
                </a:solidFill>
                <a:latin typeface="+mn-lt"/>
              </a:rPr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C745A2-30E4-18BD-1FC3-8BD6D484B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18</a:t>
            </a:fld>
            <a:endParaRPr lang="ru"/>
          </a:p>
        </p:txBody>
      </p:sp>
      <p:sp>
        <p:nvSpPr>
          <p:cNvPr id="3" name="Google Shape;126;p21">
            <a:extLst>
              <a:ext uri="{FF2B5EF4-FFF2-40B4-BE49-F238E27FC236}">
                <a16:creationId xmlns:a16="http://schemas.microsoft.com/office/drawing/2014/main" id="{60A53510-B695-48EB-2BB6-4D199B8B8F89}"/>
              </a:ext>
            </a:extLst>
          </p:cNvPr>
          <p:cNvSpPr txBox="1"/>
          <p:nvPr/>
        </p:nvSpPr>
        <p:spPr>
          <a:xfrm>
            <a:off x="311700" y="1383957"/>
            <a:ext cx="4061705" cy="210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Подход: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Считаем медиану по всем осям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Получаем точку «потенциального центра»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Выбираем эллипс с максимальным числом точек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Возвращаем точки, которые покрыл полученный эллипс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D5A7A-C40D-1783-B6C0-E80DB5BD3E20}"/>
              </a:ext>
            </a:extLst>
          </p:cNvPr>
          <p:cNvSpPr txBox="1"/>
          <p:nvPr/>
        </p:nvSpPr>
        <p:spPr>
          <a:xfrm>
            <a:off x="4572000" y="1462424"/>
            <a:ext cx="4572000" cy="1544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Преимущества</a:t>
            </a:r>
            <a:r>
              <a:rPr lang="en-US" sz="1500" dirty="0">
                <a:solidFill>
                  <a:schemeClr val="dk1"/>
                </a:solidFill>
                <a:latin typeface="+mn-lt"/>
              </a:rPr>
              <a:t>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Устойчив к шуму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Требует меньше вычислений</a:t>
            </a: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Метрика точности</a:t>
            </a:r>
            <a:r>
              <a:rPr lang="en-US" sz="1500" dirty="0">
                <a:solidFill>
                  <a:schemeClr val="dk1"/>
                </a:solidFill>
                <a:latin typeface="+mn-lt"/>
              </a:rPr>
              <a:t> ~</a:t>
            </a:r>
            <a:r>
              <a:rPr lang="ru-RU" sz="1500" dirty="0">
                <a:solidFill>
                  <a:schemeClr val="dk1"/>
                </a:solidFill>
                <a:latin typeface="+mn-lt"/>
              </a:rPr>
              <a:t>90</a:t>
            </a:r>
            <a:r>
              <a:rPr lang="en-US" sz="1500" dirty="0">
                <a:solidFill>
                  <a:schemeClr val="dk1"/>
                </a:solidFill>
                <a:latin typeface="+mn-lt"/>
              </a:rPr>
              <a:t>% (</a:t>
            </a:r>
            <a:r>
              <a:rPr lang="ru-RU" sz="1500" dirty="0">
                <a:solidFill>
                  <a:schemeClr val="dk1"/>
                </a:solidFill>
                <a:latin typeface="+mn-lt"/>
              </a:rPr>
              <a:t>среднее значение по тестовой выборке)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5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2896D-8442-B807-0C84-0E62F67D52FC}"/>
              </a:ext>
            </a:extLst>
          </p:cNvPr>
          <p:cNvSpPr txBox="1"/>
          <p:nvPr/>
        </p:nvSpPr>
        <p:spPr>
          <a:xfrm>
            <a:off x="4572000" y="2921845"/>
            <a:ext cx="4572000" cy="1233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Недостатки</a:t>
            </a:r>
            <a:r>
              <a:rPr lang="en-US" sz="1500" dirty="0">
                <a:solidFill>
                  <a:schemeClr val="dk1"/>
                </a:solidFill>
                <a:latin typeface="+mn-lt"/>
              </a:rPr>
              <a:t>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Метод выбирает лишние точки в решение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Возможна маловероятная ситуация, когда шум образует эллипс из большего числа точек*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7FA65FCF-4F29-DDBB-32A5-1A489A59E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42" y="4527293"/>
            <a:ext cx="8520600" cy="616207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92C3D"/>
                </a:solidFill>
                <a:highlight>
                  <a:srgbClr val="FFFFFF"/>
                </a:highlight>
              </a:rPr>
              <a:t>* </a:t>
            </a:r>
            <a:r>
              <a:rPr lang="ru-RU" sz="1200" dirty="0">
                <a:solidFill>
                  <a:srgbClr val="292C3D"/>
                </a:solidFill>
                <a:highlight>
                  <a:srgbClr val="FFFFFF"/>
                </a:highlight>
              </a:rPr>
              <a:t>Поскольку разрабатываемое решение будет использоваться как первая линия обработки данных, то выбор лишних событий не так критичен.</a:t>
            </a:r>
            <a:endParaRPr lang="en-US" sz="1200" dirty="0">
              <a:solidFill>
                <a:srgbClr val="292C3D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438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030A4-8D56-5B9D-985B-931A9DEE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938932"/>
          </a:xfrm>
        </p:spPr>
        <p:txBody>
          <a:bodyPr>
            <a:normAutofit/>
          </a:bodyPr>
          <a:lstStyle/>
          <a:p>
            <a:r>
              <a:rPr lang="ru" sz="2800" dirty="0">
                <a:solidFill>
                  <a:schemeClr val="dk1"/>
                </a:solidFill>
              </a:rPr>
              <a:t>Предлагаемое решение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C745A2-30E4-18BD-1FC3-8BD6D484B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endParaRPr lang="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E91B-19DB-DFF4-8670-D8AE5992B54E}"/>
              </a:ext>
            </a:extLst>
          </p:cNvPr>
          <p:cNvSpPr txBox="1"/>
          <p:nvPr/>
        </p:nvSpPr>
        <p:spPr>
          <a:xfrm>
            <a:off x="311700" y="1027738"/>
            <a:ext cx="4572000" cy="1284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Преимущества</a:t>
            </a:r>
            <a:r>
              <a:rPr lang="en-US" sz="1500" dirty="0">
                <a:solidFill>
                  <a:schemeClr val="dk1"/>
                </a:solidFill>
                <a:latin typeface="+mn-lt"/>
              </a:rPr>
              <a:t>:</a:t>
            </a: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Метрика точности</a:t>
            </a:r>
            <a:r>
              <a:rPr lang="en-US" sz="1500" dirty="0">
                <a:solidFill>
                  <a:schemeClr val="dk1"/>
                </a:solidFill>
                <a:latin typeface="+mn-lt"/>
              </a:rPr>
              <a:t> ~</a:t>
            </a:r>
            <a:r>
              <a:rPr lang="ru-RU" sz="1500" dirty="0">
                <a:solidFill>
                  <a:schemeClr val="dk1"/>
                </a:solidFill>
                <a:latin typeface="+mn-lt"/>
              </a:rPr>
              <a:t>90</a:t>
            </a:r>
            <a:r>
              <a:rPr lang="en-US" sz="1500" dirty="0">
                <a:solidFill>
                  <a:schemeClr val="dk1"/>
                </a:solidFill>
                <a:latin typeface="+mn-lt"/>
              </a:rPr>
              <a:t>% (</a:t>
            </a:r>
            <a:r>
              <a:rPr lang="ru-RU" sz="1500" dirty="0">
                <a:solidFill>
                  <a:schemeClr val="dk1"/>
                </a:solidFill>
                <a:latin typeface="+mn-lt"/>
              </a:rPr>
              <a:t>среднее значение по тестовой выборке)</a:t>
            </a: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Возможность параллельного запуска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500" dirty="0">
              <a:solidFill>
                <a:schemeClr val="dk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C94A7A-8B7B-FB3B-CC84-1F7F9D8666A9}"/>
                  </a:ext>
                </a:extLst>
              </p:cNvPr>
              <p:cNvSpPr txBox="1"/>
              <p:nvPr/>
            </p:nvSpPr>
            <p:spPr>
              <a:xfrm>
                <a:off x="4661278" y="1027738"/>
                <a:ext cx="4572000" cy="1233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ru-RU" sz="1500" dirty="0">
                    <a:solidFill>
                      <a:schemeClr val="dk1"/>
                    </a:solidFill>
                    <a:latin typeface="+mn-lt"/>
                  </a:rPr>
                  <a:t>Недостатки</a:t>
                </a:r>
                <a:r>
                  <a:rPr lang="en-US" sz="1500" dirty="0">
                    <a:solidFill>
                      <a:schemeClr val="dk1"/>
                    </a:solidFill>
                    <a:latin typeface="+mn-lt"/>
                  </a:rPr>
                  <a:t>:</a:t>
                </a:r>
              </a:p>
              <a:p>
                <a:pPr marL="285750" lvl="0" indent="-28575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ru-RU" sz="1500" dirty="0">
                    <a:solidFill>
                      <a:schemeClr val="dk1"/>
                    </a:solidFill>
                    <a:latin typeface="+mn-lt"/>
                  </a:rPr>
                  <a:t>Время работы алгоритма</a:t>
                </a:r>
                <a:br>
                  <a:rPr lang="en-US" sz="1500" dirty="0">
                    <a:solidFill>
                      <a:schemeClr val="dk1"/>
                    </a:solidFill>
                    <a:latin typeface="+mn-lt"/>
                  </a:rPr>
                </a:br>
                <a:r>
                  <a:rPr lang="ru-RU" sz="1500" dirty="0">
                    <a:solidFill>
                      <a:schemeClr val="dk1"/>
                    </a:solidFill>
                    <a:latin typeface="+mn-lt"/>
                  </a:rPr>
                  <a:t>(асимптотическая сложность порядка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5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5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5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5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>
                  <a:solidFill>
                    <a:schemeClr val="dk1"/>
                  </a:solidFill>
                  <a:latin typeface="+mn-lt"/>
                </a:endParaRPr>
              </a:p>
              <a:p>
                <a:pPr marL="285750" lvl="0" indent="-28575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ru-RU" sz="1500" dirty="0">
                    <a:solidFill>
                      <a:schemeClr val="dk1"/>
                    </a:solidFill>
                    <a:latin typeface="+mn-lt"/>
                  </a:rPr>
                  <a:t>Необходим подбор параметров для настройки алгоритма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C94A7A-8B7B-FB3B-CC84-1F7F9D866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278" y="1027738"/>
                <a:ext cx="4572000" cy="1233671"/>
              </a:xfrm>
              <a:prstGeom prst="rect">
                <a:avLst/>
              </a:prstGeom>
              <a:blipFill>
                <a:blip r:embed="rId2"/>
                <a:stretch>
                  <a:fillRect l="-831" t="-4082" b="-40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00FD36-2FAA-2A80-DAF0-F57340984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40" y="2312705"/>
            <a:ext cx="3296502" cy="26433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120F03-7E2B-44A3-490B-16B40E0B3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333" y="2261409"/>
            <a:ext cx="4051890" cy="266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2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доклада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EC87F-F3AA-F326-96F7-E4C7C20CBB14}"/>
              </a:ext>
            </a:extLst>
          </p:cNvPr>
          <p:cNvSpPr txBox="1"/>
          <p:nvPr/>
        </p:nvSpPr>
        <p:spPr>
          <a:xfrm>
            <a:off x="502200" y="1006750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dk1"/>
                </a:solidFill>
                <a:latin typeface="+mn-lt"/>
              </a:rPr>
              <a:t>Контекст исследования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dk1"/>
                </a:solidFill>
                <a:latin typeface="+mn-lt"/>
              </a:rPr>
              <a:t>Постановка задачи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dk1"/>
                </a:solidFill>
                <a:latin typeface="+mn-lt"/>
              </a:rPr>
              <a:t>Описание входных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dk1"/>
                </a:solidFill>
                <a:latin typeface="+mn-lt"/>
              </a:rPr>
              <a:t>Формальная постановка задачи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dk1"/>
                </a:solidFill>
                <a:latin typeface="+mn-lt"/>
              </a:rPr>
              <a:t>Моделирование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dk1"/>
                </a:solidFill>
                <a:latin typeface="+mn-lt"/>
              </a:rPr>
              <a:t>Обзор существующих подходов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dk1"/>
                </a:solidFill>
                <a:latin typeface="+mn-lt"/>
              </a:rPr>
              <a:t>Предлагаемое решение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dk1"/>
                </a:solidFill>
                <a:latin typeface="+mn-lt"/>
              </a:rPr>
              <a:t>Возможные улучшения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chemeClr val="dk1"/>
                </a:solidFill>
                <a:latin typeface="+mn-lt"/>
              </a:rPr>
              <a:t>Вывод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030A4-8D56-5B9D-985B-931A9DEE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938932"/>
          </a:xfrm>
        </p:spPr>
        <p:txBody>
          <a:bodyPr>
            <a:normAutofit/>
          </a:bodyPr>
          <a:lstStyle/>
          <a:p>
            <a:r>
              <a:rPr lang="ru-RU" dirty="0"/>
              <a:t>Возможные улучшения алгоритма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C745A2-30E4-18BD-1FC3-8BD6D484B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20</a:t>
            </a:fld>
            <a:endParaRPr lang="ru"/>
          </a:p>
        </p:txBody>
      </p:sp>
      <p:sp>
        <p:nvSpPr>
          <p:cNvPr id="12" name="Google Shape;126;p21">
            <a:extLst>
              <a:ext uri="{FF2B5EF4-FFF2-40B4-BE49-F238E27FC236}">
                <a16:creationId xmlns:a16="http://schemas.microsoft.com/office/drawing/2014/main" id="{625596B1-4796-8D6E-90C0-D7DCFCB07165}"/>
              </a:ext>
            </a:extLst>
          </p:cNvPr>
          <p:cNvSpPr txBox="1"/>
          <p:nvPr/>
        </p:nvSpPr>
        <p:spPr>
          <a:xfrm>
            <a:off x="311700" y="1286798"/>
            <a:ext cx="4061705" cy="179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Основной проблемой алгоритма является полный перебор точек. Поэтому возникают оптимизации: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Кэшировать подсчеты для одинаковых выбранных точек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Уменьшить количество рассматриваемых точек</a:t>
            </a:r>
          </a:p>
        </p:txBody>
      </p:sp>
      <p:sp>
        <p:nvSpPr>
          <p:cNvPr id="13" name="Google Shape;126;p21">
            <a:extLst>
              <a:ext uri="{FF2B5EF4-FFF2-40B4-BE49-F238E27FC236}">
                <a16:creationId xmlns:a16="http://schemas.microsoft.com/office/drawing/2014/main" id="{7204B537-5B05-E873-5679-271D3B4BC408}"/>
              </a:ext>
            </a:extLst>
          </p:cNvPr>
          <p:cNvSpPr txBox="1"/>
          <p:nvPr/>
        </p:nvSpPr>
        <p:spPr>
          <a:xfrm>
            <a:off x="4685103" y="1286798"/>
            <a:ext cx="4061705" cy="345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Способы уменьшение количества рассматриваемых точек основываются на простой гипотезе:  плотность событий в отрезке времени с эллипсом выше, чем когда его нет. Получаем следующие возможности для фильтрации данных: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Статистическая фильтрация событий по времени.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Сегментация эллипса в определенном интервале по времени. Обойти проверяемую область 3-х мерным кубом и посчитать плотность точек внутри. Если плотность точек выше среднего, то запускаем алгоритм поиска эллипса внутри данной области.</a:t>
            </a:r>
          </a:p>
        </p:txBody>
      </p:sp>
    </p:spTree>
    <p:extLst>
      <p:ext uri="{BB962C8B-B14F-4D97-AF65-F5344CB8AC3E}">
        <p14:creationId xmlns:p14="http://schemas.microsoft.com/office/powerpoint/2010/main" val="289231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030A4-8D56-5B9D-985B-931A9DEE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938932"/>
          </a:xfrm>
        </p:spPr>
        <p:txBody>
          <a:bodyPr>
            <a:normAutofit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C745A2-30E4-18BD-1FC3-8BD6D484B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21</a:t>
            </a:fld>
            <a:endParaRPr lang="ru"/>
          </a:p>
        </p:txBody>
      </p:sp>
      <p:sp>
        <p:nvSpPr>
          <p:cNvPr id="3" name="Google Shape;126;p21">
            <a:extLst>
              <a:ext uri="{FF2B5EF4-FFF2-40B4-BE49-F238E27FC236}">
                <a16:creationId xmlns:a16="http://schemas.microsoft.com/office/drawing/2014/main" id="{1517EB6D-4BC1-6D12-E8B8-0CB2CD82614D}"/>
              </a:ext>
            </a:extLst>
          </p:cNvPr>
          <p:cNvSpPr txBox="1"/>
          <p:nvPr/>
        </p:nvSpPr>
        <p:spPr>
          <a:xfrm>
            <a:off x="502200" y="1066457"/>
            <a:ext cx="7448343" cy="8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Разработанный алгоритм позволяет решить поставленную задачу с точностью более 80%, но не удовлетворяет требованию времени обработки (не более 1 секунды).</a:t>
            </a:r>
          </a:p>
        </p:txBody>
      </p:sp>
    </p:spTree>
    <p:extLst>
      <p:ext uri="{BB962C8B-B14F-4D97-AF65-F5344CB8AC3E}">
        <p14:creationId xmlns:p14="http://schemas.microsoft.com/office/powerpoint/2010/main" val="1083144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030A4-8D56-5B9D-985B-931A9DEE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938932"/>
          </a:xfrm>
        </p:spPr>
        <p:txBody>
          <a:bodyPr>
            <a:normAutofit/>
          </a:bodyPr>
          <a:lstStyle/>
          <a:p>
            <a:r>
              <a:rPr lang="ru-RU" dirty="0"/>
              <a:t>Планы до защиты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C745A2-30E4-18BD-1FC3-8BD6D484B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22</a:t>
            </a:fld>
            <a:endParaRPr lang="ru"/>
          </a:p>
        </p:txBody>
      </p:sp>
      <p:sp>
        <p:nvSpPr>
          <p:cNvPr id="5" name="Google Shape;126;p21">
            <a:extLst>
              <a:ext uri="{FF2B5EF4-FFF2-40B4-BE49-F238E27FC236}">
                <a16:creationId xmlns:a16="http://schemas.microsoft.com/office/drawing/2014/main" id="{C269F26F-FA52-8987-5652-FA0072896B03}"/>
              </a:ext>
            </a:extLst>
          </p:cNvPr>
          <p:cNvSpPr txBox="1"/>
          <p:nvPr/>
        </p:nvSpPr>
        <p:spPr>
          <a:xfrm>
            <a:off x="311700" y="1066457"/>
            <a:ext cx="7448343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Добавить первичную фильтрацию данных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Переписать решение с использованием технологий параллельного вычисления. В качестве языка программирования использовать </a:t>
            </a:r>
            <a:r>
              <a:rPr lang="en-US" sz="1500" dirty="0">
                <a:solidFill>
                  <a:schemeClr val="dk1"/>
                </a:solidFill>
                <a:latin typeface="+mn-lt"/>
              </a:rPr>
              <a:t>C++</a:t>
            </a:r>
            <a:endParaRPr lang="ru-RU" sz="1500" dirty="0">
              <a:solidFill>
                <a:schemeClr val="dk1"/>
              </a:solidFill>
              <a:latin typeface="+mn-lt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dk1"/>
                </a:solidFill>
                <a:latin typeface="+mn-lt"/>
              </a:rPr>
              <a:t>Провести эксперименты с разным уровнями шума</a:t>
            </a:r>
          </a:p>
        </p:txBody>
      </p:sp>
    </p:spTree>
    <p:extLst>
      <p:ext uri="{BB962C8B-B14F-4D97-AF65-F5344CB8AC3E}">
        <p14:creationId xmlns:p14="http://schemas.microsoft.com/office/powerpoint/2010/main" val="3732462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внимание!</a:t>
            </a: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Супер – Чарм – Тау фабрика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06075" y="1908625"/>
            <a:ext cx="2987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Проект электрон-позитронного коллайдера в Институте ядерной физики им. Г. И. Будкера СО РАН.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Одной из важных частей проекта является разработка системы детекторов, один из которых – ФАРИЧ.</a:t>
            </a:r>
            <a:endParaRPr dirty="0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t="3607" b="10767"/>
          <a:stretch/>
        </p:blipFill>
        <p:spPr>
          <a:xfrm>
            <a:off x="3603786" y="1575706"/>
            <a:ext cx="5540214" cy="2375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450" y="254350"/>
            <a:ext cx="1788850" cy="9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250" y="661263"/>
            <a:ext cx="486930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RICH-детектор частиц</a:t>
            </a:r>
            <a:endParaRPr dirty="0"/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1017725"/>
            <a:ext cx="3000000" cy="51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000" b="1" dirty="0">
                <a:solidFill>
                  <a:schemeClr val="dk1"/>
                </a:solidFill>
              </a:rPr>
              <a:t>R</a:t>
            </a:r>
            <a:r>
              <a:rPr lang="ru" sz="1000" dirty="0">
                <a:solidFill>
                  <a:schemeClr val="dk1"/>
                </a:solidFill>
              </a:rPr>
              <a:t>ich </a:t>
            </a:r>
            <a:r>
              <a:rPr lang="ru" sz="1000" b="1" dirty="0">
                <a:solidFill>
                  <a:schemeClr val="dk1"/>
                </a:solidFill>
              </a:rPr>
              <a:t>I</a:t>
            </a:r>
            <a:r>
              <a:rPr lang="ru" sz="1000" dirty="0">
                <a:solidFill>
                  <a:schemeClr val="dk1"/>
                </a:solidFill>
              </a:rPr>
              <a:t>maging </a:t>
            </a:r>
            <a:r>
              <a:rPr lang="ru" sz="1000" b="1" dirty="0">
                <a:solidFill>
                  <a:schemeClr val="dk1"/>
                </a:solidFill>
              </a:rPr>
              <a:t>CH</a:t>
            </a:r>
            <a:r>
              <a:rPr lang="ru" sz="1000" dirty="0">
                <a:solidFill>
                  <a:schemeClr val="dk1"/>
                </a:solidFill>
              </a:rPr>
              <a:t>erenkov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89500" y="2334331"/>
            <a:ext cx="3206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Принцип работы RICH-детекторов основывается на эффекте Вавилова — Черенкова.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3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FARICH-детектор частиц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33250" y="972225"/>
            <a:ext cx="2618700" cy="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000" b="1" dirty="0">
                <a:solidFill>
                  <a:schemeClr val="dk1"/>
                </a:solidFill>
              </a:rPr>
              <a:t>F</a:t>
            </a:r>
            <a:r>
              <a:rPr lang="ru" sz="1000" dirty="0">
                <a:solidFill>
                  <a:schemeClr val="dk1"/>
                </a:solidFill>
              </a:rPr>
              <a:t>ocusing </a:t>
            </a:r>
            <a:r>
              <a:rPr lang="ru" sz="1000" b="1" dirty="0">
                <a:solidFill>
                  <a:schemeClr val="dk1"/>
                </a:solidFill>
              </a:rPr>
              <a:t>A</a:t>
            </a:r>
            <a:r>
              <a:rPr lang="ru" sz="1000" dirty="0">
                <a:solidFill>
                  <a:schemeClr val="dk1"/>
                </a:solidFill>
              </a:rPr>
              <a:t>erogel </a:t>
            </a:r>
            <a:r>
              <a:rPr lang="ru" sz="1000" b="1" dirty="0">
                <a:solidFill>
                  <a:schemeClr val="dk1"/>
                </a:solidFill>
              </a:rPr>
              <a:t>RICH</a:t>
            </a:r>
            <a:endParaRPr sz="1000" dirty="0"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725" y="1601250"/>
            <a:ext cx="3662800" cy="29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75" y="1828724"/>
            <a:ext cx="3334425" cy="25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17758" y="1025912"/>
            <a:ext cx="8054700" cy="86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 dirty="0">
                <a:solidFill>
                  <a:schemeClr val="dk1"/>
                </a:solidFill>
              </a:rPr>
              <a:t>Разработать алгоритм, позволяющий распознавать черенковские кольца в потоке событий с заданной точностью.</a:t>
            </a:r>
            <a:endParaRPr sz="1500" dirty="0"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l="26885" t="16051" r="18567" b="7255"/>
          <a:stretch/>
        </p:blipFill>
        <p:spPr>
          <a:xfrm>
            <a:off x="311700" y="1798025"/>
            <a:ext cx="3657550" cy="32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850" y="1895350"/>
            <a:ext cx="3486458" cy="304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8"/>
          <p:cNvCxnSpPr>
            <a:stCxn id="97" idx="3"/>
            <a:endCxn id="98" idx="1"/>
          </p:cNvCxnSpPr>
          <p:nvPr/>
        </p:nvCxnSpPr>
        <p:spPr>
          <a:xfrm>
            <a:off x="3969250" y="3405125"/>
            <a:ext cx="13767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Поток событий</a:t>
            </a:r>
            <a:endParaRPr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162141-0DA6-D30D-4894-250C2056F215}"/>
                  </a:ext>
                </a:extLst>
              </p:cNvPr>
              <p:cNvSpPr txBox="1"/>
              <p:nvPr/>
            </p:nvSpPr>
            <p:spPr>
              <a:xfrm>
                <a:off x="527600" y="2873437"/>
                <a:ext cx="4589205" cy="248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sz="1500" b="0" dirty="0"/>
                  <a:t>Тогда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𝑒𝑣𝑒𝑛𝑡𝑠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u-RU" sz="1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162141-0DA6-D30D-4894-250C2056F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00" y="2873437"/>
                <a:ext cx="4589205" cy="248979"/>
              </a:xfrm>
              <a:prstGeom prst="rect">
                <a:avLst/>
              </a:prstGeom>
              <a:blipFill>
                <a:blip r:embed="rId3"/>
                <a:stretch>
                  <a:fillRect l="-2486" t="-30000" r="-1105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6813A8-1E73-66BB-AC1C-C503928B07FD}"/>
                  </a:ext>
                </a:extLst>
              </p:cNvPr>
              <p:cNvSpPr txBox="1"/>
              <p:nvPr/>
            </p:nvSpPr>
            <p:spPr>
              <a:xfrm>
                <a:off x="553360" y="1633996"/>
                <a:ext cx="4354330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500" dirty="0"/>
                  <a:t> – </a:t>
                </a:r>
                <a:r>
                  <a:rPr lang="ru-RU" sz="1500" dirty="0"/>
                  <a:t>множество индексов пикселей детектора по оси </a:t>
                </a:r>
                <a:r>
                  <a:rPr lang="en-US" sz="1500" dirty="0"/>
                  <a:t>X</a:t>
                </a:r>
                <a:endParaRPr lang="ru-RU" sz="15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6813A8-1E73-66BB-AC1C-C503928B0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0" y="1633996"/>
                <a:ext cx="4354330" cy="461665"/>
              </a:xfrm>
              <a:prstGeom prst="rect">
                <a:avLst/>
              </a:prstGeom>
              <a:blipFill>
                <a:blip r:embed="rId4"/>
                <a:stretch>
                  <a:fillRect l="-2616" t="-13158" r="-1453" b="-21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8CB6F7-42BC-791C-FDFB-91A1F707CDAC}"/>
                  </a:ext>
                </a:extLst>
              </p:cNvPr>
              <p:cNvSpPr txBox="1"/>
              <p:nvPr/>
            </p:nvSpPr>
            <p:spPr>
              <a:xfrm>
                <a:off x="553360" y="2211420"/>
                <a:ext cx="4354330" cy="479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500" dirty="0"/>
                  <a:t> – </a:t>
                </a:r>
                <a:r>
                  <a:rPr lang="ru-RU" sz="1500" dirty="0"/>
                  <a:t>множество индексов пикселей детектора по оси </a:t>
                </a:r>
                <a:r>
                  <a:rPr lang="en-US" sz="1500" dirty="0"/>
                  <a:t>Y</a:t>
                </a:r>
                <a:endParaRPr lang="ru-RU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8CB6F7-42BC-791C-FDFB-91A1F707C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0" y="2211420"/>
                <a:ext cx="4354330" cy="479811"/>
              </a:xfrm>
              <a:prstGeom prst="rect">
                <a:avLst/>
              </a:prstGeom>
              <a:blipFill>
                <a:blip r:embed="rId5"/>
                <a:stretch>
                  <a:fillRect l="-2616" t="-15789" r="-1744" b="-23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BEBA3-0B03-E222-21D2-93AC2700B93C}"/>
                  </a:ext>
                </a:extLst>
              </p:cNvPr>
              <p:cNvSpPr txBox="1"/>
              <p:nvPr/>
            </p:nvSpPr>
            <p:spPr>
              <a:xfrm>
                <a:off x="540300" y="1255023"/>
                <a:ext cx="6597864" cy="248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1500" b="0" i="0" dirty="0">
                    <a:latin typeface="+mn-lt"/>
                  </a:rPr>
                  <a:t>Пусть</a:t>
                </a:r>
                <a14:m>
                  <m:oMath xmlns:m="http://schemas.openxmlformats.org/officeDocument/2006/math">
                    <m:r>
                      <a:rPr lang="ru-RU" sz="15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sz="1500" b="0" i="0" dirty="0">
                    <a:latin typeface="+mj-lt"/>
                  </a:rPr>
                  <a:t> –  </a:t>
                </a:r>
                <a:r>
                  <a:rPr lang="ru-RU" sz="1500" b="0" i="0" dirty="0">
                    <a:latin typeface="+mn-lt"/>
                  </a:rPr>
                  <a:t>число пикселей</a:t>
                </a:r>
                <a:r>
                  <a:rPr lang="en-US" sz="1500" b="0" i="0" dirty="0">
                    <a:latin typeface="+mn-lt"/>
                  </a:rPr>
                  <a:t> </a:t>
                </a:r>
                <a:r>
                  <a:rPr lang="ru-RU" sz="1500" b="0" i="0" dirty="0">
                    <a:latin typeface="+mn-lt"/>
                  </a:rPr>
                  <a:t>в детекторе по осям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500" b="0" i="0" dirty="0">
                    <a:latin typeface="+mj-lt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ru-RU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500" b="0" i="0" dirty="0">
                    <a:latin typeface="+mn-lt"/>
                  </a:rPr>
                  <a:t>соответственно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BEBA3-0B03-E222-21D2-93AC2700B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00" y="1255023"/>
                <a:ext cx="6597864" cy="248979"/>
              </a:xfrm>
              <a:prstGeom prst="rect">
                <a:avLst/>
              </a:prstGeom>
              <a:blipFill>
                <a:blip r:embed="rId6"/>
                <a:stretch>
                  <a:fillRect l="-1727" t="-23810" r="-768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4B82CF-D998-B06A-82EE-A7E3C66338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4295" y="1946170"/>
            <a:ext cx="3228005" cy="1854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362A3-D914-DC1F-410B-D5F780C6CED9}"/>
              </a:ext>
            </a:extLst>
          </p:cNvPr>
          <p:cNvSpPr txBox="1"/>
          <p:nvPr/>
        </p:nvSpPr>
        <p:spPr>
          <a:xfrm>
            <a:off x="6079342" y="3924183"/>
            <a:ext cx="2277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входных данных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Формальная постановка задачи</a:t>
            </a:r>
            <a:endParaRPr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660C16-0ACE-611D-2897-6EED841451AA}"/>
                  </a:ext>
                </a:extLst>
              </p:cNvPr>
              <p:cNvSpPr txBox="1"/>
              <p:nvPr/>
            </p:nvSpPr>
            <p:spPr>
              <a:xfrm>
                <a:off x="545729" y="1122638"/>
                <a:ext cx="8286571" cy="1751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500" i="0" dirty="0">
                    <a:latin typeface="+mj-lt"/>
                  </a:rPr>
                  <a:t>П</a:t>
                </a:r>
                <a:r>
                  <a:rPr lang="ru-RU" sz="1500" b="0" i="0" dirty="0">
                    <a:latin typeface="+mj-lt"/>
                  </a:rPr>
                  <a:t>усть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𝑒𝑣𝑒𝑛𝑡</m:t>
                    </m:r>
                    <m:sSub>
                      <m:sSubPr>
                        <m:ctrlPr>
                          <a:rPr lang="ru-RU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u-RU" sz="1500" dirty="0"/>
              </a:p>
              <a:p>
                <a:pPr>
                  <a:lnSpc>
                    <a:spcPct val="150000"/>
                  </a:lnSpc>
                </a:pPr>
                <a:r>
                  <a:rPr lang="ru-RU" sz="1500" dirty="0"/>
                  <a:t>Хотим построить алгоритм, который находит</a:t>
                </a:r>
                <a:endParaRPr lang="ru-RU" sz="15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𝑒𝑙𝑙𝑖𝑝𝑠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𝑒𝑣𝑒𝑛𝑡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500" b="0" i="0" dirty="0">
                    <a:latin typeface="+mj-lt"/>
                  </a:rPr>
                  <a:t>, </a:t>
                </a:r>
                <a:r>
                  <a:rPr lang="ru-RU" sz="1500" b="0" i="0" dirty="0">
                    <a:latin typeface="+mj-lt"/>
                  </a:rPr>
                  <a:t>т.ч</a:t>
                </a:r>
                <a14:m>
                  <m:oMath xmlns:m="http://schemas.openxmlformats.org/officeDocument/2006/math">
                    <m:r>
                      <a:rPr lang="ru-RU" sz="15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i="1" dirty="0" smtClean="0">
                            <a:latin typeface="Cambria Math" panose="02040503050406030204" pitchFamily="18" charset="0"/>
                          </a:rPr>
                          <m:t>𝑒𝑙𝑙𝑖𝑝𝑠</m:t>
                        </m:r>
                        <m:sSup>
                          <m:sSupPr>
                            <m:ctrlPr>
                              <a:rPr lang="en-US" sz="15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50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𝑀𝑖𝑛𝑃𝑜𝑖𝑛𝑡𝑠</m:t>
                    </m:r>
                  </m:oMath>
                </a14:m>
                <a:r>
                  <a:rPr lang="en-US" sz="1500" dirty="0"/>
                  <a:t> </a:t>
                </a:r>
                <a:r>
                  <a:rPr lang="ru-RU" sz="1500" dirty="0"/>
                  <a:t>и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500" dirty="0"/>
                  <a:t> –</a:t>
                </a:r>
                <a:r>
                  <a:rPr lang="ru-RU" sz="1500" dirty="0"/>
                  <a:t> плоскость, в  которой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𝑒𝑙𝑙𝑖𝑝𝑠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1500" dirty="0"/>
                  <a:t> образует эллипс</a:t>
                </a:r>
                <a:r>
                  <a:rPr lang="en-US" sz="1500" dirty="0"/>
                  <a:t>, </a:t>
                </a:r>
                <a:r>
                  <a:rPr lang="ru-RU" sz="1500" dirty="0"/>
                  <a:t>где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𝑀𝑖𝑛𝑃𝑜𝑖𝑛𝑡𝑠</m:t>
                    </m:r>
                  </m:oMath>
                </a14:m>
                <a:r>
                  <a:rPr lang="ru-RU" sz="1500" dirty="0"/>
                  <a:t> – параметр алгоритма.</a:t>
                </a:r>
                <a:endParaRPr lang="en-US" sz="1500" dirty="0"/>
              </a:p>
              <a:p>
                <a:pPr>
                  <a:lnSpc>
                    <a:spcPct val="150000"/>
                  </a:lnSpc>
                </a:pPr>
                <a:r>
                  <a:rPr lang="ru-RU" sz="1500" dirty="0"/>
                  <a:t>Причем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𝑒𝑙𝑙𝑖𝑝𝑠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sz="1500" dirty="0"/>
                  <a:t>,</a:t>
                </a:r>
                <a:r>
                  <a:rPr lang="ru-RU" sz="1500" dirty="0"/>
                  <a:t> удовлетворяющий условию выше,</a:t>
                </a:r>
                <a:r>
                  <a:rPr lang="en-US" sz="1500" dirty="0"/>
                  <a:t> </a:t>
                </a:r>
                <a:r>
                  <a:rPr lang="ru-RU" sz="1500" dirty="0"/>
                  <a:t>то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𝑒𝑙𝑙𝑖𝑝𝑠</m:t>
                        </m:r>
                        <m:sSup>
                          <m:sSup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𝑒𝑙𝑙𝑖𝑝𝑠</m:t>
                    </m:r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15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660C16-0ACE-611D-2897-6EED8414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9" y="1122638"/>
                <a:ext cx="8286571" cy="1751762"/>
              </a:xfrm>
              <a:prstGeom prst="rect">
                <a:avLst/>
              </a:prstGeom>
              <a:blipFill>
                <a:blip r:embed="rId3"/>
                <a:stretch>
                  <a:fillRect l="-1531" r="-1378" b="-5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44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исследования</a:t>
            </a:r>
            <a:endParaRPr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60C16-0ACE-611D-2897-6EED841451AA}"/>
              </a:ext>
            </a:extLst>
          </p:cNvPr>
          <p:cNvSpPr txBox="1"/>
          <p:nvPr/>
        </p:nvSpPr>
        <p:spPr>
          <a:xfrm>
            <a:off x="431429" y="1122638"/>
            <a:ext cx="8497124" cy="649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latin typeface="+mj-lt"/>
              </a:rPr>
              <a:t>Разработать алгоритм детекции </a:t>
            </a:r>
            <a:r>
              <a:rPr lang="ru-RU" sz="1500" dirty="0" err="1">
                <a:latin typeface="+mj-lt"/>
              </a:rPr>
              <a:t>черенковских</a:t>
            </a:r>
            <a:r>
              <a:rPr lang="ru-RU" sz="1500" dirty="0">
                <a:latin typeface="+mj-lt"/>
              </a:rPr>
              <a:t> колец в детекторе ФАРИЧ с точностью не менее 80% и временем обработки одного события не более 1 секунды. 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8009859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1233</Words>
  <Application>Microsoft Macintosh PowerPoint</Application>
  <PresentationFormat>Экран (16:9)</PresentationFormat>
  <Paragraphs>166</Paragraphs>
  <Slides>23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Arial</vt:lpstr>
      <vt:lpstr>Cambria Math</vt:lpstr>
      <vt:lpstr>Simple Light</vt:lpstr>
      <vt:lpstr>Разработка алгоритмов для распознавания черенковских колец в детекторе ФАРИЧ</vt:lpstr>
      <vt:lpstr>План доклада</vt:lpstr>
      <vt:lpstr>Супер – Чарм – Тау фабрика</vt:lpstr>
      <vt:lpstr>RICH-детектор частиц</vt:lpstr>
      <vt:lpstr>FARICH-детектор частиц</vt:lpstr>
      <vt:lpstr>Постановка задачи</vt:lpstr>
      <vt:lpstr>Поток событий</vt:lpstr>
      <vt:lpstr>Формальная постановка задачи</vt:lpstr>
      <vt:lpstr>Цель исследования</vt:lpstr>
      <vt:lpstr>Моделирование входных данных</vt:lpstr>
      <vt:lpstr>Моделирование входных данных</vt:lpstr>
      <vt:lpstr>Моделирование входных данных</vt:lpstr>
      <vt:lpstr>Существующие подходы к решению задачи</vt:lpstr>
      <vt:lpstr>Использование преобразования Хафа</vt:lpstr>
      <vt:lpstr>Нейронные сети</vt:lpstr>
      <vt:lpstr>Предлагаемое решение</vt:lpstr>
      <vt:lpstr>Предлагаемое решение. Нахождение средней точки центра </vt:lpstr>
      <vt:lpstr>Предлагаемое решение. Выбор эллипса с максимальным числом точек </vt:lpstr>
      <vt:lpstr>Предлагаемое решение</vt:lpstr>
      <vt:lpstr>Возможные улучшения алгоритма</vt:lpstr>
      <vt:lpstr>Выводы</vt:lpstr>
      <vt:lpstr>Планы до защиты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алгоритмов для распознавания черенковских колец в детекторе ФАРИЧ</dc:title>
  <cp:lastModifiedBy>Константин Носорев</cp:lastModifiedBy>
  <cp:revision>8</cp:revision>
  <dcterms:modified xsi:type="dcterms:W3CDTF">2023-04-25T08:32:05Z</dcterms:modified>
</cp:coreProperties>
</file>