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90" r:id="rId5"/>
    <p:sldId id="259" r:id="rId6"/>
    <p:sldId id="268" r:id="rId7"/>
    <p:sldId id="260" r:id="rId8"/>
    <p:sldId id="266" r:id="rId9"/>
    <p:sldId id="270" r:id="rId10"/>
    <p:sldId id="261" r:id="rId11"/>
    <p:sldId id="283" r:id="rId12"/>
    <p:sldId id="262" r:id="rId13"/>
    <p:sldId id="284" r:id="rId14"/>
    <p:sldId id="271" r:id="rId15"/>
    <p:sldId id="272" r:id="rId16"/>
    <p:sldId id="285" r:id="rId17"/>
    <p:sldId id="273" r:id="rId18"/>
    <p:sldId id="286" r:id="rId19"/>
    <p:sldId id="274" r:id="rId20"/>
    <p:sldId id="275" r:id="rId21"/>
    <p:sldId id="287" r:id="rId22"/>
    <p:sldId id="276" r:id="rId23"/>
    <p:sldId id="277" r:id="rId24"/>
    <p:sldId id="288" r:id="rId25"/>
    <p:sldId id="278" r:id="rId26"/>
    <p:sldId id="279" r:id="rId27"/>
    <p:sldId id="289" r:id="rId28"/>
    <p:sldId id="280" r:id="rId29"/>
    <p:sldId id="281" r:id="rId30"/>
    <p:sldId id="282" r:id="rId31"/>
    <p:sldId id="26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3573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0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01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36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CF3853-BA9E-0B4E-977E-42C031E8670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F94D69-4623-BD4A-9ADA-DC00551B82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823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9ECF-BB40-0A42-9023-4D6A74B5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981" y="587375"/>
            <a:ext cx="9455943" cy="1841500"/>
          </a:xfrm>
        </p:spPr>
        <p:txBody>
          <a:bodyPr>
            <a:normAutofit fontScale="90000"/>
          </a:bodyPr>
          <a:lstStyle/>
          <a:p>
            <a:r>
              <a:rPr lang="en-CA" b="1" u="sng" dirty="0">
                <a:cs typeface="Times New Roman" panose="02020603050405020304" pitchFamily="18" charset="0"/>
              </a:rPr>
              <a:t>BAN 110 </a:t>
            </a:r>
            <a:br>
              <a:rPr lang="en-CA" b="1" dirty="0">
                <a:cs typeface="Times New Roman" panose="02020603050405020304" pitchFamily="18" charset="0"/>
              </a:rPr>
            </a:br>
            <a:r>
              <a:rPr lang="en-CA" b="1" dirty="0">
                <a:cs typeface="Times New Roman" panose="02020603050405020304" pitchFamily="18" charset="0"/>
              </a:rPr>
              <a:t>Project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6C91-978A-1749-9417-5BB10C3EF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983" y="2843213"/>
            <a:ext cx="3040856" cy="3286125"/>
          </a:xfrm>
        </p:spPr>
        <p:txBody>
          <a:bodyPr>
            <a:normAutofit/>
          </a:bodyPr>
          <a:lstStyle/>
          <a:p>
            <a:pPr algn="l"/>
            <a:r>
              <a:rPr lang="en-CA" b="1" dirty="0">
                <a:cs typeface="Times New Roman" panose="02020603050405020304" pitchFamily="18" charset="0"/>
              </a:rPr>
              <a:t>GROUP (6) </a:t>
            </a:r>
            <a:r>
              <a:rPr lang="en-CA" dirty="0">
                <a:cs typeface="Times New Roman" panose="02020603050405020304" pitchFamily="18" charset="0"/>
              </a:rPr>
              <a:t>MEMBERS:</a:t>
            </a:r>
          </a:p>
          <a:p>
            <a:pPr algn="l"/>
            <a:endParaRPr lang="en-CA" dirty="0">
              <a:cs typeface="Times New Roman" panose="02020603050405020304" pitchFamily="18" charset="0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CA" dirty="0">
                <a:cs typeface="Times New Roman" panose="02020603050405020304" pitchFamily="18" charset="0"/>
              </a:rPr>
              <a:t>Anab Faiaz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CA" dirty="0">
                <a:cs typeface="Times New Roman" panose="02020603050405020304" pitchFamily="18" charset="0"/>
              </a:rPr>
              <a:t>Dhananjay Kumar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CA" dirty="0">
                <a:cs typeface="Times New Roman" panose="02020603050405020304" pitchFamily="18" charset="0"/>
              </a:rPr>
              <a:t>Lalith Joseph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CA" dirty="0">
                <a:cs typeface="Times New Roman" panose="02020603050405020304" pitchFamily="18" charset="0"/>
              </a:rPr>
              <a:t>Pranay Luhadia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CA" dirty="0">
                <a:cs typeface="Times New Roman" panose="02020603050405020304" pitchFamily="18" charset="0"/>
              </a:rPr>
              <a:t>Renita Dsouza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CA" dirty="0">
                <a:cs typeface="Times New Roman" panose="02020603050405020304" pitchFamily="18" charset="0"/>
              </a:rPr>
              <a:t>Mansi Bhanderi</a:t>
            </a:r>
          </a:p>
        </p:txBody>
      </p:sp>
    </p:spTree>
    <p:extLst>
      <p:ext uri="{BB962C8B-B14F-4D97-AF65-F5344CB8AC3E}">
        <p14:creationId xmlns:p14="http://schemas.microsoft.com/office/powerpoint/2010/main" val="224531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5D27-7EDF-9E42-B680-8D818680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07" y="122129"/>
            <a:ext cx="5064446" cy="1005214"/>
          </a:xfrm>
        </p:spPr>
        <p:txBody>
          <a:bodyPr/>
          <a:lstStyle/>
          <a:p>
            <a:r>
              <a:rPr lang="en-US" b="1" u="sng" dirty="0"/>
              <a:t>Numerical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07" y="911269"/>
            <a:ext cx="8041708" cy="56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8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04DB5-E2A9-5445-993E-472810E8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140" y="142378"/>
            <a:ext cx="5101860" cy="6507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8DCF8-B548-3D41-B538-5930EEB3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7938" y="142378"/>
            <a:ext cx="5714577" cy="65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531" y="973710"/>
            <a:ext cx="2848405" cy="4614863"/>
          </a:xfrm>
          <a:prstGeom prst="rect">
            <a:avLst/>
          </a:prstGeom>
        </p:spPr>
      </p:pic>
      <p:pic>
        <p:nvPicPr>
          <p:cNvPr id="22" name="Picture 21" descr="Graphical user interface, tabl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" y="85725"/>
            <a:ext cx="3528011" cy="66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Table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30" y="1861697"/>
            <a:ext cx="4599794" cy="2838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8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52C2BCD-A68D-A44E-A958-F3EA365E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53" y="52585"/>
            <a:ext cx="6804832" cy="6752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37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793" y="267837"/>
            <a:ext cx="5043488" cy="1255026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Reviews per month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996" y="1083108"/>
            <a:ext cx="10398570" cy="54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abl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58" y="265891"/>
            <a:ext cx="4099292" cy="6326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Tab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30" y="1404939"/>
            <a:ext cx="5700030" cy="3381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78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2C6F40C1-53D9-8B4C-A802-377BBF0C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85" y="107689"/>
            <a:ext cx="6657340" cy="6688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2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16" y="152114"/>
            <a:ext cx="8196897" cy="84125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Outlier Detection price deletion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816" y="829463"/>
            <a:ext cx="5025072" cy="586699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F5628D-BBC1-9248-B446-2BAA8F11A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8890"/>
            <a:ext cx="5891214" cy="5866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37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C44587-62C9-464E-A045-B1A82C8D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2" y="118644"/>
            <a:ext cx="8770305" cy="6620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53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5" y="113347"/>
            <a:ext cx="5576252" cy="416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ox and whisker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47" y="2398079"/>
            <a:ext cx="5733414" cy="4346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B6A2-5418-F949-927E-C507B526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22337"/>
            <a:ext cx="7133574" cy="1180578"/>
          </a:xfrm>
        </p:spPr>
        <p:txBody>
          <a:bodyPr/>
          <a:lstStyle/>
          <a:p>
            <a:r>
              <a:rPr lang="en-US" b="1" dirty="0"/>
              <a:t>Dataset and 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B4AA-35FD-9C4F-BACE-E6263CFB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17" y="1120499"/>
            <a:ext cx="10490549" cy="534548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The dataset is named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New York City Airbnb Open Data</a:t>
            </a:r>
            <a:r>
              <a:rPr lang="en-GB" sz="19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This data was taken from </a:t>
            </a:r>
            <a:r>
              <a:rPr lang="en-GB" sz="1900" b="1" dirty="0">
                <a:latin typeface="Calibri" panose="020F0502020204030204" pitchFamily="34" charset="0"/>
                <a:cs typeface="Calibri" panose="020F0502020204030204" pitchFamily="34" charset="0"/>
              </a:rPr>
              <a:t>Kaggle.com </a:t>
            </a:r>
          </a:p>
          <a:p>
            <a:pPr marL="0" indent="0" algn="just">
              <a:buNone/>
            </a:pPr>
            <a:r>
              <a:rPr lang="en-GB" sz="1900" b="1" dirty="0">
                <a:latin typeface="Calibri" panose="020F0502020204030204" pitchFamily="34" charset="0"/>
                <a:cs typeface="Calibri" panose="020F0502020204030204" pitchFamily="34" charset="0"/>
              </a:rPr>
              <a:t>Dataset Description: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Since 2008, visitors and hosts have utilized Airbnb to broaden travel options and provide a more distinctive, customized way of seeing the globe. This dataset represents the listing activity and metrics in New York City, NY in 2019.</a:t>
            </a:r>
            <a:endParaRPr lang="en-GB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For the purposes of this analysis, the following tasks will be carried out and illustrated throughout this report:</a:t>
            </a:r>
            <a:endParaRPr lang="en-CA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GB" sz="1900" b="1" dirty="0">
                <a:latin typeface="Calibri" panose="020F0502020204030204" pitchFamily="34" charset="0"/>
                <a:cs typeface="Calibri" panose="020F0502020204030204" pitchFamily="34" charset="0"/>
              </a:rPr>
              <a:t>Data Characteristics </a:t>
            </a:r>
            <a:endParaRPr lang="en-CA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In the case of categorical variables, a frequency distribution of the possible values will be displayed. For numerical variables, a set of statistical attributes (min, max, and mean) will be displayed along with generated histograms. </a:t>
            </a:r>
            <a:endParaRPr lang="en-CA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GB" sz="1900" b="1" dirty="0">
                <a:latin typeface="Calibri" panose="020F0502020204030204" pitchFamily="34" charset="0"/>
                <a:cs typeface="Calibri" panose="020F0502020204030204" pitchFamily="34" charset="0"/>
              </a:rPr>
              <a:t>Categorical Variables</a:t>
            </a:r>
            <a:endParaRPr lang="en-CA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Errors will be checked and corrected, as necessary. Missing values will also be noted &amp; fixed accordingly. Derived variables will be created by combining the values in a specific categorical variable. </a:t>
            </a:r>
            <a:endParaRPr lang="en-CA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GB" sz="1900" b="1" dirty="0">
                <a:latin typeface="Calibri" panose="020F0502020204030204" pitchFamily="34" charset="0"/>
                <a:cs typeface="Calibri" panose="020F0502020204030204" pitchFamily="34" charset="0"/>
              </a:rPr>
              <a:t>Numerical Variables</a:t>
            </a:r>
            <a:endParaRPr lang="en-CA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As stated for categorical variables, errors will be corrected, along with the removal of outliers. Normality will be tested by generating histograms and QQ plots for a variable with a skewed distribution. </a:t>
            </a:r>
          </a:p>
          <a:p>
            <a:pPr marL="0" indent="0" algn="just">
              <a:buNone/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Finally, a transformation will be applied before testing for normality again with a histogram &amp; QQ plot.</a:t>
            </a:r>
            <a:endParaRPr lang="en-CA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8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71" y="136680"/>
            <a:ext cx="5531347" cy="952926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Review_per_month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71" y="960438"/>
            <a:ext cx="6139217" cy="5760882"/>
          </a:xfrm>
          <a:prstGeom prst="rect">
            <a:avLst/>
          </a:prstGeom>
        </p:spPr>
      </p:pic>
      <p:pic>
        <p:nvPicPr>
          <p:cNvPr id="6" name="Picture 5" descr="Text, tabl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960437"/>
            <a:ext cx="5125545" cy="5760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96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3B3ABD-036F-FE42-B850-717A54E77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47" y="118796"/>
            <a:ext cx="8734849" cy="6624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7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Content Placeholder 4" descr="Chart, histo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60338"/>
            <a:ext cx="5576722" cy="423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box and whisker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2481244"/>
            <a:ext cx="5598798" cy="4231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619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546101"/>
            <a:ext cx="9444038" cy="817562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Testing normality for numerical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2975" y="2509043"/>
            <a:ext cx="11101388" cy="1839913"/>
          </a:xfrm>
          <a:prstGeom prst="rect">
            <a:avLst/>
          </a:prstGeom>
        </p:spPr>
      </p:pic>
      <p:sp>
        <p:nvSpPr>
          <p:cNvPr id="5" name="AutoShape 2" descr="data:image/png;base64,iVBORw0KGgoAAAANSUhEUgAAAQ0AAALJCAYAAACug3Y3AAAgAElEQVR4Aey9e3BUR5Y+OH/uxMT2H/vrdeys94+JnY74bURP/GY3diPm34mYV0f0TMTEdPe0X7j9APOSsC2QsHlaiIeRCmNbatsNAvFQN92gHmjADRi7DTLYwBjb0I0ZwBhjg5s2BmQwyG0knY0vb31Vp1L3lqpUt0q3SoeI4r7yZubN850vT6bynPwTsX/WAtYC1gJFtMCfFJHWkloLWAtYC4iRhoHAWsBaoKgWMNIoqrkssbWAtYCRhmHAWsBaoKgW+JOvbw+J/awNDAOGgUIxYKQRE2n+ceB3suzOJvk//rfGzG/Sz96Qp+9IyX98PFgQMX/0i5Xy/zUfc2mRH9+9daRbvvU/rZMjt4dE3+9d9oRM/tkJ+en9uWXg/vMHB1xa1AnnDhADf5CfPjA7Uz/UdUr3p/LVhdfl/j8L8kc6XR7O9Tf9xf/SJj2f/HbYt2bKuD0k+A79DsooFJCFptNtVeg7li4eYjTSiIk0CEgo2V/dvVc+VQo+4UcBmVB5qFQkAr6rFUGTAxUX7+v7IAfcw3vMG8/b7gnKx/0Hl6yXSYsCIvo6TRpUcNb1kwu/yZIG0tyfktalK7Jkc3tIWBbqquvAuuuj/g4S0mFFqiBGfhPIhfXBe7hmu+Dd+/73oO1cGo/0kA/zB6GyXOYDggNho+7Il3LRdbXz4onESKPMpMGePkxBtSICvAQ9zrVi4t3/67510jphvUD5aIHwfSjOg4ooHIEM/EF+hvS3L7kjlIqkoa0AKKNWPJyDZHikUrEs1k1bVVROptXfwbxJGijP/zYo84WB38nybwTWDt53FtQDsx2hsO3OK4sL9clHGiQIvntx4JKzskhQrKsdjTRiN4OLBRVBqi0N9Ha8j16dvSeUl8MRlKOVLUyxoDR/tXj9MNJwZHB/Sn758aXMUEUrPfIlkWB4AsXBPd2jc3iC+06x0hYHh1Y+aZC4wtoHeWhiQtn6e0gkHG6BLN7S1k4IwaGuBw9vzFgLKCMfabBd0e5+XcLqbPcKJw+zNMpsaVC5NGlQQbUiArRME0U47C3Zs+v38S6GIrQ48EwrC3pevs/eHtYCFJpKTGtAv+fIpoThCZVRk4Y+5zfD0mBbgRD+n0W9GcuAafQwCt/nkwbvkVB0m+pvZ53sWDhR6LYy0qgwaYAQqNA0oTMC8cbsVFgqDd7FeRhpQBFJAjinqe/yTlsNzhJJWxq4j7zQg7OXR0/OHhrPQSaahFgflhVGLnhPK60r3xtuMQ3f55AB7+Eevw/109d4j22H+66uXpvhXk756rn+NtbLjsUTh5FGzKRhICwehNZm1dVmRhpGGmM+D2SkYaRhIDQiMgzUMAbM0qhh4VoPHszbcM7E2iMei8ZIo0TSwKQbJwgBSkzejTThhsk8/Q7BrP+qwHv8y4ZbZ1FiXZmnPuZMGpYhf11Wxc/Tk6AgjXK3Y8W/bQxlZaRRYuPrvzAAOG8sXZGzCpFrITjrj+vONGnov0KAaEgaegWpBjv/usA89TOCVpej/4QKkgKh8S82JAsedV10Wv6pEvf4rVxrwr9ysGx9RD3uvz/l/vqhy8RfPVh/fk9YPn5btC1Zn5OXrm9U2+m/vmx+5zWZ8M02Ydua9TF6q8NIo0TS4MIqLILSSoVVlQQ+lzLTAqGlAaUBeKnMWKvAFaQkBP45lEdYHHxfKynP8cwvh3lxNan+0ytJg3nqtFx0hcVoyJNp/SPL1sdMPdK9/TMvv5ZZqs6ykA8JRb+L87C2Y910GzAd/WF0e5LwaGmANCAL1t8v064LIxIjjVJJI70uAT0xwIgjwAfF0GsMqCh8hnS6t4Ty6AVOeEalxWIwkEbUSlINdr8c1MGvBxaBcYEZFYj1ZVoSC3p4rEJFXZanHeGgvKwLCUrXQX8jz0EafAdlaBLy38U1vx8EwXblPSyN58pW5v/sW8czi8NIwj5p+N8cVq7dG5k4jDRiIA2AGX4hy9PepgAtlAL3ucrRV2aQBu7pnjEuS0MTF851D02TncquScNPi2dQ8Ofe/L1TUj2sYFou/vKVDd/myhjB0mA9/PdJEGGkEWVpsK2NNEZWfL+9i7k20oiBNNDgUBKa2uyJMVbHGBrEEEYaVMpvTUi5np/DB467qZjsIZEHlFiXw2cUui6H9cA7qAPSQBk5BMI1SSMsLe5pk57lMg/kizqybH1EPfw5Db/+LFu/x/ORSEPX1ydokgZX30IOmNNgW+Url+XbMZp4jDRiIg0DWS7INHlZ2+S2TbW3h5GGkUaopVAwsJVvBywPWkLbI/6sHJpvRB6wFELT2/0xbRcjDQPgmALQSKH6iNFIw0jDSMMwUBQGjDQMMEUBxiyD6rMM4paZkYaRhpGGYaAoDBhpGGCKAkzcvZblV32Wi5GGkYaRhmGgKAwYaRhgigKMWQbVZxnELTMjDSMNIw3DQFEYMNIwwBQFmLh7Lcuv+iwXIw0jDSMNw0BRGDDSMMAUBRizDKrPMohbZpGksX//frGftYFhYHxj4Fe79g7rVPKSxtXrfxT7WRsYBsYvBow0jAStEzAMFIUBIw0DTFGAKcbCuHLjgnQt2COnrY3L1sbFyCOutEYa4wjQJ7pXuNgWqd/0OxDvWfSE/MV/a5WfnvqqLKD+rHej/NVdu400agxjRho1JtB8vQlJ4/+dd1Q+v/GeNN/ZlCENXiNgDp4jH5DKPfe1OaL59sJ1Oekvf7BX7vrzpgwJ4frub7bK3ROCe62vfyKd9892z5Ef05eTpPJ9uz2Lbw7GSGOckQaUf9E3uuS1D/bKBBDBHW3O0gBBTOz6OCAT7x4shr/80y7Zd/2CIwISAiwWWhMn06QBqwXkBKLgMwxPeI9HU+L4lLjSbWmkMc5I468X7JY197VJS3NKHtywx5FG9+nAKtDDFpyDSHCElTAhPczAPZIGQ/mBUEBC9/xZl+z/IksQmjRoaWhLptJgt/LiISojjXFGGrAA0NtjmLDxzLsjWhr5SAPPSAywNPKRBsqEJaMJyJQ4HiWudDsaaYxD0oCiwzp4HfMa6aFImCUQZWmQLGA1cI4C7/ukwTxBVHrOBORRaaBbefERlJHGOCINU5z4FGc8t6WRhpGG9fqGgaIwYKRhgCkKMOO5h7VvDyw1Iw0jDSMNw0BRGDDSMMAUBRjrbW1epCjSQGL7WRsYBgwDfjwOc40fhfUBRaq1f4ibYZZFaZZFreLCSGMUJOErU62Cw/9Ouy6ORGoVF0YaRhqhRpJZGsURRBihGmmYuRpprtcqOMIUoZrujXVMj1rFRcmWBpcIY3kxAEWPyWoCV6l1rTQ4Bs5vlee3fuoshMHP35LVrSlJtabkuW1nM1bDjcMrZcOhwdDrywdfkIap02Vh6lX5KJMi9ySfpcEl4lxGPtr2o08KccP4G8ifTnI673xesnopO9+hb8xYBQIaS1wMyUnZkcbFys6D0pcWr8YObmmcAEvPN9VJ/RNtsv/sUC4g0lfARWykQYEbaYS2dWw3Lx9eKdPu+a7M2nDR5fn1wWWyQpGDSL+c7mmSqf/+XVlxAKSRez34x9dlfsNO+UpEbh9bKY2bgnz8CuYjDcqYRyozenbE0UAHgmdR8Ti0UsM3he+RhEgmOMLHBb4y2oOWJINnKAN5gDSSFtOjkqTh42Lg/CZp9WSbmyYXF8DJnjmzZO/1IRmS9yQ1rUf+4INCxAUXj4c07gjcrQmW8eaUVElw3Lp8TQYu/lxaNwbKfmrND2Vi40yZ+MAc2XziliOJa5f75fbhZRnSyL3OIuGzlx+VxXtvZm+os3ykQWWmnKNIA8/pIMd4HLRIofiwUjPxPe7aLWvS7vggnGVb92Sc4Hxy0lYFnmnSSFJMj7HExfXXZsu/TJkjDROmS/v+q06yudjplyhcDFzZJY/N2es6FgUJdxqfpXFHm3O1BgBammc7N2j2JuPhWElwQHKaNK6cfN+ZnjBH2yevzgw3sqQRiN2/vvzqAnlo0YFQYOCNfKQBmYIMGB8jijRAEHqoAQXXpAELg/E9SDA6UBCjg/nl6GEHy9ZEwns6HZ4zP5BMJXA5lri4eeGkfHQdkuyX7Y1zpfdWMNzQ2MFTHxeDV16XOT9skSPXyz08SbtYQ1gQMHugSggmCWWMHTj65MCalx1RDMk52fhAmxwPOGIYGDQ4TvfMkFkbP0inDD9EkQaHElB+KmVvOlqXnt8iQeQjDciOmEF+fJ+WA93tC7U0mD6MNHAPuNT1KTd2xg4XImd2rJEjVwPF711QJ6+kz/ORBuY76h/plo9uh2MCd2O1NGAWUuhGGtGNHscTLfjL+5bJjObVsqqlTubtyM5PaJJAmbweuLJVHvrbh2RxepJs/cHAdPXrFUUaUDRaGeggaE2wF+e9QklDWwgkJOIHeSA/zpeRDFAHPtNzGj5p0LoACRGblezUxpI0bp/qkvrJ7bKqvV4a2t/OWJQaOxoXIn3yi4f/Xh5pDibV9eSpxkYspFFutq6G/CsNDi3Ecp3nI42xlokmGk0kY10vv/xaxUXJE6F+Q43H61oFR1JlSYsEVgP/4pLEutYqLow0bEVoqLGSZEsjiQQRVicjDVsRGjnjXqvgCFMEu1f48vJaxYVZGmZpmKURAwbCyHTckwYawH7RbQBzvtZ+Ju9oeRfaNrWGCXyPWRox9DIAUK39AzjCek+7Z8MTIw0jjVC+M9IonByiiLRWOxMjDSONcU0aJ7o3uP1soxS/lPtGGhHmql51hwbmakGu6iul0avl3Shw5HM1/vzwWufODpf2Paew3LdfjqxrlOlTZ8qGo3A8C/4NXNwqDSvfdhdh+Z3ZvVTq6ubK+rRT0mDfu7JqTp00Pd0jp9K+B7/dtlSmPzBTnlp31K0M/PLY2sA1viPrMs3yeMxnaVDmcayRYF56zYVbvZl2TSgnBnQ5XKoeZ3lRuGAbF3s8s/sZmVk3V1ZR1l++K6ucK3u7HPlsSAbO7spgCrjCat/hOEOp/fJGa2fG5YD1gCvCnpY6ua+upbyu8RQ63Ze5vJfr/Lm8mI5KfK7T04Way4XjFFwl8goHR35X496WJTlCu7x7gaT2weO0T3b++JfOLRlC3JyaJPcuOOAE7bsuXzy7Vhraf+dkfrp7vmw8NSRvrFwivdeHBK7R01rflttnuzJpPvvVo9L6n+9IakK3II7G9T2zPbd6wie/wxoVjEeuyuSiK8gazyhXOKE139k0bCEWl3YTG+hw9JaRd09oyvFlInbocEbsgXD85ew/ePxp5/0K+bOeOj3wiXrjXZTZsegJ55vCb8B94hHpvnVvm3N4I26ZVz7iDMdFto2LOUPnsbwr8BeiL8mRZx+RLWeHZPDmLnliUdCxIE/nh/RYu8OXj7Ohr87J5qY6+f4/tsgRrwLHO+pdfnCNX/tS0MF4SeLxPUHjYc0/vFuxo/iae9e584fXHcvEVqBjEzYKfpB+AOmeBALN+AZUoHcpB4mMBA7f1RhC/ckPHpaZTRNl8uxuZxH0tsyTNbtWSN2UFtnuXNxFTm95RrZ99KYsc6SRFR/zu3F0mTRtveIewBV6/q7AzX3w85OyvX2WdBzMWixIBJBtPHVLjqxslBd//bKsXpSS/Z9FezNGtRWVjdZkFGngOYkgzDWeuGCQHPb8bnPqO5syRAB8ce9Zblytd7tnPsAXYmrAD4q45Hu4t6c55Z6xvizPPUuTBp+RPEBGuAcCOXU9Gy+E6XgMa6uRcJGVaKFn/XLh6CZZ0tDjSP/G0ZUy+9mdsqNribTvzfoQfbatSVYcuOnIw8fZUP816esXAZlo0hiSS7JxXods6W50PiuwXML+xfLXEwqnq3uFTFi4zkVcQlwEkgYYm2yOQCrsLcjQ7AW0AMMEkOR7+cAR7mrcJyePB0K+fepFmbn6A9m/5G9crw/hbZ6yWI6mg6gMyqEc0tD5gXx+MW2izGqdK63TvpchDQDjwrG18sRSOir1y/HOR6R+0wcuwEr7o6vlvd//Xo50NkrH4VxiIVDyDU8gCygq5ArCp+JoRYNc2fszChfvUZZU9lDSSHcgwAVCLvjYIWlofL2mNqJmXRY/tS5jMdA6YL015ohDHlFHfBctEnwn8+R30Yqm5cPv4jEfLtjOxR5v9Z2T7QtmyY6Ph+RIR6Osf+fTHFm7ADozetKRuobjjOWFkcb6HzwsOz4dkqHB92RJOYPwkDQgMDQiGhkNT9JAAxMc7/duGGZVUEhagGz0ajlGgSPK1Xjwi0PSlQ7Nx2EETU0ItXf+Ynnl0Bo3Pm1rq5Pv/tM0N+/h5zf01SX5r48DpUfv0nH0lrz9i9cyQ5uNk9vllPRLb2pSJhALvBznvBCYuThveCYY3hBMPEaRhlYcynW0rvFO5mmLArJGfpnhSYilockDVi2jhLEesDTo6Yr8oPQgCGAS9UbsDlgVJDmNOeKQz/R3Rt1DvsA/SdHHaxQu2MbFHAfO75Jfpee6vn5zoTTuPCcbZwXxU5yVUAdZB9HYGNUtDGcs0ycNDIu3T53rrA90Rt1zu8sXuYuk4czAtKApAAgTQqNVQabHNcarIBSm1QL0Gz/p1+HgGO5qfE3ek44ZO+WSXHMTTkvXdkrL1JnyysdDMnBxl8yc0iKr22e5uQiE48O/rKURlt852fD4TOnctEIebdjhhIyYj85Vfs5E5yqPkH7/8L2GzATZntO3pDdVL8t+9lN5fupM2Z4nFmRUu1OukK3f6/Ie5MpnVCre0/kSExonxII/p0ES4LwC66HxpUkDeXO4gjJRPsrB/ATqxOGGntMgkSGdntPwLQ2dDuShv4nn4bhIC7bIAxQZcxEdaztk0sPtcuxWEN9zxlPdsrG9XuZuCjqCj385Wc1T9Q3DGYslaYBwtj/W4eY/bhx7MXCnb5skjVuyYRb4Do6xDE/YQOP5GCc4tIDG8jzK0hjPci7228uCizwBciqBFyONGNZoAEhlAUclEJCnDCMNW9wVBg8jDSONMFy4e0YaRhph4DDSMNIIw4WRhuEiLy5sGXkMALHhSem9crHzBdWQvlZxYaRhpBHaq9jwpHQiHPekgQawX3QbQMlq7WfyjpZ3oW1Ta5jA95ilYZaGWRoxYCBsuARiqbV/RhoxgaVWwRGmCHav8GFLreKibJYGVuthReBYgKzSZdcqOMZCdrVUZq3iIjbS4BJdf7mtBgHX8POeXkKsl+3yeb6jnxfTap8B5K+XFTNN3Md84MDy357UzmHr+C8ffCGIaZF6VeCmPjRwTra31MmMuatdbATEPNBxMPrlmrzRtSKzHHzF0zvde7nxNPpC08BEZlwO+COsTu+uhpgLz6V9YHwzGmao305YOk3/DzzT/hx+Wl5HyYnPa/mYDxd+e+MaLgAbDg16j3LjrETLLzdGxrDYG5+/Jc+72BttmVgZv935TICn5Z1uC8fhsVi8qsS5jJzKSS/Dvb0bMj4nvjei9gjke/BgBHhAPFjH76/rh+Xg+wFoMJKw4EOgy97w1isZ0qCfAsiJPhHwS6B/QylWURQ4EDSnddq98q+P5Dr/DP7xdZnfsNMFxIFvSOOmi3J63QzpPDEUxEJ4YrV8oGJlIA7GCgWmG4eXScvWKzmxMhhPg2JmGlw7v4VMXA6m6JfeZfPklTwu0GEKjbZmW0F+CHUAWaBd6QOir5//cSonrgXS0XcEeTHmBuWLPOk9inJ8LITVKan3onBBCWSP/XK6p0mm/vt3ZcWBXNIIi7MSvJeVnx8jY3jsjVvix2K5BKe0p3pyOjM/Fku2ftmz2OY0KFiCQff2UFbeB0jykQbS4jnS0YNQx1IgAQFMJA0C19XhjjbRaUhKOqYCCUjHXmBeowVfFDiGblyTawOXpLs5lzSyIhD57OVHZfHem3Lk6fr0Jr39sqdpVmaXb6QN4mAE8Q2c63OahG6/83RoPA2dBu+HxeUAWdEbUteH52GWBtqHMsI55LR83zuyWDl/UTYkAbatLyfGsIC8KTveQx5ID6eyX3hYYAczWllV8r0oXLCNs8d+uXa5P7PfbvY+4l4Mj7OC51p+4TEycmNvME/GYrn5x9el4TvTZE7DvfL4sgNpV3qRqFgsfD820oAgSBTobbTiUkkRM4EAouCo1AQC0wIo6JF07wWAIl4Hhxs6LzxjWl0286cFhHIAUJjY+p7Oi3Ur5pgPHPAijCKNy68ukIcWHXAWB9zeEZIvNS8l07/fkCaNbBwMCu3yzibpeDvojWBBhMXT0Gnget+66aLylkVOfbK9MZUTOYz58xhFGmw/EDGHKmg/youkwc5Bt62WEwkiY1l6hM/25zuUL97js6Qf8+GC7ayP3KRb3/PjrBx3D8PlR89Vvq9jb+BeTiyWry7JyQ+DsAqI4IaOC/+Gx2JhbsExNtKgstPVWMc6oOJCYQEAggkC189wjecAEY/6OcoAcPg+wYj7urcKI40oSyOMgEYDxHzgiCKN0z0zZNbGwJ0Z4rh54aRc6sdZn2x+LCXHvDgYgcj6ZHv94kzEpWHxNByZ5KZhjEgdl2Pwi13ymBcNLMg/+38UaaB90PYIboN2h4y0m3kUafhyCiMNfY+yZxg+XrODGY2cKv1OPlxkWzp7FkYafpwVRNuKkh9Jw4+9MXv7TfFjsSCeKGKI4p+Lz7H105BYLNm68Sw20qCVAaWmWQrF5xgX5+yJqPQQIIDA8at+V98HCJHWmbAqYAtJg2lRlo7RgWs9p4H0rAPN30qTBoYNiKfx6ZWt8tDfPiSL0xOSEB4sgsZHV8vGtrrwOBinMN/xniyZsCUzDoWl4cfT8NNQ2Nm4HCIY1szYFB4vgenzkQbbHO1IuaBtMT8B0qdsIDee8x1fTtrSAGkwHfLDM31NLFRa+UdbXimk8cnOJll9aDA0zkqU/Egabg5Lx97ovya/ePjv5ZHmlJv4XNl5UK7JSfnJ1OkuPkf9ZBWfo3m1rErHYiEW9DE20hhto9bKe8WCQwshqef5SKNW5Fbu7xhzXJQh9oaRhi3uiuQsI43CF3FFkc+Yk0akdEf/wEjDSCMSPUYaRhph4DDSMNIIw4W7Z6RhpBEGDiMNI40wXBhpGC7y4qLgZeQYn9kvug3AwLX2M3lHy7vQtqk1TJilYT1K3h4laoLP7hc2dAGx1No/Iw0jjUhMAxxGDoWRQ1Q7GWkYiCKVqFbBEaUMdr8wMqlVXBQ8p2E9TzRQahUccZIDlpFX24rOUr+/VnERG2lwqbj2A6km56JSABIFjsEvT8rmtllSP3O1HLueuwv3l8fWBvE0Og5mPAwxVvhk26Nu+bAfTwPbNMLVPjcmQm7MDZfmy3dllYub0B4alyOz3eNX78qKpuFxPjheieokuCwc7YVzejDnaz+6GRRKGm5penoD6Hz5Jv1ZFC7YxvqI+Cpzpk6X1t1n9W3ni/TGi/Okrq4lEwdj5FgsQRY6PoeLldFUJ7NTO+XUdTwfjp3grX45snKevPJpLl5ZqdjmNOAfAD8Oeo7SQUw7j2kfBfgUoOeBnwqd3OhncN89G2T2/9qWiXOB+wQo/BEIUp0fwQgQIw39XyoFqihwHFnZKDs+G5LBm7tktnIQc67rE7pdEB14GDJWBpyKlj/0PRdT4fbZLmloDzZndvE0Dg+PiXAxJOYGHZxQ5hOL3s6JuZGNy9Evb7Q3yo8aol32RyINyI++RVrJKVeEHqBf0YTFP3FyQXpiQsvJl6XOj74nLKtSMo2jnChcUAF5hAPaE0vfdpfHX2qULeezCkuP5SE5KR0zu+XTAmKxfCR+fI7+TDyNwZuHZGnLq/Klj690vJYbh1+Qhvtm5tSB9cQxNtKg0HMU+o5A8emg5nuu0rUaRANwIR2U/n8s2C7Nacc0DUA6lzEfPsNO9Jp8tIdtHIIvJI8wcLidvKcE7ufDPV3B5o3y4q9fltWLUrL/syD4Ts/yHjlzcNmwQCw6ngYEx5gItBpwj2luHF0ps5/dKTu6lkj73sCLkULPpDn8gvzkzRORLvsER9i3Q0bYQBkyI1lrJadcdLwSbWngfcha3+M7GVneeE+a05YG0/MYVqek3gvDBWWhj/Bubdp6xd3yPV17WxhnBbE1lmQ8nJE4MhZLf258DuBvcx2xeE5WPxzsNs86EBcglBdWHpTf/nxp+UkDQiMI0CNsPPOuU3z0Jpo0cI2f7nHgYv3thetcbIaW5tkuqAsBQzDpXot5kqhwTcsCwGIZBHQlABUGDkcUcwNrwicNWBrtj66W937/eznS2Sgdh2/J6Z8vlR0fD3mBWIbH09AxEQKh56Y50tEo69/5VC4cW+t6r4BYsmkAjJUrj0p/njgfyDefpYE2htz8TgLDUS0zEj2xAZmQ9CEXyAuWpC/LU4o0aGlQ7pWQZ1xlhOGCiooQCCd+85q89pvX5Ld7lsqSfUGMlOGkMS9DFJo0Ro7FIjlYwlBl4pQ5snj+XHnkIZJGFhcYrrzxTIfbjf6TSpAGgcKhBqI5QfEdeaR7DIKFQxnERaCS0zoACDm0iQIg80GZICQADsFg9l2/IGvuaxO8RzDGJfyR8okCR++CQOAgiRUNOzNzFwMXfy5zXghiaeD88ZWHMrE9l0/7Z/m3iTsEJmZvapK0789aC35MBAhapwE5bZwVAMKd17XLKS8N4iggNmhb2zy5+zv3yKp0TIUsmIOzfKShLQXKgESPtgeJg+jDSAPP9fsgEl+WGgOUJXCDuB0I5jSSPJLyPAoXbOv+a9fk2rVr8uWHm6S5K8ADhyNMgzCOW85iuJINvDNSLJYgUE8uaVw5+b7DXxaLPnbOyY50qIYn7/+uPLQyd66N9YlteMKehL2+7ikIEt1j0ArAPcTppKK7YYbqZUhGAArIgvnjWpcJEAIoSI80lR7/RoHj9qkueeTRdlnVUuesCQgM8TQuOUWul2U/+6k8P3WmbHegCMTCngbh3P7hew2ZQMJ7Tl8dFhPhcz/NqSEXnHbGU92ysb1e5m76wIWFy8nnVDBe9q0fgoLHkbNiVwsAACAASURBVEgD7U2Z0oJA21NGmjSQFvLzrVBaiL4s9XBHWyGc30oKKYxUjyhcsI2zxz7ZM2eSLF3bITMagridjKcBy3LuxBZZ1V4v87ZclIECYrEwX2IJ14gZO3lxt5skX330ViQukLYilsZIjVfrzwsHB8WZ/GMUadS6LOP8vlrFRWx/co2zsastr1oFR7XJIWn1rVVcGGnEMEauVXAkTQmrrT61igsjDSON0LGSDU9Kn3A10jDfk8hZ+1oFR7X17Emrb63iomBLAw1gv+g2QM9caz+Td7S8C22bWsMEvqdg0kDipDF5UuoDANXaP5O3DU/CMG2kEcN8BojLSKN0BUtKBxBnPWoVFzVnaZzo3uAWi8Up/JHyqlVwjPTd5XyOhXpcBFjOcsqZd63iomTSwKpALheGALjMu5zCiMpbrySMSoP7eqWpTofVq1zRyOXKXPWYb5VpPnBgt6ueFF3QC3FH7pcj6xpl+tSZsuFosNfmMFdoOZlZ8ovdsvqUHTk4zDVehG74T3YedfvGIvngKF3j0V5cnYu2Kodic4XoSHlHyTFMZnpl6Uj5akyUch6FCxcyoaVOJj4+VzanZfzbnc8Eq3+Xd8qRq0MhYRBEwtKsTi/9fm5brkv950fXypz6mfJszwkn8+Gu8bm46JdrGVcGuBmseHqnfKRwxdNYhidRpAEFpDckHZsoTA02KiqVUqf5Ucd/ZNyrsYSYYOXyY50WQGBeGR+WO5scCXD5Md/3iQHAIOFofxkqCMtmPj6QIsHx+VvSOu1e+Vfu8l6AO/Ll3QsktQ+b8fbJzh//MtQVmps6U5D6CI9F+CrQNR5u1wsXBJtMX979guxwcRJKd41HG2jZcwk/Zatl8+D6fTkOjFpO3JQbns14F23MvPxl52z/fHKMkhnKhLsBj74My3EdhYvT62ZI54nAn2TzlMXynpyT7qeC5eOBLLOu7HA9SE3rkUvD0oh8DY/otEu7xsDg4CF5puVVRxanuydLx9FsWAW6xt8MxUWQC5act6S9bnW+OC87aThfkusXpPP+2a5HgrCh3AAUnI+0fwKFiWf0R9Hn7FXoFId8/Py0zwueAWTIA5YQXPCZL8oi8RAs7N1IXryPtAQz7/nHKHAM3bgm1wbCd42PckfubZkna3atkLopLbL9RGBpUHB0hb7+2mz5lylzpGHC9ByHNqTzXePhf7BwzU5pnTpdlqd7HcRMGI1rPNvI76lJuL6TIdubvTxlT8uUMkIbQ1ZIR+dDjZli5AjZhMmMREQ/JV+G5biOwgXlCUJou3+1fPjH16XhO9NkTsO98viyAzmWI8Mg3AxJc2rND2Vi40yZ+MAc2exhBWVc+a9fS/uslBy+8fthrvFnQnCBdxxJpTs51lMfy04a2puRnqwacCQCDAXCiIQKj96IQocC4/fwumMZMqLANXgBSKYFEejNoHW5fJdHvufXE3lFAS4fOIY7huV3R96/5G9c74H30AvRY1G7QmOH+Y/S0Ze2N86V3lvZoC2+azx6jb9bFAR4+aRnhizf9+aoXeOjSEPLiYrPgEwZSyLt7Yy0DM7DNiV5UAa6HMoDaYuRI/GiZcay/Q6D5cZ9zIcLDFF+8shE56w49NUlOflh0EEgKNPivbA0RXQYhLA0Wc/Vk9I+me7uWRW/dS0besF3jQdpaFzQYvG9bLO5BWexkIZWVDQ6AQC216QBJeQzgkwDi+n5DGDT51R039LQvZB2qfbL0s9Qlg8cXRbf1eBl+Zzr0ADLB45c0hjZHfm1ZyelXaFFeucvdrEUfFfoMzvWuHEvxNi7oE5euZr1XPVd4393bKXUp92uv35zoSzb/HIsrvH4frQZrAk9pGM7aStSYySsnSl7pmN0rzDMjCTHKJlRprp8LcNynEfhAkOEth+1ZWSIcAXr0yEKICME5PHDIPhpGredkwNrXnbzDpg32/hAW6aDwbzWtlc/dVqOoWzDM7+TLMEEYRrgIa1xseIA4nn0yfb6AHM+WfA6FtJAY0Po7NWpjASCFiIExl4Gyo53IUz2IjBvtVD1OfNh74R3/fyYBnMajAiG9LQawuqpwcK6cA4Gz9hj6Xz0OziPAgcaWpPGMHf3tJs60tEdeeDiLpk5pUVWt8+Saa1vy80QV2i43NdPbnfu0g3tb7uAOtsf63CgQY+iXeNR/q+a6pzb9cwftbkgK369CAh9BDj87+Q120m3iW5btLeWHckA8kUefJ9Ycc/Tcxq0DJCGlgUxU6gcw2TmY4XfUs5jFC4Or/gn+fdZbY68MeF4Tk7KT6ZOl461HU6ux/qvDQuDcM1Pc0vk8r5lMqN5tQu9MG/HRTe00KEXlq7tlDmTZsorHyNkQq5rfBguMDRZMmGL/EEDwTuPjTTK2fDVkHcUOLz2rqrLfKRRDTJJQh3HHBe344eckYYt7opElZFG6QvWxpw0IqU7+gdGGkYakegx0jDSCAOHkYaRRhgu3D0jDSONMHAYaRhphOHCSMNwkRcXBS8jx/jMftFtAAautZ/JO1rehbZNrWHCLA3rUfL2KEn4C0Q11wHEUmv/jDSMNCIxDXBUs8Imoe5GGgaiSCWqVXAkQfGquQ61iouC5zSqvefBatGuBXvKskNXrYKjUIUtZ9sWWockpqtVXMRCGnqJLpcGFyJELh/GcuF1W9e75eR8H8/g8QgfFOQFYHLbxai89dJlPw19IrQnrJ9mtNdR4Bj8/C3x4x0gNsacqdOldXdu/AOOEz7Z9qisVu7OWBa+IX0dlt+Z3c/IzLq5siq9fWNYGuSt8xn46DeyaMa98tjCV53vAsvWx3ydBOUNuWnPVu2X4y8dR9ty+TiWn+PHJeOjbXe8RwwRN6xbHHmXUi+8G4UL+Hi88eI8qatrkf1qdz20/5entkrr49NFxz5x+6y2dmZ8S/w02FGeWyrq+CrwX3l+a+CDAv+UPS11cp9X5sDFrdKwMnBojErj46Jk0vDBAWDAr4R+IACHL1D6LNBf4f/8n1+ShRNmDwMS8qK/AcDw4Lyjw/xNCBLkifgbdLtm3gA2HaCQxu1Kn/a4JOBwnyBDmffc15ZDYCOBJwocfrwDxLZ4YmkgoOMvNQ7bmRtCXv7Q99K7xvfL6Z4mmfrv383sIu/nB4EvTzuj0XHNTwPA6XwAsPZpwcbUt4+tlQ2Hc93vCZB8pEEZ40hvY7ah9vsgqbD9+B6vcdRygicy/UyAIf2Mfkn6Od6nDFkW39HyRN3CMMgy/Lgvun6lnEfhgp6kkEXHzO6Mr4dzS5/R41zj4e0KJ7Khr87J5qY6+f4/tjjnxbA0YfFVLh9eKdPu+a7M2nDRifR4R71zhMT7a18KgjGBJDanJsm9Cw5EpiEeeAQuSiYN9uC6lyEYIDiSh3aN5zu61+c9nQ/uaeGDQPY0pzJ7v+IZSINxG3AO0oAn5OK7dov2iGX+ukyCWBMf7iFffW8k4ESBw493gNgW8GDEP73PJq4hwJ7lPXIGgVWcx2G/XLvcn5POzy8QZL9cOLpJljT0OKtheJrcfLDh9ILnemRDU508HrHJL/LNRxpUTDodZto2HTsF97Vc2H5oWygwf1RardC+LGFpojxf1syTcmppTrnOCvjAOdL79QrDD/JG+RorzLvUYxQuelvqM57Jeid4txl4W9Cp4Lx140UZ6r8mff0iTBeWJiy+yq3L1ySTBzYGn9chW7obnUPckc8Cr+jTW56RbR+9KcsWHHCOlWFpAoxl/y8raVAh0fAQjO6RAJpMdK10r08Ba9IAIDBEAQlwqKItCwKJ1gVJg0AjOAEW5k/SoPVBSwb1daBKW0oEIz0z8wEoChxZd+Qg3gFiGCzZBxfk4aRx+udLZcfHQzkk4afz82M4tlt952T7glnu/ag0JCkA6Yf3BZ6Mt995Who3BT1RFhbBWT7SQFugPdG+UcoZ1n4aE2xPEgKutfwoL+AB9/2gTXyf5XRtXC/fXrjO4aQrTTKsI3FAMqO1grqzfHZuxAPzL+UYhQsEWjqSbnCSAS4hG+4eT4WnXJguLE1UfBXmAY/W9T942EVtGxp8T5ZM65GL5zdJ66aLMiiHMqThpwnzdo2FNCg0KheAESaM0VgaEBiEuvipdS5PPa9BYWug8Rxu8QCZ7j0IQpIG6ksQ628IuzcScMLB0Tcs3sHR85syoKCJGoCiLxOfcfm0f5Z/m7gjM9dAZcc42I+f8M5Hv5ZfpWNMIg5D445Ph6VhEB/mgyHSY08G5ijM2kUbiyMNrVxs0/d7N2TMf7YfZEGrge3HZ7ymfIEXnFN+fiyVMFkzD8rOxfS4sykHe6wfcQAMcl6MefKov4t5l3oMx4XI6e756ZgpfbK9MZWZq4ACL0jLBmEU5qmQeySNsDRR8VVIGi5OxtS56eHNOeme2y0nD69Nx1Wpk+/+0zTZc/qqbPfSlI00KGyyN01NJ8x0jATeI/Nz/EmBQ4EpYG1p6LzZAwB46DkwDvV7H4LOBWpJl435Cd3D6DkNpGe9CVwCW9dtJPBEgcOPdwDh7ZkzycW2mNEQxIT8ZGdTzsQnlZs9jL7283Nj0qY6F4dh0sPtLlaGn2Z4Pv1y5KV6efS5Tml9cLqzTphGH/NZGpQj5AC5sB3RhjzHM8qZ7UfZsecHLnrTVgFlTasR10zPfChfTo4jDeVEy5FDHtSFRIDytHxxTfywfKYlzljnUo5RuEBErrkTW1w8lHlbsnEwoKTH1z0iTc91SsuUbOwTyIWkgXM/jR9f5au0ILOkIXLj2ItBDJa2SdK4JdtR0NLAK1Fp0tm5QyyWRimNWivvRoFDN3ZZz8sUN6FW5DNW3zHmuCgD6Iw0bEVoJKzyWRpjpYTVVq6Rhq0ItRWhMZFstSn/aOtrpGGkYaRhpBGJgTBiMdIw0ogETK2CI0wR7F7hwXlqFRcFL+5CA9gvug0wB1BrP5N3tLwLbZtawwS+p2DS8BPa9dCwxrM2sTYZjxj4k/H40fbNpuyGgdFjwEjj9ugbz4BnbTceMWCkYaRhwy7DQFEYMNIwwBQFmPHYs9o351qURhpGGkYahoGiMGCkYYApCjDW6+b2uuOxPYw0jDSMNAwDRWHASMMAUxRgxmPPat+ca10ZaRhpGGkYBorCgJGGAaYowFivm9vrjsf2MNIw0jDSMAwUhQEjDQNMUYAZjz2rfXOudWWkYaRhpGEYKAoDRhoGmKIAY71ubq87HtsjEaRRizEI7JtqL95IkmSK+B5jRViJIQ2LEFV4hChrK2srIw0LLRgZWtAIwggiDANGGkYaRhoWxLgoDBhpGGkUBZiwngf3TnRvcJtlhz3HLmkj7SaG3cuWzg+2TAzLw+4lx+ox0qgx0uCWf9yOEMeRFJYKyb1GeR11dNsTpreiRN7crpB77Or3WB+ky5c/n+XLS+eL87C0yEd/M7Zb5FaL/vt2PToiMtKoUdIgUVAZoSDcr/Qv/7RL9G733P82LC2faQVjOn2EoiJfvbct9jTlXqxQ3Od/nBq2zynSaBJ6cP0+ab6jzVkteq/WDDmlySrzXjot64c6oS6Z53c2ZUhjpPyQB9/nd/MbffJDGfgmbgaNa+ztGpYH61YrRyONGiUNgJjAhgUAhXmQCnpHm3ATY+xu3nn/bGeNUEGQFhteY4NsEA0JiKAnEUAxcU/3+MgD6ZEGisdd1HGP+TO9U7i00vvPUGeWzfpgA+WcvG+8lyEY1g35fHvhOln0jS55Dd+xcJ1Lw+/V7w/L7/oF1xZhbeKTBkkFdeSm39hQel9IHqxbrRyNNGqUNKAcACmVlwSgiQQKRnLRSq3fiQI6e21HDEp5tdUQRRrIk1YPhw4+aWglZx2G5a3KZRrk89cLdsua+9qkpTklD27Yk0Ma/F7fKiIJRLWJTxokTH5HvnZl3WrlaKQxTkjj/d4NWZM9bWlAsdCjQ1HQW1JxQQjoNTGEYU+qAc97TOeGJGmLAc90bx5lacASYP6asGiF0NLQvXiHn3cEaUCh8S2Z4YOyrHTdfuHnd/2CI5uwNiFh6bqiTfy2gKXht6tuu1o4N9KoUdJgj4ojgE7LAIp094SmjGL7PaTfg3L+Q4OdeeFdKDV7YaTdkrZevnVvWw7xoFw9p8EenflzyBM1p0FSQ5nMW5MV60fiQ34ZayJNaCxDWzc6P5CYn0Z/K9L6pKGf4xnq4efButXK0UijxkijVoBp3zG6v2xUot2MNIw0XO9YCbBZGcklgmJkY6RhpGGkYStCi8KAkYaRRlGAKaZHsrS1YVn4cjTSMNIw0jBLoygMjHvSQAPYz9rAMFAcBiyehvU0RfU0vrmKayhd2H27V3tDFMjaSMNIo2SFN9KoPXKIInwjjSqb08jngh4l5ErcN9IojDSw8IuLwCohl3KUYaRRZtLgask4gBK2xLocoBhNntVCGmhDLmHHd0I+XPYd9d1Y9cll9X4arkDV97m0nM/4Pp3Z4sCCLq/S50YaY0QaXEbNJc0QPMCGpcp0ntJLlPUyaiyPhh+GXsKt30PeWGp91583uaXUWB5dbmBVC2mwnam4aGN4//ptra9/1PEfGdLw5RbW1lGksbd3Q8bzWC+pZ/pyyyiu/I00xoA0AEj2XAAd/D1wz3dH39OcyjiUIU2YpcH3tUWDe76HaVyAicqnmkgDQwTtYwMC8dsa8rj7m62ZuB6QF3xdFoe4+5Pkqfw8UjaUt7Y0eC/MfyaqjZNy30hjDEgDoCXQSBbwQuU9ggPPYC3AiogiDQIU7wCktEiQXhMJ8yzXsZpIg0MUKCyHKn5bU6lhpelztDHkgR/IhsSg258y4TO+r0mDw6L1+1/JdBblkk3c+RppjAFpEEQApA8s3APoHl53LDPWZppiLA0jjfxDMrTp4qfWOTKmAtMlHm2nZcRzF9QnJkuDJAPyAdHHrdjlzM9Io0Kkwd6J1gSIAffC5jToLs40mJ/A0IWxKfSchiOSdAg85k2SMUsjmjhABLDiOLfht/VJNYQkabihRLqt77mvLWPV+fNHyEtbfHyfHQJljvscApVTyePO20ijzKQRt8CSml81DU+S0oaaTJJSp0LqYaRhpBGLaWykEW3VhCkiA/VU29AE32KkYaRhpGErgovCgJGGkUZRgAnrNdn7RD2z+8VZIUlvLyMNIw0jDbM0isLAuCcNNID9rA0MA8VhwLxcE9jTAMTV9G+/WWxF9db5hiBJlz1kbaRhpFEyPxlpxDdvYaQxFElKfzJWbKXLTSrYkw4cn2WS2o75evSkPku67M3SSKhZnXTglEIaWMW6dH6wD2ylFRerZLsW7HH71Fa67ELLS7rsjTRCSINLs7ksGyv3sOQYPgmFCr7UdFHAuXzwBWmYOl0Wpl6VjzzN/e3OZyTVmpLU8k45cnVIhuSc7Gmpk/vqWmT/2aFM6k+2PSqrDw26az+/oYFzsr2lTmbMXS1HPgve+fzoWplTP1Oe7TkhX2VyyT3JZ2lgWTuWzLM9ucxdt5F24sN9yoDL77m0Xr8TdZ5vpSXLORWypWNUfpW+HyX7oMX75Y3WTjme2/wy+Plb8nxTndQ/0eZkHSbHYbJO42PSY22y/cQtl+OXp7ZK6+PT5cnOo3llra31Sp4ndnhCwNJHgKAHafAZwMzVfHyu0/v+CMUCLww4g398XeY37HTCvH1spTRuupiBDgii+6ke+UPmjsjxjnrZchbk8Z6sfSkAwcD5rbL8oe/JigODEpbf6XUzpPNEQDgbn1gtHw4ekmdaXnVlnu6eLB1vB2SjinGnUaTh2uuONuEO8e6Y9t9A+9HnQ5MK2orvwYkM15po2N4gEu1aTrKAY5kOPYC8IRtuKo3r/7Fge2bHeS1TdgyoF/xL/HoVK8fRpA+TPRp56KtzsrmpTr7/jy1yJEcA/bJnzizZez2QdWpaj7zpyzEEO5+9/Kgs2TcoQ3JSOmb3yO/lXUnN6JE+Ebm+Z7bDSE4x6QuzNKIsjTuCXccdsJtTbgdyAIrOSAQoQBsVY4EOZnSKKgZAUcChECHwxXtv8tIRQMN3psmchnvl8WUH5Jpcko3zOmRLd6PUT253VgOIpWd5j5w5uGwYIJjfkafr5ZWrsDD6ZU/TLOm9FVgbV/7r19I+KyVHrmctlkzhIhJFGnSaI6FqAkAb0mELREBLBGl80kBaOO1pRzLKgkcSSz7ZhFkafF+XiXuZTiK9F2wx8islbZTsh/qvSV+/SG/LEo80spIYuLJLHpuzVw5EyBEpKeuBi1ul6alu2bt1hcxZ/TsZuPhzebztbZcZzls3ZjulbAmBrCtpXeiykm1p3NEmXRvXy7cXrnMxF7rSwXIAJvQ+7L3oTs17OsYCFSZu0rj86gJ5aNGBHPNx6KtLcvLDwMREL9Hy6jlZ/4OHZcenQzI0+J4sQe+zaans+HhIbh/OJQ2dHyyR6Q/MlNS8lEz/fkOGNG5d+70c6WyUjsNBGRpEOI8iDSoP2023D5Ub3p9U5tPpv2RpBUYeTAsrgjFG0OZQbLz73+/pkkUTZjuvVaZl6AEtG5bD4QmtD8oI9cQ5jugw/Hrwe8p5jCINtnkUaQxeeV3m/LDFEXuUHLWsL+9eIIu2nZUr53fJ/Bk9cvHiJmnu+sAVY6RxO/pPOGFgJ1BoSgOY7MUIJgIzKsYC3ikHaZzumSGzNgaCJYhwHDi7S9YfvOpuff3mQmncdk62T53reiQ3dJm3Sn7VtcLNeSyf9s/ybxN3COZE/PxuXjgpl/qRTZ9sfiwl7375rmx79VOX78D5TdLwzO/cuf9fWDtqZadbOBSRbcl2JvHmszT4Dttd5+fyuTMb2pBpwmTjkwbKpkx1fcLulZModN6jIQ2QRP0j3fLR7UAyvhwxB+LLurcla0n2ttTL7i/fkgVPHnAZYPg7b+sVX8zuGrLWvX8lzxNvabAX0kAHINnToUciYNGb6RgL5SCNgStb5aG/fUgWY7KzNeVI4vbRF2Xe1otuXPqTqdOlY22HG44cuyVy49iL7nxV2yRp3JI1NWlphOUHYmh8dLVsbKuTeTvwTr/0pupl6dpOmTNpprzycXHDEygDFBDtw8lMKC6u2a60BIaRRnruQ7+r89PpUQbaHM9JGmHxLyg/PafBeyiHeVQDaQzJJdn+WIcck2vyi4f/Xh5pDnCxsvOgXPHkGC7rrTJrcrt0b1rihrSY5D6+7hFpeq5TWqa0CTAU9s9II2ROQ7P+WJ2P1NuECbOs99I9WFQZUZbGWLVfNZebONl7QjfSMNLwIDG6SyMNWxFaiWFKYocnSeilkt7b+NRipGGkYaQxxv4oRhrxKWESOoFi6pB02dvwxIYnvtEwqmuzNOIjOSON6L92JmJ4AgEl9QdFrKZfUtuxGuuVdLlXYigSVkYiSCOpPSSAXk3/ktqOxQwLkpI26bKHrMMUuhL3jDTyzJskHTg+oRlp2PDESCOPQleiRzLSiE8JKyGvOMtIuuzN0giZCOUqT6445IpBrhaMAkjYEuWotCPdjwKO796c7fH75bfbljq/kafWHZV+uSZvpJeNY/Xoiqd3yke49+I8qVOu8sNdofsKSJMtlWdhlgbaQ7cZ2pGbXEd9P5eLRz0fD/ejZB+0dbhrvB8G4QzDJKhQCXgfy82f3xq4BTj3+bZZUv9E4NCI54WGQaiEVRFWRmKHJyQNemYCyFxizGe4xjJogJjLpHEPRENnKPpU4L7OqxC3+TDghLmyU2lvn+2ShvbAL+SzXz0qK9LxMvD8xuFl0rL1ilze2eRc250r9MzuUFfoQtKwTH0MIw20FTdYRjuhHemwptuE7Ydl5lvSjoG6Xbn8HOl8d3XKhmnC5FNtRBMme7R1tGt8eBgEvAO3gCdXBp6rlw+vlGn3fFdmbQhcCj7pWSpbTg3JoByS+ZN2yNUiwiCEKXQl7iWbNAp0jYdTlO/eTdKAw9to3eajgENFpXszr/XxyLOPyMZTgY8IYmmkHul2cTbglBS4vQfu1W9e3DTMFbqQNLosnoeRBhWfPjogkLBQAiADWiS0NGCVPMj4JWnXdKZzxJCO0UFSwnsgcaTBEe8zpkbNkEaEazx8UPwwCIFc+mTz44vlSNqH5Nbla879Xbu8wzv6Pzctlbmbsk6QhYRBqARBhJWReNIoxDV+w1uvZMAZNjxhT4ielb0sFGQkD9h8pKHdm6m0wbFfjnc+IvUKALQc8Ly3ZV4mDgPcq0Eavit0IWlyywyuokiDQxQeocB+m1DR+YwEgvu+RQJCIGnoticx8B39Hp9VyzGf7AM55sbTAGn4YRAQjMl5qm7O9VQd5vJ+uz/jGs8AToWEQQhT6ErcSzxpFOIaryNHQRn08ASg1ru9x0EavntzVoHhjTpJ2vcH7vHB/T7ZXr84QxSnu+e7SF5we9/emJL35NAwV+hC0mTLzJ5FkQbIcc2966SlORvrwm+TMNIgyZAgwlzYnXzSVgjaHmTDvGrR0mBrD4+n0ZcbBmFuYFkeebZetpzP9UrWpHFm139kPFl7F9TJ7j+8U3AYhEoQRFgZiSeNQlzj2TuiZ8NPkwZJB/eLdZsP623C3JvpGo9e5R++1xDECG1NyZ5TQei3JRO2ZEIAIkjL3Iktsqq9XualXeV9V+hC0hC8+hhFGmyfsDkHtgkVnWmh/FB6hCDAXNDdE5oiA+PQauGcEd9Dm4Okq8W60PUMk71ua5IGXeMRK8MPg4Bnmx9YPCyWqCYNTIrCNX5VxySZvvJt6S8iDEKYQlfiXmJJQwtwrM5HAo4GURLO85HGWLVhtZZbcdn7YQ/8aw9gkHUlCCKsDCONPGtBKg4cDxjFXhppxLeuJOmyN9IIWaeRhB4q6cDxScVIw0gjzDKI+55ZGmZpVOWcQ7k7laR3GGZpmKXhGw2jujZLwyyNuK2KsPzM0jBLwyyNEAyYpWHxNEYdrwO9dzX9AHb7xdMGSZd7mBVQiXtmaYT0MhwvJ7238ccwNjyx4YmRRh6FpmKX82ikEZ8SllNO5cg76bJHB1EJgggrXA7vFwAAIABJREFUwyyNPMSUdOCYpVE+Uku67I00Qv56QvfqYuNpjOSEVkyvlA84OiaCVl7E2pgzdbq07j7rbg9+eVI2I17CzNVyzG3cXEisjELS6FKD87DhCduDS+xxZDiBYtpivKWNkj1CGuxI766HXdSwuzv/DX7+lqxOP3tuWyB/7I73RmtnZil5nLFTwqyAStxLrKVB0qA/A/0btHcqFMAnFSoHfB5K9YGIAo4fEyEDmi92yRNLg7gJx19qdI5KR1Y2yo7PhmTw5i6ZveBAxeNpkDToA0IvYGzyTG9U+qTgOipWBu6zrSkLvleLhBIle8TGaN2U3V6Tssfx64PLcmKo+LE3XIiEGT2OaLBB+IoDgwXhQZfBc7M0oiyNiHga9KbUCgHAg1BINq2vfyKd9wdenVpRigF4FHDCYiJAmNiftSm9YS/OUwc/lY1TUq6XgfNSd3O3bGupq2g8DbYRyRRHEmohsTKalQcrSOOkipGhndyKaddqSBsl++uvzZZ/mTJHGiZM97yZRU6t+aFMbJwpEx+YI5tP3JIhL/YGHNUebws6FTqtlRI7pRJWRVgZybY07miTqHgaNLFBIDgngKkkJA0qy2h6xSjggCAodDI/SWPJvkF3i6TRPbdbsDN8ljQqG0+D7QGiQFvpdkCboX1ozbEN6QqvY2WQeEEa3Hwb74Koq4EEiq1jlOyxE/xH1yHiftneOFd6b2Xd3q+cfN9ZERjCtE9e7eSOlPSIBWbijJ0SptCVuJd40qBrO8BJC4NHXyEqZWkACGGkAdOVoGDgnd4FAUnANF3RsFOOVjiehm4jWmEg2dHEyjBLQ+TMjjVy5GpAFIh/wShsiI9yYM3L6Q7inGx8oC0zj0HSQEi/BU8eCDqVYytl3tYrUkrslEoQRFgZiSeNsHgaBD96Oo6z9T3cR88KxdA9aVy9jU8ajKcB4OyZM0mWru2QGQ09LobG7VNd8sij7bKqpU46Dt+SQmJlFJLGIc/7L99EqJ7TgLWBEInFxMrQcxq0UNj2xbZrNaSPsjQgz3rEv2ivl4Z2xL+4JNsf63AEcXnfMpnRvNrJet6O7LwHSQPiijN2SphCV+JeYkkjCcCKAo6nq4m5DCONUtqRwxRE7OLwBBOopeRZLe8mXfY2ERoyEZoEcCUdOD5bxU0akAGtClpvSZBLJeqQdNkbaRhp+Po/qutykEYlFDSJZRhpJNxhLalgTzpwfGZJajsmkRRGqlPSZW+Whlkavv6P6tpII775FiONhFsaEFBSf1DEavoltR2rsV5Jl3sl/lISVob99STPXwMA9Gr6Z5aGWRphSh73PSMNI41x8SfUkeYw/OdJ7zDQQcRNBoXmZ6RhpGGkEYIBI42Ez2kk1axOOnD8odNo2hGLtrha1O9ty3F9onuDYLFYOfKOM8+ky94sDfvria//o7oOIw29qtNXKu2X4j8rx7WuC53j6EeUrzy6A2CBGX7a6S7fe6U8y08auTEyKKzBL9+VVU11Uv9Euxz5DFtyDo+9YfE0bkebMIWOj5AuDOylCDyud/MDh1BJzjGsHX1F1fEy3u/dkOObw9Wf9CnhtfZV0b48VHxdBkhAp9HXz/84lVH6jkVPOO9kTRosj+VTjnoJuyY6HS8FTni4vvubwb6zqAMsKFe3O3P3o+U9pKG3NMviMUr2fowMLf0jzz7iNvdG7JQnFr0tfuwNi6cRE2EYaWjYlXZeCGlkPIHvaBM6A9K5D8p66vqFTBwSKDFd30kQVMyoHeQXe3mAFEgCmlyYH0mDxKDLpwL7lgbz29OcckMd5qHrxns8kijwrSwb6e/5sy7Z/8Xwv7pEkoYXI0NL7MbRlTL72Z2yo2uJtO+9Kn7sDXhGWzyNmIgjDOwEzFgeo4CjgZKk87B2DFNU3vNJAz0vf2ExSjI9dzowD5WP+YFIoKTMA+mptJCjTsd3+dwnBm0BZAjlxnvSfGdTxjqA0jO2B8hNkwDzZTnaQsE91pGxRHycjSR77blKDBzpaJT173wqF46tdRHcrnqxN177MBs6gaEVeltGjq/C/PURsi7Gmo8zrf31JGTmnAAaCThaiEk4L5U0wiwNKi+VT/fm/j0E7ZkQYmnQWhmJNPzyKQeSBjxsQQYYLu27fkHW3Nc2zNKg5UDS4NGVfWeTG7LoejM9y+JxJNn7pIEgSxtnBYF33Hldu+zxYm/s7nvL4mnExV5hYKfwxvI4EnCSQBS6DmHtGKao/j30trQ60ANTyalckIHu1dk7a+sA9xgwCXlg7gSEQ6VFHuztofT+nAaf6fIpe00aTEdLCOm/dW+bIysdipDlkixQv7snBKShvwXWEMvRx5FkT9IAQTCexo3DK2XGU92ysb1e5m76QPzYG19ZPI14JkFtTkOrfWnnYaShFSGOc004ceRX7jxIHiSbKJLw6zESaZQmqdLfhqzj6rSLzceGJzU+PPGVodTraiMNbVVwArWQNjDSiDYKjDSMNELN80IUq5bTGGkYaYxKMZIOHN/IrcTwpJaJQn9b0mVvwxNbEerr/6iujTSGr7fQRFDMuZFGwi0NCCipPyhiNf2S2o7VWK+ky73YCcy40idiTiOuj7F8onsHaxtrm7gwYKQR06rWuARi+ZhyJx0DRhpGGmP29/6kK4fVL5zAjTSMNIw0DANFYcBIwwBTFGCs9w3vfcdTuxhpGGkYaRgGisKAkYYBpijAjKce1b413Koy0jDSMNIwDBSFASMNA0xRgLHeN7z3HU/tYqRhpGGkYRgoCgNGGgaYogAznnpU+9Zwq8pIw0jDSMMwUBQGjDQMMEUBxnrf8N53PLWLkYaRhpGGYaAoDBhpGGCKAsx46lHtW8OtqsSQRtJjF1j9qiuuSK3KC3FJxprMEkUaxURWsrTxRamytqyetjTSUEMD9AwG3uoBr8lqbGRlpGGkYUSZJxq8EdNwYjLSMNIYRhrYTazQDX3GSqlOdG9w2yGOVfnjuVwjjRomDezshS0D+cNWhGG7k2sFKHQXMObN7RN1HlHn3Gks6nmh9/VmSXHkyW8hUWIrSG77GFYnps+38VEhacLyroZ7Rho1TBoAoE8CBDMJhPuMgligNNwb1d8XlQqFPPU72M+U7zAPvaMYN2/GeyjbJxn/XaZDXmF1xPv6G7aoPHmfCo963P3NYP9UXTd/w2W+h7z5bZnvT+9Oj3q6zaFvvCeLvhGQL8gF7YIj8udv+b53hqXBd9XKz0hjHJEGlIgKw42VqQzv924IlOL6Bem8f3aGQKAofIYd0wl8EoDu9ZkXNkGGsv701FeZ9CQDTRph755SSokyuIEzCY2K25xWZtZDf5u+x3rwHuuvj3j27YXrnKK/9sFembBwnSB/t5m0Rxr+Bs+aFJmnX5ewNExbjUcjjXFGGnf9eVOmR9Q9K3pJp5CKNNjr8lkYaWgFQXr0wlA8kpNWCl9xC33XrweIxScNEhbqiHwn3LVbfAXXhOXX668X7JY197VJS3NKHtywpyjS8C2NZVv3ZL4f32ykEb5Aq5S1HrZOQ/XgGsxxnOvhiVZSbWmQPKDw+xRpQBH1Mz0fQgIIsxa0supv4Du8F/ZuGCGgrqO1NEheftmsA458hqMelmhLA898K4f10nnhXH9XVBr/nWq6NktjHFkaACZArC0HkgrusSdGGihP9+lP3FBFPyO4qWi4xjnS4Afl1uTE9H46zjv47+p0fppv3dvmenASG+Y89JwGv43v6Xqwvvoe68ZnIEnk+bqyZJgnvg2kAUuGdeacC/PRx0LS6PTVdG6kUeOkUU1gtLpm54yS3BZGGkYaOZOVSQar1S0ZpGKkYaRhpFHGOaVaJDojDSMNIw0jjaIwYKRhpFEUYGqx57RvKm7YY6ShSAONYT9rA8PAyBgoZY1FHO/aOo0xMI+hGOO5hx3v31+K7NF2cSh+KXkYaRhpVJzAjDSKG5JokjHSUMOTuIPwJNl9u5xKk++7sYAKC8A0CP1zrKhcOv9o3jT+O8Vel/P7i61LtaU30hiBNPSKSa565MrJfMLWS4nzpRurZ3EpjfvOOwN/FpBBvu9mWyIdV2GGfT+f5csr7L1i7sX1/cWUqdOiLeDrop36sPrUJ9SwFaw6n7E4N9IYgTQoFF94XF7MpcV4DmcwLmFO+jLiuJSGCq6PINfMcuw0oYBoYWXgGdro+R+ncpat4z79XJrT7zy4fl/GMY3ti3S+YlFGxRzj+v6RykS7YPk7sOEvO8czOrOBIBfftVuc741qM+JOL21HOxJ3yIPtrX2DRqpXKc+NNEZBGhTaKeXcpZUmA/60W3UpAirXu3EpDYmA1pe2DtAmUPB87cX0vnOY34bshaFE8GDVHrejaaO4vn+kstEGVHB8A0kC7+lvQTo889uMzn9hpMFnIAs/75HqVcpzI41RkgbYnT8IW/eEPuBLEVC53o1TafjtUA7tpeoIId1rumchJIvvo9WmrTTdhnSci8PCYHvG+f3MM+wIEiChkhiYjkMUfB+HKn6bkRiiSMMPdcC8y3k00hglaYQpAckDPaFWnnIKcLR5x6U07OFAHHBD1+DGs0IsDT8SFhWNVgjG/X45pZricX3/SO2Pb4myNPAurDAE/aH15LdZGGkwTz4zS0MpcSl/xx3Nu/n+ekKlgIA4oQdLg72I7iFAHkzjj2NHAlmlnselNLQy0Bb+d8NtHffp0k5w+3MaUAKkY1txyBM1p4FySm2nuL5/pHrg26LmNPAuccNvYluwzXRAIxAK2gk/TUT6eqT6xPEcbTca/YrzHVunYes0SiaBYpWhkqTBjqXYOiY1vZGGsmzyWRpJFeBo61UppRlt/cr9XqW+H5aDkYaF+6t4r1gOBaqU0pSj7nHkOd6/v5Q2RNvFOdQYTV42PLHhScWJ2EjDlpHHwnw2PBk9kErpucbiXSON0cvaLA01p4HGsJ+1gWFgZAyMZkgR5zs2PKni4QkUrBr/VZtVmaR2RtvFSQCjyctIw0ij4rxjpDH6JjfSUMOTagNSKXMB6LlKeZ/vJqkHLEYNqk3WSWpnI40SSAMrF+P0h6Ai5otHwTQ8jrYOUaSBlaxdC/YU7BCWJDAnkTSKkSVlGnZMUjsbaRRIGlzuiyW7IAouEx+JNApNR6DQ36IQJ61i82YZOEaRBkiIS5R1+qjzkcB8+eAL0jB1uixMvSofKa3+ZNujsvrQoLvz+dG1Mqd+pjzbc0K+UmlweubVpTL9geyz4Wn75ci6Rpk+daZsOHrLvR1Vps46zNLQMoacuaw96tuj7iOfjJu72kCaS8Wj3st3f6R21t/G8y9PbZXWx6fLk51H0+3aJ2+8OE/q6lpk/9mhTFvNmTpdWnef5WsyJOekJ7VT/pC5k3tipFEgaXBlH4/0j9B+FFqJtU8GiUbfA9ngGrua3z0hG8SGvgcA7I+bUy5IC9+jFyjBpeugg7nweb5jGGmw/qhvoasY84F58I+vy/yGnQ6wt4+tlMZNFx36Bs5vleUPfU9WHBiUwcFD8kzLqy7N6e7J0vF2QCRIOPjFLnnsyQPuneMvzpdtF94alvby7gWS2ndTRPpk549/KZ9GlJkLe5FI0lDhDOgkR5no9s9HriSNXuVTs7d3Q45bfD7ZhD3L1874tpsX3pKunScynzkk70lqRo/0icj1PbNdW1/e2eTad0hOSsfMbvn0i13yxNK3g/Z9qVG2nB+Swc/fktZp98q/PtJtpFHIDG0YkChAKiiViQoG5SeR6HsAHNKy92p9PdgXFekJOHgpgjSg8MzDpVfARfl8xiPrpMvjvUKPYaSBd1m3QuNVjARmovizlx+VxXtvBr3Y8h45c3CZAzKfX/mvX0v7rJQcuR70gLg/JJdkc+Ni+dlvfimpmavlVDqxTtvbMk/W7FohdVNaZPuJwNJgniyT1/oYJmu/7TVphFlflC1IVlsRuF8pS+PCvhdk5tSZ8tLOE9J3O/uFAxd/Lo+3BYSA89aNF6W3pV5euRq0b2/LEjlweJk0bb3iXrp9OJDH0I1rcm3gknQ3G2kU9CeiMCBpJWSPDwCFBeDRSkzA8R5JAwDDD5aE9mAkIfjARfks17cAmPdIQyT9DTyvJGlcfnWBPLToQGBN/Hyp7Ph4SAhSwvzWtd/Lkc5G6TicVfyBK7tk/pydcq7vQ9m+YJZ7D+l12v1L/kZWHBoMCGbKYjmezlCXyTL0MUzWmgQoI3jmUjZsOx51ei2DSpEGhhEbHpooT3cflEv9+utEQBTNXR+4m1nSmCdH0slIGkv2BZadlgfI2khDDUHyWRxhQCJASAJQYMSN4M7l2tIgiMLukTTwjL25jodAYLo8QiwN9GQom3EXUK9qII3TPTNk1sYAvBhCvNG1QlKtKVk+7Z/l3ybukA+/fFe2vfppAO7zm6Thmd9l0A8gz9+FoYc4kpnZ89awtEeefUS2pMfnvfMXO6XILTOTXc5JmKzD2h7tTNkQCzhShmEWWaVIgx80+PlJ2d5RL3Wrs203KIdkQXpoh6HhvK1X5HT3/HRb9cn2xpQcPb8pQywcuiBPI40CCQNkEgYkAkX39jRFQSQY52546xUXA5JWBIiBBKLvAWi45tiYBKR7MxKBnoTTebFs1ot1iGNOA3nyOzkMYzlRx3zDk4ErW+Whv31IFremHFGsP3iVOFeWRr/0pupl6dpOmTNpprwCK+ToizJv60U3lNncVCc//tlPpWVKmxy5MTztwMVdMnNKi6xunyXTWt+Wm3nKzBQuhc1p8JvDSIPPwo4Z0khHKoMsyz2nwW/DXEbHjGAS8/i6R6TpuU7XdsduiQxeeV3mTmyRVe31Mm8L5pf6ZM+cSbJ0bYfMaOjJzGEYacREGmHgqOZ7UcOTYr8pH2kQyAUd1Xh8xPTFpI3ILF8HUWwb+OlJGtoKQYfhE77/Xr7r2No5oj2KuY22y2exV+KZrQi1FaHFYDaWtEYao29GIw1liZQTSPl6kbF4ljhLY/QYHtWb1SZrszRyA/mYpWGWxqgUv5SXjDRG33pmaZilUZIPSpJ6wGLUwEijmNbKTWukoUgDCmC/4tsAIKrGX7XJOkltXInJznxl2PDEhie5XVkFrqCAYzGXNNoyk2TRoe3yKXQlnhlpGGlUgCZyizDSyG2PYq6MNNTwpNqANNpeC++h5yrlfb6bpB6wWODzG6rhmKR2NtIokDT0qszMik9vuXc1gI91jCINrH7EqlV8I9KOtOK0nGAeOLvLrSTFsnP8sKL088NrM/f2nBoSeGzuSD9f2XnQeXUOfPQbWTTjXnlsYa47viaVsA5CyxhtoFflst1Ge0S7ok3ztS/ThJUxmnY213il3OUaM4UBiQKEQLG0mkcHsDRpEAj33NfmYlFwH1e6vJeyEpDlx30ciTS0hy6XvYfVYTRg1spbyDkcszY+1u6c0eBoRac0vDtwfpO0pl3ucQ0SaZ/WLYjdcfvYWtmgHOB0WWGy1jLFt9LfiPLV7RDme4L0dBvQxIu8kIcmjbD2ZZrRtLO5xleAIMKIJwxIFCD9RuiTQYBtPPOuNCvycB6wN96T5jubHEjCwMU8x/KYjzS+vXCdYFNmeOFic2J+X1h9K0Ean21rkhUHArf6n/zgYZnZNFEmz+6WU9dFrr82W/5lyhxpmDBd2vdfdd6dC57rkQ1NdfL4ysDy0GTB8zBZU6b049GkUYxrfFg7kRBwjGpfpgl7P6qdzTV+jMiCBBIGJC1AOnNliOGONuesBq9XOJ2RIGhpAHy8p/0QdJ5jdZ6PNP56wW5Zc1+btDSn5MENe8aUNHQwGThYnTweOL3dPvWizFz9gdy8cFI+ug4q6JftjXPltQ83yQ/v2+Kcr26/83Qm8A/JgscwWTvSuDMIiKSHJ1BmdhZaXjo9rIhCLY2o9i2WNMw1fowJA8QRBiSChL0OPVNfhzVxR5tEWhpp66MaSQMKAgDDHNffx7bQx6gekMpZ6hFu3bM2BBG/Br84JF3bgrB0GJbAq/XMjjVyhIFlFtTJrvO/zkT7QppFG4N3/XqEydq3NPidYaRRrFxJCMwrrH2ZhuXqY752Ntf4MSSPMCBRcLQy0ANhjkIDDMLGfX9Oo1otDZAGlAITgSRHmuxsDx7zgdlX1NFcf/zLyS7ITvBun+xpqXNu9C1T0270p7qkfnK7c/duaH9b+qVfjrxUL48+1ymtD07PBO7xyw6TtZYpvw9HKrq+V+w5CYF5hbUv04TlXWg7m2t8hQkkDEhhAtT3NNCK7X10PpU+BwjjKLNQMPtKO9bXo5F1Ke2VjxCYb740SWpntB2H9GN1rPrFXXosyz9VEghJPRppVHZFaD5CIEbypTHSMC/XWHp5gm00RyONypLGaGSk3zHSMNIw0hjj8UmlhyeaAEZzbqRhpGGkYaRRFAaMNIw0igLMaHqmkd6x4YkNT0bL2zYRqv5CA0WyX/FtABBV46/aZJ2kNh6rv5qw3Kr/68lIvXoSn5ulYZaGWRrKYiAbFXsEkydRwctRJyON6pI15JWUf9CTYnUr7vRmaVgQnorrQ7V1EEYaVTgR6lZ+pp2ZsIBLrwQt1RIIywurS7E0nb9iYjtgkVCYg5WuZz5Lw/9W/Z5/HgXmnLgXp69mtmNEXIwVT+8UuK5fPviCzJk6XVp3B/4kg33vyqqmOpmd2uk8WMEkXx5bKw1Tp8uTnUfdXrCfH13rNjx+btsJdx2wTb+80dqZ4zI/+NW7sqIp2GksjJHCSEN/N9q9mDb328W/1gu3dDnAEnbVW3PvOuf06L/H66h2Dvs23rN4GjEMP0YykcKARKFREXnUio57Yb4nfjwNpiMYNTHoWA0oUy9J51aNAJjvA4Nr7DzPspCGddR58Dt4zEcafJ9HvhN2jAKzH/eCQL5xeJm0bL0ig1/skieWBruaH3+pUbZ8fEv2zJkle68PyeDNQ7K05VW5+cUuWbgg2Dj68u4XZNv538j8hp2OLG4cXCYp7EL/1TnB1o3f/8eWzObG8Hh9o71RftSQf+dz/3u0TPGMToqUm5ZRWNvqlcHAA2TBMpAHr9muPMZBGhZPowIEEUYg+UiDCs4enADTXqAAQcZt3ounoTd7BrgeXndMOu+f7ZzfqPjaKYzl0dJgPIc9zSlBOgJOv8t7OH7r3jZHJjpPAhjHfKTBsvmt+j3/PIw04LLtx70AaTg390cCRcbmzk1brzguwXnq4KeyuS7lrAW8v/rh1XLm8DJZuGantE6dLst7TsjNP2yVx9sCorl9tkvqXvhAhvqvSV+/CEiKO6LfOPyC/OTNEyPufO5/C2XKNtOkwfbX77j0aetzpEBLkAlJw2/fUkjD4mmMEVmQQPKRBsDCXj5DDEXE0wBp3PXn2VgN//f81x1pAEg+WFEWgJUp586mzD6grAPIBEqNa8bz0KSB57pn1GDHeT7S8L81XyyQMNIIi3sBdtA7k4MoluwbzJDGigODcuPwSpk4ZY4snj9XHnkoII2/WxSQxCc9M2TF4VvSm5ok9fMXy5w5Ex1puAwkSxqwUlauPCr9cml0pFHmeBqUA+XoZHx9dMMTi6cxxoQB4shHGux1qKR0GY+0NLx4Gr6lgZ5J54khBns4AIukAYUFGWBIsw/guq9tmKURRhogFJIIgaqP+UhD14t563f1eRhphMW9AJFsr1+csQYQ66K56wOn8ySTKyffdzE+YZGsaNgpnx9bKfXpNF+/uVBSB6/KyffTQXiOrZR5aUsFmdDSYFzRtrZ5cvd37pFVaqd6EgyOYbIOI298a1g7avno9og6Rx60NPz2dXItYU7D4mmMIXmEAYkgYM+AHny08TQAFrxPU1fn6VsFGpSc0yDRIA8MPybctVs0GRHcPEYpAb4pH2noeo1kdoeRBgjCj3sBIlgyIYioFShvn+yZM0mWru2QGQ09LtIW5jsmL+52k6Grj96SIbkkv2pC/IwOmfmjNjnW3y+9T0+SpT/rlFmT2+XYrSwNkDR4B+92N5c2p0HZsz15PZqjJg2/fUsZnvB7ebR4GhUmkHykEQUUrZha0aPSJ+V+PtIopo7hpEEIJ/c4GlkX0y5+Wk0a/rM4SaMSLY6245B+rI5Vv06DFgQsAJqgPjCSdm2kUdnFXUYauessSiWbqieNpBFCIfUx0qgsaRQik3xpkmTRmaWhhkCVNlnzgaTcz4w0jDRGO5Qx0jDSyCxAGg1RJakHLEYJqq2DSFI7G2ko0oBg7Fd8GwBE1firNlknqY1LnZMo9f3EzGmU+iH2fryTXdae1p5RGDDSUNZOVCPZfVMgw0AWA0YaRhpj/nd/U8isQlZDWxhpGGkYaRgGisKAkYYBpijAVENPaHUsr+VipGGkYaRhGCgKA0YaBpiiAGO9eHl78WpoXyMNIw0jDcNAURgw0jDAFAWYaugJrY7ltYaMNIw0jDQMA0VhwEjDAFMUYKwXL28vXg3ta6RhpGGkYRgoCgNGGgaYogBTDT2h1bG81pCRhpGGkYZhoCgMGGkYYIoCjPXi5e3Fq6F9jTTKRBpJir8w3uuC2B3VoIzVUkcjjTKSxmiicdk7fywpmllY+xlpxGsdGWkYacSupGGKO5b3jDSMNKrC1MSQYCwVxcrOWixGGkYaRhrXswoBcjjRvSFnW8kkEwY2tar0/jRGGkYaVU8a2LwHmzvpbSJHq+h6lznk629MXUy+UGi+rzfM5laWfl7cshLf8eSSlHvXT4NrbIWIfWmxb2rn/bMdabCuYelHuscNsridJq7zEZGRhpFGVZMGFBMbSu//IrAWAHi9YTQVEUrgCCG9kzrSkCDuntDkCAd7vZKAkOeWENLQz1GmztNXNCoflVzXMbOHbro+uMa3gDCgvM//OCANvIsNtVlHlMH89vZuGJYeBME6kgTC8iCRsA38DbvRPkzjH400jDSqmjSgmHpjZygeevLetMJr0oAyQemY5tSN96T5zqbh9+4I383+tXQPD+Vnuczr/d4Nmc2woWRaGankJA28A6VkHnweZjkjKr/tAAAgAElEQVRQ4aHUqD/eGyk9rBCUpdODeHQeJALkRSuI5Mv8WV+m5dFIw0ijJkgDSrr4rt1C5Q0jDW0VgFgcaaQJgsqv72mlgyKCNKhgsAgy1kraWtDDDq14+hyKx7J+segJZynQuug+/cmw4YZ+169PGMkw79PpYcyEu3bLSUV2zIMEoI8kMU14+jnPjTSMNKqaNKAk7CEBeiggrAkqB4kC9/B8mKVRJGmwF6eCoXySx6JvZIdJWtn1ORSP7/LI52EkwGe+5RA1p5Evvc6DBECSOaXmR4w04iWFkRaZ2TqNMVinAYIAWfCHHh+9q7YKSCRI861729xE4usYnvikkVaeqDkNKDryoFXB4Q/ugTyojFrxoMi6LnxX30f9mBfrqociWuE1MaA+eg6EpIT66DkNkh3JlPXU6XW9mF6n47lZGvGSipHGGJAGwZy0IxQaBJC0eo1UH1pPUemMNIw0qnp4EgXsJNwfSfmSUMewOoxEdkYaRhpGGt7irjBFsnvZBXBGGkYaRhpGGkUNoYw0jDSMNIw0jDTKNBc30l9O8NwmQsvU+Ojd7JecNihEGSxNYRaJkUaZSKPWvVxBiNUyb2LDk8LIoFDSNNIw0hiV8htpxKuIhSpsEtIZaRhpJJ40SnX9N0sjXoIz0qggaegVlKWa9liboB3fSs2v2PfzWRqoG1Z4+qtOiy0D6fVKVa4O1StMC8nTSMNIo2r/ehJFGlQyLIvWDmhaOXQaOHcllTSg2Fzeze8FuVHheQ8rT+lnQ3IhQdCtnu/hedQyeeTL5+blGi85RA2FzNIYY0sjzAGLhEBFy5emkJ62HGnCLA1NCCyT38CjToN7II/M98Xg+s9y9dEsjXjJxEgjAaSBnpI/9K5Qov9+T5csmhBEucI1n+OINCQWrRyVPB+JNGAlPTjvaMbCCCMNbWn4VlYOkeSJF6Id67QDnm4LIw0jjZoanmSUw3f1vrMp40IfliaJpAFFBTk4Akh/Dz1XSRokClgY+IZhlobvxas8e5kHh21hQYY0WfDcSMNIo+pJg1aDVi7c0z0lFIrXNOl1mqSSBhQVdeM3ss5QdG0VgCxAAngep+s/iUIfjTSMNKqWNDSQq/08bHiS1G8y0jDSMNJIgO+JkUa8ihj1l4ok3reJ0ApOhCa1Jx5NvYw0jDSqovdOIutG1cl8T7LxLEZDSnG+Y8OTeAnOLA2zNBK/jLxUAjHSMNKoCqvILA2zNKKs0Gq/b5ZGmSwN9G72S04bVLuiJqn+RhplIo3xYGlIlfyDLJKkdNVeFyMNI41Rz2lUCWeIkYbNaVRFr2GWRnIoxUjDSKPqSUMvEacvBpZTY2k1/lLAZdhcRs5rOKphSfma+4INn/VfFbhMm+/QyQ3v6HRxnWO+plz/vjy2VhqmTpcnO4/KV6qQITkpO1pTkmpNycrOg9KXfjZwfqs8v/VTlTL31EjDSKNqSYMK39KcyviVwP8Cig2l5+bHOGKvUpADNllec+86t5kzvEZBBiQGTQAkDX+fWOZNvw9es4zO+wNPWp1XIeflIo3BL3bJwgUHHFlc3v2C7Ph0KMMAA+c3Seumi5lrnFw+vFKm3fNdmbUh975OZKRhpFG1pEFlpLcmrmFFQJFhcWBD5r29GzJBbPCM3qCwRB5e/06olYF8QBrYz7Sleba0vh4QDc6R957mlPz01FcZN3WWS2cy1quYY7lI4/bhZbJwzU5pnTpdlvecyLE0rr82W/5lyhxpmDBd2vdfdbxw6/I1Gbj4c2ndaKRRqQlWmwgdg4nQYkmDykwrg8MVDmfwnKTR1b1CJixc56yWNWlCohWiSQL37v5mqyMT5l/MsZyk8XeL3naE8EnPDFlxaDBjNNy8cFI+uo7LftneOFd6bwVWiJFGvJbESORjpDHGpEECgRJzeAKLYV96eAILAcrMoc3GM+/K4rt2y/u9G3KGKSQNxJjAUMRZGIuekIfXHctYJywL+ZF4GJqvGMJA2rKRxrGVUt/1gSOKr99cKCsOZEnjzI41cuRqQBS9C+rklfS5kYaRRlUMP0Zi43x/PdHKqydCoehRCk0rQz8PszReVyHzOPQhQSBuBYgJhEOywDOdT6HkUS7SGJJL8qumOlm6tkNm/qhNjt0S+WRnk6w+NCi3T3VJ/eR2WdVeLw3tb2eGLkYaRho1TxqFKmaS05WLNDJjkRhPbCI0XlKx4ckYDE+STAaF1s1II15FHMlyTdJzIw0jjVGt4zDSMNKoiSFBktg435xGob15ktMZaRhpGGnEbHEYacQ4KVFiVjanES/B2fAkZrKgtYOeuNZ/UMZq+VEudiydQIw0ykQaZmmUaB7E+LpZGqUThSZbIw0jDZsILRMGtKLV0rmRRpkAY5ZGjKZCiVmZpWGWRlVM2hpplKjpMb5upGGkUbWkobdX5DJuxr1gPA06l9HFXS8fT9KfYMv5J9eoeBoiffLGi/Okrq5F9p8dksEvDsnqdHwNxNh4btvZUKox0jDSqFrSoFPZ/i+CjZLp9k7XeDqi0Z3dxdIICbiTBPIoF2nki6dxeWeTdLw9KAjG0zGzW/6QoYh+6V02T175LBt7I/NIxML9xTwEtzmNmBuUE15hwxNtacCyADloSwPWBb1UcY7YGmEBd2qZNPLF0+htqc94tva2LJEjaWa4fWylBeEpE46JZ3000ihTY4eRhlZ2eLrSqxX3GYQHVgiu6Qq/fv8rztWdwxmdx1iel8vSAGlExdPobZmXIYosafTJ9saUHNemhXduwxMbnlTt8MS5wd8RhPBjmD26ycPi0MTAuQw8d5G4EjZMKRtp5Imncbp7vmw5iyFIligwnHlswQGPJnIvjTSMNKqWNGAZMLYFCYITn5wI1VYGAvDwOdOPpXWhyy4XaeSLpzF45XWZO7HFxdOYtyUI73f7nadlhhc3NJcybE5DDy3iOLfhyRgNT7QCVuN5uUjDV/g4rs3SMEujqi2NaiSIsDobacSriHFYAJXKwywNszRsGXmZMFApJa50OUYaZQLMSH89Ceu9q+meWRpmaVSFyV9pRi2lPCONOGYj4snD5jTiJTizNMpkaaAnrvUflLFafqV0APZuLukYaZSJNMzSiMdKiCMXszRylb5UEjTSMNKwidAyYaBU5Uzq+0YaZQKMWRpx2Ajx5GGWhlkaVTFpG0Ya2mGNKzz1Dmu4dzK9reJ4do3/7c5nBK7uqeWdmW0Ys/TRL2+0dmZ8TS4ffEEapk6XhalX5aNsopwzIw0jjaoljTDX+DCfk/HsGj8k56T7qR7l9p7V/6Gvzsnmpjr5/j+2OMe1wT++LvMbdrrtGeHp2hixnNxIw0ijaklDWxp0jYdDGs7xgxs8fU3Gq2s8iKDhO9NkTsO98viyA9KX5QwZ6r8mff0iWQ/X7MPPXn5UFu+9mb2hzow0jDSqljT04q0w1/jmO9rE3yV+vLnGD311SU5+eMup/PU9s0OJwCeNy68ukIcWHchsCK34wp0aaRhpVC1phLnGc2d3PXQBuYxX1/iBs7tk/cGrTtm/fnOhNG294nNAjqVxumeGzNr4wbA0+oaRhpFG1ZIGyMB3jdcToQzKwwA849M1/qT8ZOp06VjbIfWT2+XYLZFPdjbJ6kODGR6gpTFwZas89LcPyeJ0nFCSTSZh+sRIw0ijqklDD1Gq+dx8T+JVxKSuyQirl63TsHUatrirTBgIU7hauGekUSbAwCSuZktipLqbpWGWRlWY/NXE0kYa/szC2F3bnEa8BGeWhlkao7KIzNKIVxGrqUM00jDSMNIoEwaqiQiKqauRRpkAU+uxNPB9MPur5VeMUlja/FaUkUaZSMPmNMZuDsMv2eY08pNAsSRppGGkYcOTMmGgWGWslvRGGmUCjFkafn8/dtdmaZilURV/Hg4jDe3lGhZPA7vIay9X7OtKH5SR1k1U+nm5/3oycHGrNKx8O4dpsFv8jvSS8ZWdB50H7Jentkrr49Plyc6j5rBWpg7Qt4DM0ihTQ4eRhnZKg5crSILerng24a7d8n7vBrcx9J7mlHSf/kTWJGwPV5JTOUkDMTU2pybJvd4erQPnN0mripkxJO9JakaPIw94xK44kPVP0WxjloZZGjVhaTCeBr1c4bi26Btd8pqK3LW3d4OLsUFFTdKxnKRxesszsu2jN2WZRxrXX5st/zJljjRMmC7t+6/KwMWfy+NtgTWC89aNwf6umjBwbqRhpFG1pKGVnhaGTxoYkiAdPV3HWzwNWhODcmgYady8cFI+ug4a6JftjXPltQ83SXNX4BZvpBEvMfhDEn1tw5MKDk/C4mmAPBixC8OT09cD0uBcBp63vp68YUq5LI3PD6918UHb2urku/80TfacGsoYDmd2rMnEDO1dUCe7+96SBU8ecM8R7m9eSOwNszTiJxMjjQqSBiwIi6eR4YC8J9rSYDyN26e6XIyNVe310tD+tpv4PL7uEWl6rlNaprS52BthmdrwJF7iMNKoMGnoIUo1n5fL0ghT+lLvGWkYadTEnEY1EwbqbqQRryLqOYOkn5ulYZaGrQgtEwaSrvyjrZ+RRpkAA5O42q2JfPU3S8Msjaow+UfLjGPxnpFGqTMR8b1vcxrxEpxZGmWyNNAT1/oPylgtv7HoOGq1TCONMpGGWRrxWQql5mSWhlkaVTGUMtIoVdXje99Iw0jDSCO9ajTfRGW5n9lEaLyKWE1DGRue2PBkVH/lMdIw0qiK3rua2DhseMJYGdwlHtsw6m0ZEWPjpPJyHSmeBpekc8d5WBc6P27zWA6ro5ykcWb3MzKzbq6s2h/s6cqBytDAOdneNkvqn2iXI58FPin0VUm1pnL8VPgOjjY8iZfgzNIYA0uDjmvYqxWOaQzIA+XGNZR9pHgacGTjewzug/foAOfnGzdxlIs0EHxnedpzFU5pr1zNOqx90rNUtpwaEvilzJ+0w8XRwL6uxzVDhJwbaRhpVIVVFGZpUHHpDo9rKDktD3q73vXnTfKXf9olUfE0SBII4sM8SRa41sF++DzuY7lII9D5frlwdJMsaeiRjzwSGPrqkvznpqUyd9MHgmA9P/nBwzKzaaJMnt0tp5zbvPeCWRqx64tZGhW2NLSVoRXZv58vnoYmDRDEg/OOZiwM5llu4igvaYjc6jsn2xfMkh0fZy0NRwe3++XK+V0yf0aPXJJrcvJ4MIS5fepFmbk6iK3h04ZZGmZpxM6c5ZgribI0/GEDrQ5fyZEOlgcsiLB4GriP4cmp6xek8/7Z8hf/rVUw3InKj2QS17FcpDFwfpf86ugtp/dfv7lQZm+/meGAM7v+I+P+jqHLrotvSde2s+45gvdMa82NKcoXjTSMNKqaNPQwAgocNnFJKwMkADLBcIXzF1rp9UQoJ0OZHtfVOBHq4oM21UnH2g6Z9HC7IwnG0xg4v1VmTW6XVR2TZPrKt6VfrsmeljpZurZTWqbOlFd8qyTNGkYaRhpVTRpa6av5vFyWBq0DuZ05G36S79nw1PbXk5iH4DanEXODcqgTNTypZqLQdS87aYQo/2hvmaVhloZZGrYitCj+MNIw0jDSMNIw0iiThUxLOd/RhidlanwbnhSl12VNbJaGWRpVYWlgzF/rPyhjtfzy9Zz2rDhSMUvDLI3MqlI90TnSuU2EFqdotURMRhpGGkYaZcJALRGF/hYjjTIBxuY0yjpNUVTmNqcRr1VkpFFh0sCKUDqoweFMrwjFNVd0wmEtn2s8VoNy6Th9UfhO1NBC+7dwuXlU2pHul2940i+/3bZUpj8wU55ad9TtokaGGPzypGxuqZOJj8+VzUdvyeAXh2R1a8pt4wjX+OfSS8qZnkcjDSONqpgIDbM0qNy+dyqWe4MssJfr+70bCnKN5xJyvkvPWBANn3HpOfxYSFQkGpKGJi162d79zVa5e0KTe0fXVRNJuUjj9tkuaWj/ndP3z371qKw4NEjdl9PrZkjnCTiw9cnmKYuVS3y/9C6bJ6+kY2xkXkifGGkYaVQtaWgFDVPeRd/oktdUEJ4o13goL5T+/2/v3J+juK48/gekKr9syrWpbNXuD/ktqf11f91fkk2VN1Vb66xjg8n6wVsSGCEJWwhhMViypZFlIiV2QCAsKZHXyCuvUALC2BgBDlIgNiQxEQ8DtuXYKEIKGAZbj7N1uufM3LnT3TM90495fF01vn2777O553PPvepz7ort+xOg4etlXzPN6VVDNjZ2Y4M2gQsDQTVsY82HwSCGdOwESNLodjJBQEMV+IkXV1OfcgC0PFui96ntJ3tIzOb58Oea3il5nBYCGoBG0UJDFToRSHXGZ2iwpsDpxGjtleNHLA3WON9jvaPEeSJNW6i5dzQBDdEqOHxi/zkDGgwGq+WJCjKGDUOD4cPtkDaq7ZZrvzQNU+JjdL57NVUNpJu68xLlF6tX0vAVMZmfo+HaqKJ1pDEDticeL8Gxp+HxC5VdZqvlCS9BRCAFFiKYsjy5GP/aM5NpvOTnkPcyWEOx0jQYFpKW6xAtQu5xqGsa0kZpm4BCDf2DRozGoquoU3P1xyhYvHOa2v67jSYUb16LfztETzaeTCeFcgeaBjSNotY0WBBZA5BNS3WmF1N20TKcTONF6Lk8VUN4J+5fg+vgPQoWdIYF73nwPX1ZJO359vI2AzoCn7A0DV5qfO+B6sTm5ujkEolp/Hj7v9GDNW3Gs/bnRozlyfzvn6MNA/ZLE2YHoAFoFDU01Nm6mK/90zQUFcGjS0AD0AA0YLDmCieABqABaAAagIZPe3GyJ+cUYiPUp5fPs1sxLz8ytR3LE29nbychLbRngAagkRPcAA1AoyhU/kIjrlN7WKhK/cfaVLH8nP6t8MwdAKFpQNOApuHTGChVGAEaPg0Y7Gm42qv0NTH/W5SqAIfRL0AD0ICm4dMYCEOgg6gT0PBpwEDT8FV5cFU4NA13exaZwANoBAwN+WxbPudWPyOXz8FVM3exQbH6Eyh/Ss6fhqufjHM61cbEKp8X9/z+68nt8Q7qVczimRJLdIEOxv1ndHSfMk6N/2JyiFo3VdDT3am+N1SqABqARlGsT600DSsrUzFJVw3V2AZltClK/Rc/pr2PtBmm7Lqgi80J5xM/HZyPy/vO9v3UdJ91Pr2cXOP+QSNGFwfraN2D91P7yaQvDYYAn9faqtiZsIl8dMOgAY9bo1vS0gs4AA1Ao2ihIQIqQs7WpaJ5iLYgxmVs0GbnT0PNL2VyOWKgpsJJnnsd+gmN2ekYzY+3pEHg1ltb6Idr66l6RYVhBbsw9SptajMPfebr1j5rwzVAA9AoemjwsoKXIqJdsEDrgi6Wrlb+NFRoMGQei58uXxrQMPUDK2jc+eQCXbvFz2M0XLuV3vpwgJp6TJ8bgIa3YHDa18CeRsB7GjowxMSdhV/8WDBEZC+DNQj2vqUvU2R5Mhk3hZc9EisAea1lcHn+aRr20Lh0cG/Cl8ZYYyUdnvstNT5t+tJgk/qGoRlZkaSE0DS8BQqgESA0ZOkhm5e8B6FuhLrxp8GCq26EyvKmFKEh/jTmJ3uoak0n7e6sourOM4bT4fP7V1Pdrm6KrG2jc3dTWJGIABqARtEvT/yY+YMu029NIyHxHlwAGoAGoAHTeFcoATQADUAD0AA0fFpWO22AyjPsafj08nl2C3rJEGR9WJ54O3uLQBZDCGgAGjnBDdAANIpC5S8GCksbWahK/cfaVLH85N8FYf6wg6YBTQOahk9joFQBBWj4NGCwp+Fqr9LXxPxvUaoCHEa/AA1AA5qGT2MgDIEOok5Aw6cB46Rp8JecKXYi30qe0C5fjcoJbPI5eZB/GcmmLv83QmN0orXb8ozWhetD9NOhTxPaiR5PPIhfQNPIfx9DhRGgESA0xAgt0hRNQINtSPjzcYbFiocO0wdjvUY8k2l8NoLtZxo/obF07yq9VldJP/p+hCY0AkyPd9D6ZfcnTonX41pyIwpoABpFsT510jRUM3YxWGMbFD4Bns9SFSc8dqbxfsIg27J9hUZsluZiRGORZ9OgcXd6llSLVj0OaHgLCFXDkGtoGgFqGiKQTtDgg5c5nWglVqbxUk6YoZ/QEMG3ggY/U6FhFZf8EkLT8BYkgEbI0BCAyPJEfGzIXgY/tzKNDxMYXDeg4a0gyixeDCGgETI08jGNDxMcQUKD3fp1bRihz+OqAzSNcIEFaIQAjTCF3au6g4CGLC/yDbE88RYygAagge80fBoDxbDUyKWNgIZPA8bprydezfZhlgNNw9vZOxfhDSsPoAFoQNPwaQyEJdR+1wto+DRgoGnkuxPhXX7saXirFQEagAY0DZ/GgN8zfljlAxo+DRhe85f6j2fwYvmFJWClWC+g4RM0sDzxbnmRb0lYnmB5UvS2J2H+1cOruvHXE28FsZg0Emga0DSwp+HTGCgmELhpK6Dh04CxW56wLYmcsKYeAC3+Ndjqle97pRH4VY7fmsbt8Q7qPZ16ajzRHJ14qYEqKyN0/MqSsWr5YnKIWjdV0NPdZ40T16yWMlieeKsVARoBQkM9uFmEmf1m9F16j3Y+dJguxH1qiNGapCnE0D9oxOjiYB2te/D+tFPjp0fqqOvMIi3RBera3E9/ofcoumGQ5ojo1uiWtPQCEEAD0CjaPQ3VOE0ObBbNgzWNYtEyGGJ+QmN2OkZWp8aPRaroyE1Tw2Cz+XenBmhT2xmDDboRmwCDQ0AD0ChaaKgag5jEyz0xjT8SX77IYdDyvNBC/6Bhirs1NBoSTnkEGk09lwENn7Rlu30OLE98euFWexoMhmVf6yF2tCMeuwQGHDf8Zizfb3jvYtd/hbxMCQMaF/u30QFjL2OOhmuj9D6dpsanTxrQmD/XQQ1DMyZxtP9D04CmUdSahixHxHEwQ0O0DIaEPIem0ZLYo/h4pI72nF6kxZljtHVlhHZ3VlHDgSkDDef3r6a6Xd0UWdtG5+5qtIhHAQ1Ao6ihIZpFsYd+axrW4p/bXUAD0AA0cGq8K3oAGoAGoAFoABo+7cXZbX6q97ER6tPL59mt2JcgTu3H8sTb2VsVykK/BjQAjZzgBmgAGkWh8hc6gdX2sVCV+o+1qWL5qf82uM4PeNA0oGlA0/BpDJQqnAANnwYM9jRc7VX6mpj/LUpVgMPoF6ABaEDT8GkMhCHQQdQJaPg0YKBp+Ko8uCocmkZ+exg6iACNEKDBdibiP0M+G5d4sVi6+v3XE/jT8FbQdcHPJw5oBAgNOQk+0hRNQAP+NHSlAf408hHoIPICGgFCQz6WUs3iVU2jWLQM7od/mkaM4E+jcLUMhhKgETI0BCRi6Qp/GqbmAX8ahQsOQKNAoAF/GqnLFCtowJ9GYYAE0CgAaIiWAX8aSXCo0IA/jcKAheyXABohQEOWJMUc+renkQSHV1f4k6u30AE0AA183OXTGJCZudRCQMOnAYOPu7zSE/IvB5oGNI2isCMANPIXdq9KADQADUADnrtc8QTQADSKAhql7kuD+8fCWCy/UttXCLM/2NPAngY2Qn0aA2EKtp91Axo+DRiegYv5T6qZ2o4/uXqr8vsp5F6XDWgAGjnBDdAANIpin8BrYvpZnp2mIQZq340fuyhxJ9N4/mL0oW/WJSxjb4z10T/8fS3xKWyq8Vsm7cDL535DA6bxhQslaBoBahp8avyOryfPco2+HaNsTOMFGnKUI9up6NDgNA9/o5UeXlFnPOOyvYSEXpZ/0IBpvJ+TmRdlAxoBQoMFWw6AZg1BNAUGAGsadqbxki/StCVxSDRfS37OK9D45eS9QLQPP6EB0/jC1TIYOoBGyNCQGZyFnk+KtzKNF2j09LfTiu37jXR7dzyVBg0VSLLckfK9Dv2DhvkJhmqwJh9ljEUaaCIeGYs8S+9ODVBTz2XjzsLUq9TaZx4KLekl5KWiFzMsyjBhBmgECA1enjTd10asDehahZNpvEDjrfjeBmsYnF7XNEodGjCNLwwNBNAIEBo828vGp+xP8D3RMuxM4wUaxxg636ojYy+kjKAB0/jCgIVoWoBGwNDwepkQVnl+L09kaeFFiOWJt9ABNACNnP7KAmh4K4gyixdDCGgAGoCGT2OgGACQSxsBDZ8GjN3HXWEtJ7yuF5oGNA38ScpjeAAaXuxGeFMG9jS8BRw0DY9hIeoeoOGNwHtRCqABaBSFVsTqe6n/WBiL5ScwR5g/QKBp+KRpYHDmPzjxDgvzHQIagEZRaG4ASOEABNAANAANjAFXYwDQwIBxNWAw4xfOjB/WvwWgAWgAGhgDrsYAoIEB42rAhDW7od7C0XAADUAD0MAYcDUGAA0MGFcDBjN+4cz4Yf1bABqABqCBMeBqDAAaGDCuBkxYsxvqLRwNB9AANAANjAFXYwDQwIBxNWAw4xfOjB/WvwWgAWgAGhgDrsYAoIEB42rAhDW7od7C0XAADUAD0MAYcDUGAI0sBkyx+IxAO73x78F+UKDZ2Gs2gEaW0PDaxybK+zInh8ZBvDdAwx4YDFNAA9AoWOENAhBWdQAagEbeqiar/VaDy+97M7c/oZ7GUeKT1/yuK4zyC7V/gAagUXDQ4GMWH/pmHfFp8fz7p79rNc531QX3xlgfffehw75CQ46J5HZIXXIM5PG/+QsrtX9yNq3+DsKIAxqARkFCQw5rFqHgw6F3fL2HWFBZgJ7Yf466f7LFgMo/Nw4bZ7iyYPNp8Cp0+FxXQ8gfaTNAxACKNEWNfHJyPJenQkHqZKFVz5TldFL+w99opYdXmGDjOozDq7+VjHMZAhwpQ+L/+I0WqnrQPHNWPfRannMb+y9+nOgf1ynQYO1D+i0Q42fLHmlL6YO8AzvgSh9zCQENQKMgoaFqGrrQibDITDypHPwsQsWCLM8vXH6TGELv3DIFjk+Tl2cfjPUaGsRk/BnnE0ESQZW45OHyGBp8ur3ck3IklDoFcnKCvbSdAcEwkPzch50PHSa1HfKMl1/SFsmn9pOfcVk6gPiepJc+eBECGoBGQUJD1zR4sMtsLu27nfMAABYdSURBVIItQmVA4742Q4hFmFhz4B8D563Lb9KK+DKGBYzz80zM91jIJS2HLNwiWCKoEpf6VCBIOQIuLoPBwGlU8OkCbGg/X+uhSNOWRJ2iaXAZKvRUaKht4vTcXrmnQkM0DS6L65Y+eBECGoBG0UBDhEo0DxFiK2ioQscC7AQNFnJ1hhfB4vKlLr7HwskCyAJppWnwMxZcXkYxqAR8ItTqrC9wk+VDAj6KxiP9U6EhZUh+7qeUr0JDgCLlerlZDGgAGgUJDXWW5tmyZWg0IYSqQHA6Y08jrmmwcLOwcR5dIEX4VE1DYGE3I3Nd/Ix/srQQaKh7GiLEajkszGo+EXiBEselTNGiOD3vT7AGwfVw/xhGKWCI751I3pRn8feglqdqT1J3PiGgAWgUHDTyGdDI6+9fdPj9AhqABqBRot95+AVQQAPQADQADVcbpYAGoAFoABqARhbmEtka6cH2JIuXGdZn5H6p3yjXeV8EmgY0jbw1DR5E+JXXO8h21i3HdNA0oGlkVN0ZmOWknUDTgKaRt6ZR7ssTQMNZiMpN24CmAU0joxYBaAAaKhgBjRKEBn8t2bzNO3uMYoKGF33H8sQZkoBGwNBQ7S382ifQP+fOt558oWF88q18Bi+fhTu10+mZU39yzaeWCWgAGgW1p2EFDdWOQozCmuJCxkIgBmd7H2mjvkvvJXxriM2F2IAk8sZtN+S5KhC5XAcBDekD26VwP7jf315u+ggRozr1PUnfJJ+XfQc0AI2Ch4bMvOqMzPdaj5mOasT8na1Ku3Y8lTD24vgx9rVxXxwmCmhYiHIBhFUeT6ARBxkbrPGPhV60AjZcUy1mBRoCS3bKo1q7Snq/+g5oABoFDQ2xHmWhYIFlWPA1C9R3tu83zNDZJ8XOZ/YnrEFF8MTKVWZbiYswWgEgl3ueQMNheaJqX9J2CdX3I/3k/ktf5Z7EJV8u/ZQ8gAagUdDQ4IHKA59nXlXTUM3GWRBYUOxmW9VNoACn4DQNB2iI5iBewETT4FCHBr8nSc+ahh99BzQAjYKDhmgKAgIBBMdF2EVYREjEKY6aVrQTgYqs/cXfBueV2TOf0G9NQ8DJ/Vf3NHRoBNV3QAPQKCho5CO8YeXNFxqZ2i2aA2saXiwvMtWX6TmgAWgAGnlaufoNDdGqWNOQvYlMgu3nc0AD0AA0ChwafgIgl7IBDUAD0AA0XO3tABqABqABaAAaWXz5rNqXOF3jM/IsXibPPPiV1ztwEppyfwZoZAGNsE3jGVi5rM29ylNu9XN/yx0MTv0HNACNjEACNJzX+E4CVorPAA1AA9DQ9nygaThDEtDIERr8ybd8wszLAP7WgK1Q+dBkdVmgfrik3ndznctML1+J8rcPclJZrm2xq5/rUL865S9R5YtW6Z/6abzccxva1a+W43V/S1FD8KpPgEaO0OAByzYj8ik3C+Rj8XNQ5chF+QRctUZVT2KXYxRVwVYFQa6zERpJyyELr3xSznFuJwszt5E/R1ePW5Tn3AZd4KVMu/q5PDlD1iinKZpius/lqdBwsrHh+uVdSr0S2tUvz93012hP3OLWqT6vBKwUywE08oCGOrMKQEabooa2IZ9Dy+wuZtwqNPhEd938WwRBDTMJjZqWr0U45T63k+vhg6LFhkXuyeHShp8OxahM8nJoV7+qXQlAxvrbDeHXy+d+S7sEJP0XTdN/Fl5Jb3WQs1390kYpV+JSllV/5Z1LaFdfKQq7V30CNPKABg9+XqKo1pYsPKJpyOxup2nwwOUZVn6qqi8C4CS0ahr12kmIxG+FCLmq7dh9wu0ktLJEkVCdyQ0gxv19OEFD+q9qR2p/nOrndG76a0BSO2BarYuvuT6vBKwUywE08oAGDzAWFvF1oc68TpoGP2OBktlOTnZ3Upf1ge0U55lWFUAWKgGYlaYhezOczqoNTkLLkIgs20874vs5UobM9qLJqNBgYHE7vNI03PSX37ksm6Tf+rsENLARmves4fSdhmgWImwsNDxzsqs6Xu+ziiyzuzzj5+qyhOM8kPXBK3EnoZU0eshgkhmc62KNQoRV39OQtCpo1PIy1c/9kjqkLO6/lYYlbRKthgWe70lcrVeuM9XP6aReLkvaYtVf1TjO7p0DGoCGr9CQge1nmI3QoH7noxbdvB9AA9AANLTvENwIEKctN2gBGoAGoAFo2C79rAAKaAAagAagAWhkseGf7V968NeTLF6m00ao1Uzl9b1yWx7o7y/o/kPTgKYBTQOaBjSNLCZHaBoeviSeefArr3eQrQCVYzosT7KACy9PwvwP9Qf7/vl9lyMMsu0zoAFoZORhuUEL0MCeRt6zRrkJjU6Rcus/oAFoFDw0bo93UO/pRV1WE3FnoY3RidZuOh9P/YeRFyjaGqXo8900cXPJuLtEV2kwOkKfx9OkxmP0hzeaqeLRzfTM/rN0L1Fr8sK5/mQ6uVq49jbt2LCcntx+lK7JzXho1b6F60P006FPtZTJqFP9al+WFq7ScFsNVT3VSRM3zL7/9ew+2rxuM+1640/xvs3RiZcaqLIyQsevmGmSNZlXgAagUcDQiNHFwTpa9+D91H7SPTSW7l2l1+oq6Uffj9AEEbEA9T8zmIADi8DiX39LreuX03+s7jfu6/H5Kz1U3flHQ1pu/N9GareAl5PQ6gK3RBeoc32/AYv5c/uod/xuIolV+6bHO2j9svuppncqkU6/sKtf78vHg810YHKJFuk0bVt1kG5+eYy2VY8YsLh9qoWib96h6ZE66jqzSNzOrs3mO7GqL9v1fTmmw55GqHsaMZqdjtH8eEtu0IjN0lyMaCzyrAGNxS+PUfUP1lN99XLa1HKS5hgkt2dpduEz6m8yBUSPqwIz8eJq6ptMn33thFbNK9cLU69S465B6q2rpE0dp4w2yDOr9t2dniXO09rnHhpWfVm69xn9bqCZtg5cpoXPh2hT2xmjeoZj5c8v01ikio7ENTB5b9I+CaFpQNMoYE3DHKa5QkMGuQx+FpgLH5oz+63RLbTzzTtGkiVKQoNv6HGiGJ3vXk1VA5elyJTQLTR+/MgBQ6uZ//1zVDuQhIFd+3KFhmVf5mM0c/0QbdswSJ9RjMaiq6hq206qr18Zh0aDAVjOK+8tpbNEBGgAGmUDjYUrh+iVUzcNGfjq3e1UNzRjXOuQSI2bgtV53MynCxDH3UBj8W+H6MmnTxrFLFwfoB2KBmHXPq+gcenQ/9K5+GporLGSjtyepQsfmP2aP9dBDUMzdLF/Gx0w9jLmaLg2mtgLUvsNaAAaZQMNXqf/Yl0Fde3roqo1nQkBSoVEqqbBwvS9B6rNzdPWKI3muTxhrWXi5SrauKubWh+roIMfLdH82ZeoYWjK2Eewap9X0OAN1Zo1nbS7axVVdJyhGGsaz62i5l91G/cZKIszx2jrygjt7qyihgNJLQjQcAaFuneDPY1Q9zTUoWp/7Wamty8l9ydFV/987n3lnNA0nAECaAAaGSWs6KCRsUfOCQANQKPglyfOQ9jdnkKmsnJ5Dmg4C5GqupfDNTQNaBoZOQJoABoqDAENQAPQ0N4AlifOkAQ0soQGDyT8yucdqDMrrlMhAmhkCQ1tMgo0Wm7LA/3lBt1/rg+gSAWF+j4ADUBDl9G0eNBCqzcg6PoBDXtgMDwADUBDl9G0eNBCqzcg6PoBDUAjb1Uz6EEbttCUe/2ABqBR8NAI158G0fSpn1P9ugpqPXxF54URdwvNoPxpsKn9aKSSHkn4xojRxP5aqli3mXrPmkYo3LfqdRW0PSq+PeBPQ92fyOUay5NQlyfh+9NgA7Onmk3z8fMv19KB6/mZxgfpT+N8V5VhfLZE79O+l8/SJ4cbKfoOW/bO0cjPXqdPFX8abGPDFrfwp+GsRWQDEUAjZGiE7U+DzfLFGtbORN+NpsHGZ0H402AjvL6GLjrQX2sY57GnrrFIA+091E6VayM0/Kek8x9Wl278eqPhKgD+NACNvJce2ZDVjdBY6vcZbtoJq2TLVL/4hbDzV+Fo5TreQs++Y3oNs2tHpvqlnRwyNILwp8F9euW/nqCDny7R0uL79Oz6QRra+S+G5zF+9tranQmz9+mjjfT4jpOGBy8GC3s54//kvcWjiYD7m824KNc00DRC1TTMcWonrDKKMwmtDH47fxVO0GCfF009pvMdUd2lXgkz1S/pOAzOn8YcDa/bmnRzuLWfDr+4Ku4rg2hs207j2cXBDVTTl3QuBH8a0DQCmRHcCI0qQNleewWNXPxp8Pp/tH4VNe/rog3Vqf5Fpf3u+h+cP43b514ylia721ZR7YEpWpg6RJvXRmhPZw2tbz1Dd2aG6PF/fZx2sqPl1qjhoAj+NACNkoCGCKdd6E5o7UrJ/X651c/9LdelRzb9xvKkAJYnmcS53IRWfx9B9x/QcNZGAA1AQ5fRtHjQQqs3IOj6AQ1AI29VM+hBG7bQlHv9gAagAWjoFHAZLzdoAhqAhifQ4IGEX/m8g2w2BMs1DfY0sKeRUe+ApuE885YbPAANQAPQ0N4AlifOkAQ0AA1NZNKj0DSchQiaRhZCVG4vyW+hycc0Xs3Lp6jviX/9uOuNpJl7SpovLtBrbTVUtXkPnbtlWrReOtxMlZVb6RWboxnd9j8Y0/g5OtHTnjgZrv25Ebpm8C5GJ1q7E3Ynfz27j+qrNtOLg38ybE9MJKam0TEJTcMZktA0soCkW6HRB6F9PB/T+PS8X51qMQy2kvWlp5noqKWDN5Zo8c4h2tJ4kvg09erOPxpZ2C4j31PjgzSNl37eHm+hyNAMLd27Sq/VVdKPvh8x7E4WF0/TC5GjBiwu9q+hrjOLaWmkDDUENAANT/56og4q765jlLtpfHreyb0/ppW1m2nlo/X0mmEanpqGDdf61pqHHosR2ydnk6bxt97aQtsOmSfNq310A82gTOOlfexLI7q63zilfik2S3OxdOvVmT//hjprojRxa4ns0kh5HAIagEYBQ8McqvkYrKl5Zy58QHPEBzxfoM41e+LqOpGkMUCxtd+4L9D4jK7S/6xfSTWtW6l1/QOeQCMI03gRcivLXLH6lTR3Z/9CE9211DWe9LGhp5G0HAIagEaZQGOOTu79dRwIV6nv0bbEul6gwQIx1mj6k+AZur16hGbv/YX+/JEpTDfeqDNUeFWARIj0e3bx4EzjuQVzNFxlmsCr7REgLH7xHr1x9FPjEbsAqH7BXIbxDUmj5pNrQAPQKBNoEE2/00IbmvbQ7kglNRycEhlIaBp8Y36yh1Zv7DTS8MzLfjZ7N22m7oF22lh90FDzExnjF26WJ0TBmcYz+J5dcSCtzUkgxGgsWkXN+7qpftVmOvJR0pVhMo3eW2gaX2XY58NGaIYXxC/QndCkD8J876D+4/m9wnl32aFpQNMoeE0j05AGNPKERqYXrD0HNAANQEMTCrfRcoMWoAFoABpuKaGlBzSchSjTHkCpPceeBvY0NESkRwENQEMFH6ABaKRTQrsDaAAagEYWoFBfEgsNfuX1DtR/f1ynQhOaRhYAKbeZVlM0yu5PzvzvDVCkgkJ9H4AGoKEzIi1ebtAENOyBwfAANACNNEjoNwANZyFSZ+FyuAY0CgAaqr8LXWA57iS0at6c/WkcbaaKR3WfE8mWONWfTJW8CsufxlW6QAfj/kQ6uk8Zxnt6W9iYT0+TbLl5BU3DGZKARqjQSPd3oQ9gjlsLbXreXPxpqAZm51/aZhyorLfBun49lRkP058GG6W1DiRtbqzaoqex6gWgAWjkvanlRmisBqH9vVR/F3bprOtPz5uLP43P+IT12p30q7dfp+jmPTRp0Qjr+i0Sxk+Nb9w1SL11lbSpw5ztJeXil8eo+gfrqb56OW1qOWloAnenZ42T5lv7ksIu6SV0ql/1p8H+QH64tp6qV1RQ5/GbRrl6W/Q0Uocacn3lsMzItY/QNELVNMyhqpquq4NXrp2ERs2biz+NT2cO0bb6Ebo69yENN9bQQcUSNJv6JY2E7IQnLH8adz65QNducUtiNFy7ld76cCCtLXqasbtJy1fpA6ABTSPvWcNJaGWg5ROqgm9VjlP9yby5+dOYHm9JON7hsrYM5+e5S13u8FJgh6JBLFw5ZJzczn386t3tVDc0Y3SXQZObppHqT+PSwb00cdOEwFhjJR26/ht68umTZh3xtuhpjsTTq+8d0AA0ygQaufvTYL+aP/vVLymyts1wiacKEF87QUtPG6Y/DfYVUrWmk3Z3VlF15xmKWfn20NLcS++A0d9cVfdyyIflSQEsTyzGbcotd0KbktWTSLnVD00DmkbBaxqZJLvchFZ/H0H3H9AANAANXQpdxoMWWr15QdcPaAAagIYuhS7jQQut3ryg6wc0AA1AQ5dCl/GghVZvXtD1AxqAhifQ4IGEX/m8g3L4K0iufcRfT/DXE31iT4sHPdPrDQi6fq4vV4Eqh3yABqChy2haPGih1RsQdP2ABpYnec8aQQ/asIWm3OsHNAANQEOngMt4uUET0AA0Ch4aqk8MK3l2Elo1by7+NNgeJBr3QcHhK6dupjXBqf60xGzpeu1t2rFhOT25/Shd0xL8YeQFs77nuxN2IgvXh+inQ+aZq1pyI2pX/+Lce7S7rpK2REdo8hbR0sJVGm6roaqnOmnihmmDYteWj9/YSHtOL1pVh8/IMyzZsaeR4QXxxpbdoLUcca5upvvEsMpuXX963lz8aUh9fKZr35OdiUOj5T6H1vWrKZLXVj4s5CnX0f/MYMrZq9PjHbR+2f1U0+vWND5Go/U19OatJVq8c5qaI0fp8mAzHZhcokU6TdtWHaRZukCd6/sNcM2f20e98VPjGVLPP/4AtZ8ENHLZuAU0QobG7HQs5YBmETA1tBZab/xpfB6viE+Mbz+ZbuHKj63rV1uYvGaLVd2HhTz10p/GEvsBqYwakGMY7XlijwGHpXuf0e8GmmnrwGVLfxqcdvD5Qbp0qgXQyGLsW0EF0MjixbkRGhEQN2HSvN06l1P9at5c/GkwNAxHNhsGDac4Vi1wql9PH6Q/DV6arVxbTzu3baXVj5vQoPkYzVw/RNs2DNLUVLo/jYuvNhs+Q9T3pveB+2slLLhn7nUAGiUDjdz8acwR0fy5jhyWB7qomfEg/WkkIfk+tVeP0O8PvU7n7prtMPxpTKX602jq+zOd6Gk39lSeX//v9J8rDxraid4TQAMboXnPGm5mWn0AZhN3mvU4v1P9at7pd1poQ9Me2h2ppIaDyT0CNQ37nFi9sdNI0xVf43/0+hpqt9kUzFR/ev9iNPFyFW3c1U2tj1WYs/rZl6hhaIp4v+MX6yqoa1+X4fdCBDxXJzy3x1tozc5+YzN0z9m7xHsVNexPo2sVVXRY+9OQ9qrvRO5JCGgAGgUPDRmsdqETNOzyeHm/6Oqfz6/3gAagAWjkJ0OOmk6eRWeVPWhoARqABqCRlWjaJwpaaPWWBF0/oAFoABq6FLqMBy20evOCrh/QADQADV0KXcaDFlq9eUHXD2gAGp5AgwcSfuXzDvBNhj048J1GFt9pYADZDyC8m/J7N4AGoJG3JgZwlBc4AA1AA9DAGHA1Bv4f9s9GC02cHU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3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0D8E8E0-2B28-9F45-BDB1-0ED3FDF54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1" y="94455"/>
            <a:ext cx="3500437" cy="666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EB010DA8-0350-9B46-AF93-52F00D5A6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99" y="94455"/>
            <a:ext cx="7787702" cy="6669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636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low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77" y="100012"/>
            <a:ext cx="3563698" cy="662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line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9" y="100012"/>
            <a:ext cx="7684848" cy="66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71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80" y="109537"/>
            <a:ext cx="5529263" cy="1185863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Categorical variables</a:t>
            </a:r>
          </a:p>
        </p:txBody>
      </p:sp>
      <p:pic>
        <p:nvPicPr>
          <p:cNvPr id="4" name="Picture 3" descr="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54" y="976159"/>
            <a:ext cx="6548341" cy="57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74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750AFBC-B545-1244-89D1-F5DF50B23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8" y="813356"/>
            <a:ext cx="5095872" cy="560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D170BA8-4CC0-5545-8020-E5DEF62B1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7" y="919538"/>
            <a:ext cx="5095873" cy="5658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40738-7B74-4627-8F5B-A40D960150CD}"/>
              </a:ext>
            </a:extLst>
          </p:cNvPr>
          <p:cNvSpPr txBox="1"/>
          <p:nvPr/>
        </p:nvSpPr>
        <p:spPr>
          <a:xfrm>
            <a:off x="4572000" y="146727"/>
            <a:ext cx="3412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CA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093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78" y="1877828"/>
            <a:ext cx="5940783" cy="483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ble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2" y="540966"/>
            <a:ext cx="5208588" cy="63170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715C23-0327-488E-8B56-21917E56E79E}"/>
              </a:ext>
            </a:extLst>
          </p:cNvPr>
          <p:cNvSpPr txBox="1"/>
          <p:nvPr/>
        </p:nvSpPr>
        <p:spPr>
          <a:xfrm>
            <a:off x="1047889" y="638368"/>
            <a:ext cx="581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CA" sz="2000" b="1" dirty="0"/>
              <a:t>Prop case is used to correct the error where, “brooklyn” was changed to “Brooklyn”. 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A5640-BE5C-4C25-854D-2794E00FAF5A}"/>
              </a:ext>
            </a:extLst>
          </p:cNvPr>
          <p:cNvSpPr txBox="1"/>
          <p:nvPr/>
        </p:nvSpPr>
        <p:spPr>
          <a:xfrm>
            <a:off x="7881454" y="-43809"/>
            <a:ext cx="3412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CA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21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44" y="1200150"/>
            <a:ext cx="7938712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34567E-6F4C-4AF3-83C7-28B39746AAF0}"/>
              </a:ext>
            </a:extLst>
          </p:cNvPr>
          <p:cNvSpPr txBox="1"/>
          <p:nvPr/>
        </p:nvSpPr>
        <p:spPr>
          <a:xfrm>
            <a:off x="4157220" y="320510"/>
            <a:ext cx="3412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CA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50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21016"/>
              </p:ext>
            </p:extLst>
          </p:nvPr>
        </p:nvGraphicFramePr>
        <p:xfrm>
          <a:off x="1490596" y="109602"/>
          <a:ext cx="9832931" cy="6638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3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Sl. No.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Variable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Significance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Listing identifier, unique to every Airbnb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Numerical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Name of the Airbnb listing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Character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host_id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Unique identifier for the host of the Airbnbs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Numerical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3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host_name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Name of the host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Character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neighbourhood_group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Location of the Airbnb listing, named by city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Character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neighbourhood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Location of the Airbnb listing, named by neighbourhood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Character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latitude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Latitude coordinates of the Airbnb listing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TBD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longitude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Longitude coordinates of the Airbnb listing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TBD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5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room_type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Specifies the kind of lodging - whether it’s the entire house/apartment, a private room, or a shared space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5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price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Price per day of the Airbnb listing, specified in dollars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Numerical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2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minimum_nights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minimum number of nights required for a booking to be accepted for thor Airbnb listing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Numerical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number_of_reviews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Number of reviews uploaded for this Airbnb listing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Numerical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last_review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Date of the latest review for the Airbnb listing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5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reviews_per_month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average number of reviews submitted per month for this Airbnb listing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Numerical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5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calculated_host_listings_count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number of Airbnb listings recorded under this host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Numerical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95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availability_365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The number of days per year when this particular Airbnb is available for lodging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Numerical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878" marR="22878" marT="22878" marB="2287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68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92" y="749617"/>
            <a:ext cx="3284537" cy="120015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Categorizing the room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22" y="290762"/>
            <a:ext cx="8053301" cy="277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, application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253571"/>
            <a:ext cx="11233380" cy="3529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58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8469-5E16-BD43-954D-6A9D5A63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37" y="1955930"/>
            <a:ext cx="4200525" cy="1473070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609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514F-BA0B-4F00-A323-A2468586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7952"/>
            <a:ext cx="9601200" cy="603504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Errors: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C8B2-2722-40F6-B0AB-48D812B0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9304"/>
            <a:ext cx="9601200" cy="4578096"/>
          </a:xfrm>
        </p:spPr>
        <p:txBody>
          <a:bodyPr/>
          <a:lstStyle/>
          <a:p>
            <a:r>
              <a:rPr lang="en-IN" b="1" u="sng" dirty="0"/>
              <a:t>Categorical:</a:t>
            </a:r>
          </a:p>
          <a:p>
            <a:r>
              <a:rPr lang="en-IN" dirty="0"/>
              <a:t>We found that Brooklyn was spelt in lowercase for some of the observations.</a:t>
            </a:r>
          </a:p>
          <a:p>
            <a:r>
              <a:rPr lang="en-IN" dirty="0"/>
              <a:t>We found the missing in some of the character variables and deleted them.</a:t>
            </a:r>
          </a:p>
          <a:p>
            <a:r>
              <a:rPr lang="en-IN" dirty="0"/>
              <a:t>We created a derived variable to categorise one of the variable.</a:t>
            </a:r>
          </a:p>
          <a:p>
            <a:endParaRPr lang="en-IN" dirty="0"/>
          </a:p>
          <a:p>
            <a:r>
              <a:rPr lang="en-IN" b="1" u="sng" dirty="0"/>
              <a:t>Numerical:</a:t>
            </a:r>
          </a:p>
          <a:p>
            <a:r>
              <a:rPr lang="en-IN" dirty="0"/>
              <a:t>We found extreme observations &amp; outliers and corrected them using interquartile range method.</a:t>
            </a:r>
          </a:p>
          <a:p>
            <a:r>
              <a:rPr lang="en-IN" dirty="0"/>
              <a:t>We found missing values in one of the variables i.e. Date and deleted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54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20D5-F139-D048-BC7A-CBC4F9C7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25468"/>
            <a:ext cx="9976981" cy="6175332"/>
          </a:xfrm>
        </p:spPr>
        <p:txBody>
          <a:bodyPr>
            <a:normAutofit fontScale="90000"/>
          </a:bodyPr>
          <a:lstStyle/>
          <a:p>
            <a:pPr lvl="0"/>
            <a:r>
              <a:rPr lang="en-GB" sz="49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Data Characteristics</a:t>
            </a:r>
            <a:b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b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In this step, we’ll be running two tests, depending on whether the variable is numerical or categorical. For the former, histograms will be generated, and a certain set of statistics will be rendered. For categorical variables, a simple frequency distribution will be created.</a:t>
            </a:r>
            <a:br>
              <a:rPr lang="en-CA" dirty="0"/>
            </a:br>
            <a:r>
              <a:rPr lang="en-GB" dirty="0"/>
              <a:t> </a:t>
            </a:r>
            <a:br>
              <a:rPr lang="en-CA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119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CE50-42B8-BC42-B332-ABFDF24D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8937"/>
            <a:ext cx="4724401" cy="8976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Categorical Variable</a:t>
            </a:r>
          </a:p>
        </p:txBody>
      </p:sp>
      <p:pic>
        <p:nvPicPr>
          <p:cNvPr id="4" name="image4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51979" y="1006600"/>
            <a:ext cx="5799550" cy="2216027"/>
          </a:xfrm>
          <a:prstGeom prst="rect">
            <a:avLst/>
          </a:prstGeom>
          <a:ln w="12700">
            <a:solidFill>
              <a:srgbClr val="666666"/>
            </a:solidFill>
            <a:prstDash val="solid"/>
          </a:ln>
        </p:spPr>
      </p:pic>
      <p:pic>
        <p:nvPicPr>
          <p:cNvPr id="6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51120" y="4535502"/>
            <a:ext cx="6536496" cy="2216027"/>
          </a:xfrm>
          <a:prstGeom prst="rect">
            <a:avLst/>
          </a:prstGeom>
          <a:ln w="12700">
            <a:solidFill>
              <a:srgbClr val="666666"/>
            </a:solidFill>
            <a:prstDash val="solid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D15136-7B9D-EE40-B37E-E9AB6D1711C3}"/>
              </a:ext>
            </a:extLst>
          </p:cNvPr>
          <p:cNvSpPr txBox="1"/>
          <p:nvPr/>
        </p:nvSpPr>
        <p:spPr>
          <a:xfrm>
            <a:off x="6651320" y="3592305"/>
            <a:ext cx="4609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Numerical Variable</a:t>
            </a:r>
          </a:p>
        </p:txBody>
      </p:sp>
    </p:spTree>
    <p:extLst>
      <p:ext uri="{BB962C8B-B14F-4D97-AF65-F5344CB8AC3E}">
        <p14:creationId xmlns:p14="http://schemas.microsoft.com/office/powerpoint/2010/main" val="22822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6292-19DC-2946-904E-18E5519E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78" y="396366"/>
            <a:ext cx="4252586" cy="90454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Means Procedure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678" y="1853851"/>
            <a:ext cx="10518951" cy="394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657" y="184261"/>
            <a:ext cx="5404412" cy="431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357" y="184261"/>
            <a:ext cx="4587635" cy="430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186" y="4787965"/>
            <a:ext cx="8551766" cy="18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6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48" y="173338"/>
            <a:ext cx="3657600" cy="703483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291540"/>
              </p:ext>
            </p:extLst>
          </p:nvPr>
        </p:nvGraphicFramePr>
        <p:xfrm>
          <a:off x="889348" y="1083502"/>
          <a:ext cx="11185742" cy="5321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33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26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This shows the price of a particular Airbnb listing.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-The Minimum price is 0 and the maximum price is 10,000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-The mean is 152.253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77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Reviews</a:t>
                      </a:r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 Month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-This shows the reviews given by customers to each month to the     host</a:t>
                      </a:r>
                    </a:p>
                    <a:p>
                      <a:pPr algn="just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-The minimum reviews</a:t>
                      </a:r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0 and the maximum reviews is 58.50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-The mean is 1.374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73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Neighbourhood</a:t>
                      </a:r>
                    </a:p>
                    <a:p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This shows the location of the Airbnb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Top</a:t>
                      </a:r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5 neighbourhoods contains most number of listings.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53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Neighbourhood</a:t>
                      </a:r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This shows</a:t>
                      </a:r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district in which the Airbnb is located.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 districts contains most number of listings.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/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225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This shows the type of listing</a:t>
                      </a:r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available.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More than 95% People prefer to stay in entire home and private room rather than shared room.</a:t>
                      </a:r>
                      <a:endParaRPr lang="en-I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662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{614B0754-6514-5B44-8127-7C3CC5064DA5}tf10001072</Template>
  <TotalTime>335</TotalTime>
  <Words>822</Words>
  <Application>Microsoft Office PowerPoint</Application>
  <PresentationFormat>Widescreen</PresentationFormat>
  <Paragraphs>133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Franklin Gothic Book</vt:lpstr>
      <vt:lpstr>Wingdings</vt:lpstr>
      <vt:lpstr>Crop</vt:lpstr>
      <vt:lpstr>BAN 110  Project Presentation</vt:lpstr>
      <vt:lpstr>Dataset and Task Description</vt:lpstr>
      <vt:lpstr>PowerPoint Presentation</vt:lpstr>
      <vt:lpstr>Errors:</vt:lpstr>
      <vt:lpstr>Data Characteristics    In this step, we’ll be running two tests, depending on whether the variable is numerical or categorical. For the former, histograms will be generated, and a certain set of statistics will be rendered. For categorical variables, a simple frequency distribution will be created.   </vt:lpstr>
      <vt:lpstr>Categorical Variable</vt:lpstr>
      <vt:lpstr>Means Procedure</vt:lpstr>
      <vt:lpstr>PowerPoint Presentation</vt:lpstr>
      <vt:lpstr>Interpretation </vt:lpstr>
      <vt:lpstr>Numerical Variables</vt:lpstr>
      <vt:lpstr>PowerPoint Presentation</vt:lpstr>
      <vt:lpstr>PowerPoint Presentation</vt:lpstr>
      <vt:lpstr>PowerPoint Presentation</vt:lpstr>
      <vt:lpstr>Reviews per month</vt:lpstr>
      <vt:lpstr>PowerPoint Presentation</vt:lpstr>
      <vt:lpstr>PowerPoint Presentation</vt:lpstr>
      <vt:lpstr>Outlier Detection price deletion</vt:lpstr>
      <vt:lpstr>PowerPoint Presentation</vt:lpstr>
      <vt:lpstr>PowerPoint Presentation</vt:lpstr>
      <vt:lpstr>Review_per_month</vt:lpstr>
      <vt:lpstr>PowerPoint Presentation</vt:lpstr>
      <vt:lpstr>PowerPoint Presentation</vt:lpstr>
      <vt:lpstr>Testing normality for numerical</vt:lpstr>
      <vt:lpstr>PowerPoint Presentation</vt:lpstr>
      <vt:lpstr>PowerPoint Presentation</vt:lpstr>
      <vt:lpstr>Categorical variables</vt:lpstr>
      <vt:lpstr>PowerPoint Presentation</vt:lpstr>
      <vt:lpstr>PowerPoint Presentation</vt:lpstr>
      <vt:lpstr>PowerPoint Presentation</vt:lpstr>
      <vt:lpstr>Categorizing the room type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110  Project Presentation</dc:title>
  <dc:creator>Pranay Luhadia</dc:creator>
  <cp:lastModifiedBy>ramesh bhanderi</cp:lastModifiedBy>
  <cp:revision>30</cp:revision>
  <dcterms:created xsi:type="dcterms:W3CDTF">2022-04-08T01:26:34Z</dcterms:created>
  <dcterms:modified xsi:type="dcterms:W3CDTF">2022-04-08T14:50:58Z</dcterms:modified>
</cp:coreProperties>
</file>