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5"/>
    <p:restoredTop sz="94703"/>
  </p:normalViewPr>
  <p:slideViewPr>
    <p:cSldViewPr snapToGrid="0" snapToObjects="1">
      <p:cViewPr varScale="1">
        <p:scale>
          <a:sx n="102" d="100"/>
          <a:sy n="102" d="100"/>
        </p:scale>
        <p:origin x="216" y="1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hyperlink" Target="https://cloud.google.com/bigquery/public-data/nyc-tlc-trips" TargetMode="External"/><Relationship Id="rId5" Type="http://schemas.openxmlformats.org/officeDocument/2006/relationships/image" Target="../media/image9.svg"/><Relationship Id="rId4" Type="http://schemas.openxmlformats.org/officeDocument/2006/relationships/image" Target="../media/image8.pn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ata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hyperlink" Target="https://cloud.google.com/bigquery/public-data/nyc-tlc-trips" TargetMode="External"/><Relationship Id="rId2" Type="http://schemas.openxmlformats.org/officeDocument/2006/relationships/image" Target="../media/image7.svg"/><Relationship Id="rId1"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5215F9-EDAF-4A26-A3C6-65F5375B405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5EF2101-5A1A-4E14-8DC9-5C981CDEC3D1}">
      <dgm:prSet/>
      <dgm:spPr/>
      <dgm:t>
        <a:bodyPr/>
        <a:lstStyle/>
        <a:p>
          <a:r>
            <a:rPr lang="en-US"/>
            <a:t>Taxi trip durations in NYC can vary wildly because of several factors from weather and traffic to simply geography of the pickup and drop-off locations.</a:t>
          </a:r>
        </a:p>
      </dgm:t>
    </dgm:pt>
    <dgm:pt modelId="{02FC9CBC-8A11-49EE-83C0-776111DFE8CB}" type="parTrans" cxnId="{422C73CE-5260-459E-85A0-D2E0FD071C33}">
      <dgm:prSet/>
      <dgm:spPr/>
      <dgm:t>
        <a:bodyPr/>
        <a:lstStyle/>
        <a:p>
          <a:endParaRPr lang="en-US"/>
        </a:p>
      </dgm:t>
    </dgm:pt>
    <dgm:pt modelId="{B1276A81-5B55-4167-8A01-0169BD3E5CF8}" type="sibTrans" cxnId="{422C73CE-5260-459E-85A0-D2E0FD071C33}">
      <dgm:prSet/>
      <dgm:spPr/>
      <dgm:t>
        <a:bodyPr/>
        <a:lstStyle/>
        <a:p>
          <a:endParaRPr lang="en-US"/>
        </a:p>
      </dgm:t>
    </dgm:pt>
    <dgm:pt modelId="{39E6DE29-3C3E-4C5C-BE00-05006D594283}">
      <dgm:prSet/>
      <dgm:spPr/>
      <dgm:t>
        <a:bodyPr/>
        <a:lstStyle/>
        <a:p>
          <a:r>
            <a:rPr lang="en-US"/>
            <a:t>The goal of this analysis is to determine which factors predict the taxi trip's duration.</a:t>
          </a:r>
        </a:p>
      </dgm:t>
    </dgm:pt>
    <dgm:pt modelId="{DD030C31-8D07-4ABA-B2FF-01002A5B8A8C}" type="parTrans" cxnId="{66CBAD1C-B987-4281-BA65-7BF8AC4C8ED6}">
      <dgm:prSet/>
      <dgm:spPr/>
      <dgm:t>
        <a:bodyPr/>
        <a:lstStyle/>
        <a:p>
          <a:endParaRPr lang="en-US"/>
        </a:p>
      </dgm:t>
    </dgm:pt>
    <dgm:pt modelId="{BEC38D10-6D8A-4B3E-87AD-A2BD16CEFB9A}" type="sibTrans" cxnId="{66CBAD1C-B987-4281-BA65-7BF8AC4C8ED6}">
      <dgm:prSet/>
      <dgm:spPr/>
      <dgm:t>
        <a:bodyPr/>
        <a:lstStyle/>
        <a:p>
          <a:endParaRPr lang="en-US"/>
        </a:p>
      </dgm:t>
    </dgm:pt>
    <dgm:pt modelId="{C25B7D5A-8D87-482C-BCEA-C63235003CF6}" type="pres">
      <dgm:prSet presAssocID="{D25215F9-EDAF-4A26-A3C6-65F5375B4057}" presName="root" presStyleCnt="0">
        <dgm:presLayoutVars>
          <dgm:dir/>
          <dgm:resizeHandles val="exact"/>
        </dgm:presLayoutVars>
      </dgm:prSet>
      <dgm:spPr/>
    </dgm:pt>
    <dgm:pt modelId="{6B80297C-F259-42DF-994F-32B1F71FFD47}" type="pres">
      <dgm:prSet presAssocID="{45EF2101-5A1A-4E14-8DC9-5C981CDEC3D1}" presName="compNode" presStyleCnt="0"/>
      <dgm:spPr/>
    </dgm:pt>
    <dgm:pt modelId="{CD3F2790-6149-4FC8-89B7-42EEACB3D5AA}" type="pres">
      <dgm:prSet presAssocID="{45EF2101-5A1A-4E14-8DC9-5C981CDEC3D1}" presName="bgRect" presStyleLbl="bgShp" presStyleIdx="0" presStyleCnt="2"/>
      <dgm:spPr/>
    </dgm:pt>
    <dgm:pt modelId="{9F6AE42B-178B-4C45-8F15-D0F849444563}" type="pres">
      <dgm:prSet presAssocID="{45EF2101-5A1A-4E14-8DC9-5C981CDEC3D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xi"/>
        </a:ext>
      </dgm:extLst>
    </dgm:pt>
    <dgm:pt modelId="{77A67A03-96E2-4346-BA5C-59AD1DFFB8DE}" type="pres">
      <dgm:prSet presAssocID="{45EF2101-5A1A-4E14-8DC9-5C981CDEC3D1}" presName="spaceRect" presStyleCnt="0"/>
      <dgm:spPr/>
    </dgm:pt>
    <dgm:pt modelId="{52971CA2-E0F5-4DF5-9266-5E165E7CCFA4}" type="pres">
      <dgm:prSet presAssocID="{45EF2101-5A1A-4E14-8DC9-5C981CDEC3D1}" presName="parTx" presStyleLbl="revTx" presStyleIdx="0" presStyleCnt="2">
        <dgm:presLayoutVars>
          <dgm:chMax val="0"/>
          <dgm:chPref val="0"/>
        </dgm:presLayoutVars>
      </dgm:prSet>
      <dgm:spPr/>
    </dgm:pt>
    <dgm:pt modelId="{BAB0D43F-069B-4CDB-9675-0C0C0AB8A73F}" type="pres">
      <dgm:prSet presAssocID="{B1276A81-5B55-4167-8A01-0169BD3E5CF8}" presName="sibTrans" presStyleCnt="0"/>
      <dgm:spPr/>
    </dgm:pt>
    <dgm:pt modelId="{12F8129E-D4ED-4A08-86A2-1FD4308ED499}" type="pres">
      <dgm:prSet presAssocID="{39E6DE29-3C3E-4C5C-BE00-05006D594283}" presName="compNode" presStyleCnt="0"/>
      <dgm:spPr/>
    </dgm:pt>
    <dgm:pt modelId="{5DAF5A8D-974D-4F2E-8654-0A5A49A1409E}" type="pres">
      <dgm:prSet presAssocID="{39E6DE29-3C3E-4C5C-BE00-05006D594283}" presName="bgRect" presStyleLbl="bgShp" presStyleIdx="1" presStyleCnt="2"/>
      <dgm:spPr/>
    </dgm:pt>
    <dgm:pt modelId="{03EA240D-A661-4142-8A03-FFA159469D02}" type="pres">
      <dgm:prSet presAssocID="{39E6DE29-3C3E-4C5C-BE00-05006D59428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A0D9D723-0A3F-47B2-8FFF-9D1BE000294E}" type="pres">
      <dgm:prSet presAssocID="{39E6DE29-3C3E-4C5C-BE00-05006D594283}" presName="spaceRect" presStyleCnt="0"/>
      <dgm:spPr/>
    </dgm:pt>
    <dgm:pt modelId="{1D57704F-480E-4A8D-A5AE-43E3F39D76E6}" type="pres">
      <dgm:prSet presAssocID="{39E6DE29-3C3E-4C5C-BE00-05006D594283}" presName="parTx" presStyleLbl="revTx" presStyleIdx="1" presStyleCnt="2">
        <dgm:presLayoutVars>
          <dgm:chMax val="0"/>
          <dgm:chPref val="0"/>
        </dgm:presLayoutVars>
      </dgm:prSet>
      <dgm:spPr/>
    </dgm:pt>
  </dgm:ptLst>
  <dgm:cxnLst>
    <dgm:cxn modelId="{6435DF17-E6B1-41E2-B646-E395A4CD7D9D}" type="presOf" srcId="{D25215F9-EDAF-4A26-A3C6-65F5375B4057}" destId="{C25B7D5A-8D87-482C-BCEA-C63235003CF6}" srcOrd="0" destOrd="0" presId="urn:microsoft.com/office/officeart/2018/2/layout/IconVerticalSolidList"/>
    <dgm:cxn modelId="{66CBAD1C-B987-4281-BA65-7BF8AC4C8ED6}" srcId="{D25215F9-EDAF-4A26-A3C6-65F5375B4057}" destId="{39E6DE29-3C3E-4C5C-BE00-05006D594283}" srcOrd="1" destOrd="0" parTransId="{DD030C31-8D07-4ABA-B2FF-01002A5B8A8C}" sibTransId="{BEC38D10-6D8A-4B3E-87AD-A2BD16CEFB9A}"/>
    <dgm:cxn modelId="{FE869088-260E-4884-A6D7-E4BE85D7D7C3}" type="presOf" srcId="{45EF2101-5A1A-4E14-8DC9-5C981CDEC3D1}" destId="{52971CA2-E0F5-4DF5-9266-5E165E7CCFA4}" srcOrd="0" destOrd="0" presId="urn:microsoft.com/office/officeart/2018/2/layout/IconVerticalSolidList"/>
    <dgm:cxn modelId="{422C73CE-5260-459E-85A0-D2E0FD071C33}" srcId="{D25215F9-EDAF-4A26-A3C6-65F5375B4057}" destId="{45EF2101-5A1A-4E14-8DC9-5C981CDEC3D1}" srcOrd="0" destOrd="0" parTransId="{02FC9CBC-8A11-49EE-83C0-776111DFE8CB}" sibTransId="{B1276A81-5B55-4167-8A01-0169BD3E5CF8}"/>
    <dgm:cxn modelId="{9EC3B6FC-26FD-43BB-B071-D4CA86C9F6D0}" type="presOf" srcId="{39E6DE29-3C3E-4C5C-BE00-05006D594283}" destId="{1D57704F-480E-4A8D-A5AE-43E3F39D76E6}" srcOrd="0" destOrd="0" presId="urn:microsoft.com/office/officeart/2018/2/layout/IconVerticalSolidList"/>
    <dgm:cxn modelId="{320927D2-075C-42CF-A4C6-FE88E5245ED3}" type="presParOf" srcId="{C25B7D5A-8D87-482C-BCEA-C63235003CF6}" destId="{6B80297C-F259-42DF-994F-32B1F71FFD47}" srcOrd="0" destOrd="0" presId="urn:microsoft.com/office/officeart/2018/2/layout/IconVerticalSolidList"/>
    <dgm:cxn modelId="{BABB62E6-9CE8-47E2-82C1-D99A8AF69133}" type="presParOf" srcId="{6B80297C-F259-42DF-994F-32B1F71FFD47}" destId="{CD3F2790-6149-4FC8-89B7-42EEACB3D5AA}" srcOrd="0" destOrd="0" presId="urn:microsoft.com/office/officeart/2018/2/layout/IconVerticalSolidList"/>
    <dgm:cxn modelId="{C71703B9-1B03-4146-ACB1-2B8511C8DA5E}" type="presParOf" srcId="{6B80297C-F259-42DF-994F-32B1F71FFD47}" destId="{9F6AE42B-178B-4C45-8F15-D0F849444563}" srcOrd="1" destOrd="0" presId="urn:microsoft.com/office/officeart/2018/2/layout/IconVerticalSolidList"/>
    <dgm:cxn modelId="{0507C5E0-A244-4680-94D1-1BDA3C957C13}" type="presParOf" srcId="{6B80297C-F259-42DF-994F-32B1F71FFD47}" destId="{77A67A03-96E2-4346-BA5C-59AD1DFFB8DE}" srcOrd="2" destOrd="0" presId="urn:microsoft.com/office/officeart/2018/2/layout/IconVerticalSolidList"/>
    <dgm:cxn modelId="{E4A99290-88C6-45D1-A487-82BA1CFFF78F}" type="presParOf" srcId="{6B80297C-F259-42DF-994F-32B1F71FFD47}" destId="{52971CA2-E0F5-4DF5-9266-5E165E7CCFA4}" srcOrd="3" destOrd="0" presId="urn:microsoft.com/office/officeart/2018/2/layout/IconVerticalSolidList"/>
    <dgm:cxn modelId="{92E21E9E-1AAF-4040-9D72-1E4DFACAF57A}" type="presParOf" srcId="{C25B7D5A-8D87-482C-BCEA-C63235003CF6}" destId="{BAB0D43F-069B-4CDB-9675-0C0C0AB8A73F}" srcOrd="1" destOrd="0" presId="urn:microsoft.com/office/officeart/2018/2/layout/IconVerticalSolidList"/>
    <dgm:cxn modelId="{B94F5E87-1614-41DD-9EE6-68D6F9ABB0EB}" type="presParOf" srcId="{C25B7D5A-8D87-482C-BCEA-C63235003CF6}" destId="{12F8129E-D4ED-4A08-86A2-1FD4308ED499}" srcOrd="2" destOrd="0" presId="urn:microsoft.com/office/officeart/2018/2/layout/IconVerticalSolidList"/>
    <dgm:cxn modelId="{0D1223B7-5A1E-4F41-B772-CFB7A0C94B33}" type="presParOf" srcId="{12F8129E-D4ED-4A08-86A2-1FD4308ED499}" destId="{5DAF5A8D-974D-4F2E-8654-0A5A49A1409E}" srcOrd="0" destOrd="0" presId="urn:microsoft.com/office/officeart/2018/2/layout/IconVerticalSolidList"/>
    <dgm:cxn modelId="{A7C75FAA-2BD0-4BC0-BFBB-D006C4976FB8}" type="presParOf" srcId="{12F8129E-D4ED-4A08-86A2-1FD4308ED499}" destId="{03EA240D-A661-4142-8A03-FFA159469D02}" srcOrd="1" destOrd="0" presId="urn:microsoft.com/office/officeart/2018/2/layout/IconVerticalSolidList"/>
    <dgm:cxn modelId="{58E1A096-4BB6-4D65-915E-D161AAC78024}" type="presParOf" srcId="{12F8129E-D4ED-4A08-86A2-1FD4308ED499}" destId="{A0D9D723-0A3F-47B2-8FFF-9D1BE000294E}" srcOrd="2" destOrd="0" presId="urn:microsoft.com/office/officeart/2018/2/layout/IconVerticalSolidList"/>
    <dgm:cxn modelId="{7F609C6B-B7F8-4A46-9D94-0F2D35620B2C}" type="presParOf" srcId="{12F8129E-D4ED-4A08-86A2-1FD4308ED499}" destId="{1D57704F-480E-4A8D-A5AE-43E3F39D76E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1F14AD-B6CB-4994-B72A-9796329B217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5F3A9E9-9537-487E-8558-758FAAD84A21}">
      <dgm:prSet/>
      <dgm:spPr/>
      <dgm:t>
        <a:bodyPr/>
        <a:lstStyle/>
        <a:p>
          <a:pPr>
            <a:lnSpc>
              <a:spcPct val="100000"/>
            </a:lnSpc>
          </a:pPr>
          <a:r>
            <a:rPr lang="en-US" dirty="0"/>
            <a:t>The main data stems from the </a:t>
          </a:r>
          <a:r>
            <a:rPr lang="en-US" dirty="0">
              <a:hlinkClick xmlns:r="http://schemas.openxmlformats.org/officeDocument/2006/relationships" r:id="rId1"/>
            </a:rPr>
            <a:t>2016 NYC Yellow Cab</a:t>
          </a:r>
          <a:r>
            <a:rPr lang="en-US" dirty="0"/>
            <a:t> trip record data from Big Query on the Google Cloud Platform.</a:t>
          </a:r>
        </a:p>
      </dgm:t>
    </dgm:pt>
    <dgm:pt modelId="{0AAAC08B-98DA-42F9-8585-C8991C3557A6}" type="parTrans" cxnId="{67EA4F17-790E-455C-A5A1-7C75D5EC0FCE}">
      <dgm:prSet/>
      <dgm:spPr/>
      <dgm:t>
        <a:bodyPr/>
        <a:lstStyle/>
        <a:p>
          <a:endParaRPr lang="en-US"/>
        </a:p>
      </dgm:t>
    </dgm:pt>
    <dgm:pt modelId="{A0F74C66-DB73-4848-8AD0-6090E4794B6C}" type="sibTrans" cxnId="{67EA4F17-790E-455C-A5A1-7C75D5EC0FCE}">
      <dgm:prSet/>
      <dgm:spPr/>
      <dgm:t>
        <a:bodyPr/>
        <a:lstStyle/>
        <a:p>
          <a:endParaRPr lang="en-US"/>
        </a:p>
      </dgm:t>
    </dgm:pt>
    <dgm:pt modelId="{3F7B9580-5459-400D-A86D-A7BD0F0D4D8D}">
      <dgm:prSet/>
      <dgm:spPr/>
      <dgm:t>
        <a:bodyPr/>
        <a:lstStyle/>
        <a:p>
          <a:pPr>
            <a:lnSpc>
              <a:spcPct val="100000"/>
            </a:lnSpc>
          </a:pPr>
          <a:r>
            <a:rPr lang="en-US"/>
            <a:t>Two main datasets will be used for this project:</a:t>
          </a:r>
        </a:p>
      </dgm:t>
    </dgm:pt>
    <dgm:pt modelId="{7193FFE7-4298-4EC9-8B68-E00FD4FA925E}" type="parTrans" cxnId="{EB8BD51F-F4CB-4E88-879A-F45883628C96}">
      <dgm:prSet/>
      <dgm:spPr/>
      <dgm:t>
        <a:bodyPr/>
        <a:lstStyle/>
        <a:p>
          <a:endParaRPr lang="en-US"/>
        </a:p>
      </dgm:t>
    </dgm:pt>
    <dgm:pt modelId="{37611286-76FA-4498-A779-D67E668CA231}" type="sibTrans" cxnId="{EB8BD51F-F4CB-4E88-879A-F45883628C96}">
      <dgm:prSet/>
      <dgm:spPr/>
      <dgm:t>
        <a:bodyPr/>
        <a:lstStyle/>
        <a:p>
          <a:endParaRPr lang="en-US"/>
        </a:p>
      </dgm:t>
    </dgm:pt>
    <dgm:pt modelId="{070EFA32-CC51-40A2-B188-9821C5A7FBD4}">
      <dgm:prSet custT="1"/>
      <dgm:spPr/>
      <dgm:t>
        <a:bodyPr/>
        <a:lstStyle/>
        <a:p>
          <a:pPr>
            <a:lnSpc>
              <a:spcPct val="100000"/>
            </a:lnSpc>
          </a:pPr>
          <a:r>
            <a:rPr lang="en-US" sz="1200" b="1" i="1" dirty="0" err="1"/>
            <a:t>taxi_train</a:t>
          </a:r>
          <a:endParaRPr lang="en-US" sz="1200" b="1" i="1" dirty="0"/>
        </a:p>
      </dgm:t>
    </dgm:pt>
    <dgm:pt modelId="{2AB0FE22-EE8B-4894-8F7A-5073B89A651A}" type="parTrans" cxnId="{418A2D38-2808-4A2B-BBB7-7359532CF08C}">
      <dgm:prSet/>
      <dgm:spPr/>
      <dgm:t>
        <a:bodyPr/>
        <a:lstStyle/>
        <a:p>
          <a:endParaRPr lang="en-US"/>
        </a:p>
      </dgm:t>
    </dgm:pt>
    <dgm:pt modelId="{E8610A4D-9991-4E0C-9D1D-08ACFB73DD33}" type="sibTrans" cxnId="{418A2D38-2808-4A2B-BBB7-7359532CF08C}">
      <dgm:prSet/>
      <dgm:spPr/>
      <dgm:t>
        <a:bodyPr/>
        <a:lstStyle/>
        <a:p>
          <a:endParaRPr lang="en-US"/>
        </a:p>
      </dgm:t>
    </dgm:pt>
    <dgm:pt modelId="{DC6326D5-C2DE-494B-BF47-44C8327A651F}">
      <dgm:prSet custT="1"/>
      <dgm:spPr/>
      <dgm:t>
        <a:bodyPr/>
        <a:lstStyle/>
        <a:p>
          <a:pPr>
            <a:lnSpc>
              <a:spcPct val="100000"/>
            </a:lnSpc>
          </a:pPr>
          <a:r>
            <a:rPr lang="en-US" sz="1000" i="1" dirty="0"/>
            <a:t>Consists of 1,458,644 observations and 11 variables corresponding to detailing pickup &amp; drop off times, passenger count and other variables</a:t>
          </a:r>
        </a:p>
        <a:p>
          <a:pPr>
            <a:lnSpc>
              <a:spcPct val="100000"/>
            </a:lnSpc>
          </a:pPr>
          <a:endParaRPr lang="en-US" sz="400" i="1" dirty="0" err="1"/>
        </a:p>
      </dgm:t>
    </dgm:pt>
    <dgm:pt modelId="{5BA9761B-1E6E-2E4A-B43E-2971E40CEEC3}" type="parTrans" cxnId="{202875ED-7E93-C545-8B32-BF64BD44D4FC}">
      <dgm:prSet/>
      <dgm:spPr/>
      <dgm:t>
        <a:bodyPr/>
        <a:lstStyle/>
        <a:p>
          <a:endParaRPr lang="en-US"/>
        </a:p>
      </dgm:t>
    </dgm:pt>
    <dgm:pt modelId="{7FFB1AAF-18EF-774A-8965-ABEB8F4A5211}" type="sibTrans" cxnId="{202875ED-7E93-C545-8B32-BF64BD44D4FC}">
      <dgm:prSet/>
      <dgm:spPr/>
      <dgm:t>
        <a:bodyPr/>
        <a:lstStyle/>
        <a:p>
          <a:endParaRPr lang="en-US"/>
        </a:p>
      </dgm:t>
    </dgm:pt>
    <dgm:pt modelId="{5829F143-8F5A-1440-A78B-32ED6E7FEF89}">
      <dgm:prSet custT="1"/>
      <dgm:spPr/>
      <dgm:t>
        <a:bodyPr/>
        <a:lstStyle/>
        <a:p>
          <a:pPr>
            <a:lnSpc>
              <a:spcPct val="100000"/>
            </a:lnSpc>
          </a:pPr>
          <a:r>
            <a:rPr lang="en-US" sz="1200" b="1" i="1" dirty="0" err="1"/>
            <a:t>taxi_test</a:t>
          </a:r>
          <a:endParaRPr lang="en-US" sz="1000" b="1" i="1" dirty="0" err="1"/>
        </a:p>
      </dgm:t>
    </dgm:pt>
    <dgm:pt modelId="{7C93B5F6-D042-824D-B2DE-281887C9796B}" type="parTrans" cxnId="{2CDD894D-E106-7244-88A6-401A51DB899F}">
      <dgm:prSet/>
      <dgm:spPr/>
      <dgm:t>
        <a:bodyPr/>
        <a:lstStyle/>
        <a:p>
          <a:endParaRPr lang="en-US"/>
        </a:p>
      </dgm:t>
    </dgm:pt>
    <dgm:pt modelId="{DF558EE9-B4B3-BA43-8529-332DD0F58608}" type="sibTrans" cxnId="{2CDD894D-E106-7244-88A6-401A51DB899F}">
      <dgm:prSet/>
      <dgm:spPr/>
      <dgm:t>
        <a:bodyPr/>
        <a:lstStyle/>
        <a:p>
          <a:endParaRPr lang="en-US"/>
        </a:p>
      </dgm:t>
    </dgm:pt>
    <dgm:pt modelId="{88F2911F-3257-9149-AC0E-63DF0F5AAC21}">
      <dgm:prSet custT="1"/>
      <dgm:spPr/>
      <dgm:t>
        <a:bodyPr/>
        <a:lstStyle/>
        <a:p>
          <a:pPr>
            <a:lnSpc>
              <a:spcPct val="100000"/>
            </a:lnSpc>
          </a:pPr>
          <a:r>
            <a:rPr lang="en-US" sz="1000" b="0" i="1" dirty="0" err="1"/>
            <a:t>Co</a:t>
          </a:r>
          <a:r>
            <a:rPr lang="en-US" sz="1000" i="1" dirty="0" err="1"/>
            <a:t>nsists of 625,134 observations and 10 variables, like taxi_train, but without the target variable (trip_duration)</a:t>
          </a:r>
        </a:p>
      </dgm:t>
    </dgm:pt>
    <dgm:pt modelId="{D275FE52-664B-DF48-A049-54D5F6E6B5E5}" type="parTrans" cxnId="{C16DBCAD-5D47-DA43-AB61-5A2BE961EA62}">
      <dgm:prSet/>
      <dgm:spPr/>
      <dgm:t>
        <a:bodyPr/>
        <a:lstStyle/>
        <a:p>
          <a:endParaRPr lang="en-US"/>
        </a:p>
      </dgm:t>
    </dgm:pt>
    <dgm:pt modelId="{A5F0894B-887D-8145-AD86-9357439F4529}" type="sibTrans" cxnId="{C16DBCAD-5D47-DA43-AB61-5A2BE961EA62}">
      <dgm:prSet/>
      <dgm:spPr/>
      <dgm:t>
        <a:bodyPr/>
        <a:lstStyle/>
        <a:p>
          <a:endParaRPr lang="en-US"/>
        </a:p>
      </dgm:t>
    </dgm:pt>
    <dgm:pt modelId="{5A14F7C0-79A1-4EEF-8531-1AAC59403DE7}" type="pres">
      <dgm:prSet presAssocID="{F01F14AD-B6CB-4994-B72A-9796329B2174}" presName="root" presStyleCnt="0">
        <dgm:presLayoutVars>
          <dgm:dir/>
          <dgm:resizeHandles val="exact"/>
        </dgm:presLayoutVars>
      </dgm:prSet>
      <dgm:spPr/>
    </dgm:pt>
    <dgm:pt modelId="{EB94C2DC-FBEB-4E32-86A0-9A2653709427}" type="pres">
      <dgm:prSet presAssocID="{45F3A9E9-9537-487E-8558-758FAAD84A21}" presName="compNode" presStyleCnt="0"/>
      <dgm:spPr/>
    </dgm:pt>
    <dgm:pt modelId="{F12A8719-5BAE-4212-A323-7A35EC9FCF91}" type="pres">
      <dgm:prSet presAssocID="{45F3A9E9-9537-487E-8558-758FAAD84A21}" presName="bgRect" presStyleLbl="bgShp" presStyleIdx="0" presStyleCnt="2"/>
      <dgm:spPr/>
    </dgm:pt>
    <dgm:pt modelId="{1E04EDCC-8F93-4E54-BEF5-E4A460DFDEF1}" type="pres">
      <dgm:prSet presAssocID="{45F3A9E9-9537-487E-8558-758FAAD84A21}"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Cloud"/>
        </a:ext>
      </dgm:extLst>
    </dgm:pt>
    <dgm:pt modelId="{F7007225-A482-4EED-AB2B-504A77D240BA}" type="pres">
      <dgm:prSet presAssocID="{45F3A9E9-9537-487E-8558-758FAAD84A21}" presName="spaceRect" presStyleCnt="0"/>
      <dgm:spPr/>
    </dgm:pt>
    <dgm:pt modelId="{3A3F1824-0684-4918-A19C-AB9CDA843610}" type="pres">
      <dgm:prSet presAssocID="{45F3A9E9-9537-487E-8558-758FAAD84A21}" presName="parTx" presStyleLbl="revTx" presStyleIdx="0" presStyleCnt="3">
        <dgm:presLayoutVars>
          <dgm:chMax val="0"/>
          <dgm:chPref val="0"/>
        </dgm:presLayoutVars>
      </dgm:prSet>
      <dgm:spPr/>
    </dgm:pt>
    <dgm:pt modelId="{8D33E6F8-EDE2-4A9A-870C-EFE0DCBB71CC}" type="pres">
      <dgm:prSet presAssocID="{A0F74C66-DB73-4848-8AD0-6090E4794B6C}" presName="sibTrans" presStyleCnt="0"/>
      <dgm:spPr/>
    </dgm:pt>
    <dgm:pt modelId="{CE53A354-9EC2-4D30-AF3F-2CD653DCE39C}" type="pres">
      <dgm:prSet presAssocID="{3F7B9580-5459-400D-A86D-A7BD0F0D4D8D}" presName="compNode" presStyleCnt="0"/>
      <dgm:spPr/>
    </dgm:pt>
    <dgm:pt modelId="{6C4D7271-E0CD-4BA3-BEFD-E9A90EF86993}" type="pres">
      <dgm:prSet presAssocID="{3F7B9580-5459-400D-A86D-A7BD0F0D4D8D}" presName="bgRect" presStyleLbl="bgShp" presStyleIdx="1" presStyleCnt="2"/>
      <dgm:spPr/>
    </dgm:pt>
    <dgm:pt modelId="{B6C8DB69-71AA-4118-8746-9E35ADB705B3}" type="pres">
      <dgm:prSet presAssocID="{3F7B9580-5459-400D-A86D-A7BD0F0D4D8D}"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Taxi"/>
        </a:ext>
      </dgm:extLst>
    </dgm:pt>
    <dgm:pt modelId="{02947F23-527A-4EA4-9FCD-3C88AA536FA9}" type="pres">
      <dgm:prSet presAssocID="{3F7B9580-5459-400D-A86D-A7BD0F0D4D8D}" presName="spaceRect" presStyleCnt="0"/>
      <dgm:spPr/>
    </dgm:pt>
    <dgm:pt modelId="{FB41DB45-8656-4D27-9786-5B9E192A334A}" type="pres">
      <dgm:prSet presAssocID="{3F7B9580-5459-400D-A86D-A7BD0F0D4D8D}" presName="parTx" presStyleLbl="revTx" presStyleIdx="1" presStyleCnt="3">
        <dgm:presLayoutVars>
          <dgm:chMax val="0"/>
          <dgm:chPref val="0"/>
        </dgm:presLayoutVars>
      </dgm:prSet>
      <dgm:spPr/>
    </dgm:pt>
    <dgm:pt modelId="{6BD21528-311A-47A5-BE12-0E4BE0D00761}" type="pres">
      <dgm:prSet presAssocID="{3F7B9580-5459-400D-A86D-A7BD0F0D4D8D}" presName="desTx" presStyleLbl="revTx" presStyleIdx="2" presStyleCnt="3">
        <dgm:presLayoutVars/>
      </dgm:prSet>
      <dgm:spPr/>
    </dgm:pt>
  </dgm:ptLst>
  <dgm:cxnLst>
    <dgm:cxn modelId="{50AC5B06-17A5-884D-B35E-242F172A226D}" type="presOf" srcId="{3F7B9580-5459-400D-A86D-A7BD0F0D4D8D}" destId="{FB41DB45-8656-4D27-9786-5B9E192A334A}" srcOrd="0" destOrd="0" presId="urn:microsoft.com/office/officeart/2018/2/layout/IconVerticalSolidList"/>
    <dgm:cxn modelId="{67EA4F17-790E-455C-A5A1-7C75D5EC0FCE}" srcId="{F01F14AD-B6CB-4994-B72A-9796329B2174}" destId="{45F3A9E9-9537-487E-8558-758FAAD84A21}" srcOrd="0" destOrd="0" parTransId="{0AAAC08B-98DA-42F9-8585-C8991C3557A6}" sibTransId="{A0F74C66-DB73-4848-8AD0-6090E4794B6C}"/>
    <dgm:cxn modelId="{EB8BD51F-F4CB-4E88-879A-F45883628C96}" srcId="{F01F14AD-B6CB-4994-B72A-9796329B2174}" destId="{3F7B9580-5459-400D-A86D-A7BD0F0D4D8D}" srcOrd="1" destOrd="0" parTransId="{7193FFE7-4298-4EC9-8B68-E00FD4FA925E}" sibTransId="{37611286-76FA-4498-A779-D67E668CA231}"/>
    <dgm:cxn modelId="{418A2D38-2808-4A2B-BBB7-7359532CF08C}" srcId="{3F7B9580-5459-400D-A86D-A7BD0F0D4D8D}" destId="{070EFA32-CC51-40A2-B188-9821C5A7FBD4}" srcOrd="0" destOrd="0" parTransId="{2AB0FE22-EE8B-4894-8F7A-5073B89A651A}" sibTransId="{E8610A4D-9991-4E0C-9D1D-08ACFB73DD33}"/>
    <dgm:cxn modelId="{2CDD894D-E106-7244-88A6-401A51DB899F}" srcId="{3F7B9580-5459-400D-A86D-A7BD0F0D4D8D}" destId="{5829F143-8F5A-1440-A78B-32ED6E7FEF89}" srcOrd="2" destOrd="0" parTransId="{7C93B5F6-D042-824D-B2DE-281887C9796B}" sibTransId="{DF558EE9-B4B3-BA43-8529-332DD0F58608}"/>
    <dgm:cxn modelId="{62707151-FA24-6141-AD82-C6024E1E695D}" type="presOf" srcId="{88F2911F-3257-9149-AC0E-63DF0F5AAC21}" destId="{6BD21528-311A-47A5-BE12-0E4BE0D00761}" srcOrd="0" destOrd="3" presId="urn:microsoft.com/office/officeart/2018/2/layout/IconVerticalSolidList"/>
    <dgm:cxn modelId="{EE62348E-70EB-A344-8979-9F1C6CDF74D9}" type="presOf" srcId="{DC6326D5-C2DE-494B-BF47-44C8327A651F}" destId="{6BD21528-311A-47A5-BE12-0E4BE0D00761}" srcOrd="0" destOrd="1" presId="urn:microsoft.com/office/officeart/2018/2/layout/IconVerticalSolidList"/>
    <dgm:cxn modelId="{444B32A8-F2C7-BF4D-9801-CA8332988A38}" type="presOf" srcId="{070EFA32-CC51-40A2-B188-9821C5A7FBD4}" destId="{6BD21528-311A-47A5-BE12-0E4BE0D00761}" srcOrd="0" destOrd="0" presId="urn:microsoft.com/office/officeart/2018/2/layout/IconVerticalSolidList"/>
    <dgm:cxn modelId="{C16DBCAD-5D47-DA43-AB61-5A2BE961EA62}" srcId="{3F7B9580-5459-400D-A86D-A7BD0F0D4D8D}" destId="{88F2911F-3257-9149-AC0E-63DF0F5AAC21}" srcOrd="3" destOrd="0" parTransId="{D275FE52-664B-DF48-A049-54D5F6E6B5E5}" sibTransId="{A5F0894B-887D-8145-AD86-9357439F4529}"/>
    <dgm:cxn modelId="{0760B3B4-FAEE-6A43-8985-044B4D9C786A}" type="presOf" srcId="{F01F14AD-B6CB-4994-B72A-9796329B2174}" destId="{5A14F7C0-79A1-4EEF-8531-1AAC59403DE7}" srcOrd="0" destOrd="0" presId="urn:microsoft.com/office/officeart/2018/2/layout/IconVerticalSolidList"/>
    <dgm:cxn modelId="{44DFA2B9-7054-0242-9B49-D46E4C56CB28}" type="presOf" srcId="{45F3A9E9-9537-487E-8558-758FAAD84A21}" destId="{3A3F1824-0684-4918-A19C-AB9CDA843610}" srcOrd="0" destOrd="0" presId="urn:microsoft.com/office/officeart/2018/2/layout/IconVerticalSolidList"/>
    <dgm:cxn modelId="{202875ED-7E93-C545-8B32-BF64BD44D4FC}" srcId="{3F7B9580-5459-400D-A86D-A7BD0F0D4D8D}" destId="{DC6326D5-C2DE-494B-BF47-44C8327A651F}" srcOrd="1" destOrd="0" parTransId="{5BA9761B-1E6E-2E4A-B43E-2971E40CEEC3}" sibTransId="{7FFB1AAF-18EF-774A-8965-ABEB8F4A5211}"/>
    <dgm:cxn modelId="{6D2187F9-4F3B-0445-A12F-97A4757F16B4}" type="presOf" srcId="{5829F143-8F5A-1440-A78B-32ED6E7FEF89}" destId="{6BD21528-311A-47A5-BE12-0E4BE0D00761}" srcOrd="0" destOrd="2" presId="urn:microsoft.com/office/officeart/2018/2/layout/IconVerticalSolidList"/>
    <dgm:cxn modelId="{04166D9C-4F06-CF4C-8D1C-E57886D1FFD6}" type="presParOf" srcId="{5A14F7C0-79A1-4EEF-8531-1AAC59403DE7}" destId="{EB94C2DC-FBEB-4E32-86A0-9A2653709427}" srcOrd="0" destOrd="0" presId="urn:microsoft.com/office/officeart/2018/2/layout/IconVerticalSolidList"/>
    <dgm:cxn modelId="{87430318-0157-324D-99D3-F42FCCB9A778}" type="presParOf" srcId="{EB94C2DC-FBEB-4E32-86A0-9A2653709427}" destId="{F12A8719-5BAE-4212-A323-7A35EC9FCF91}" srcOrd="0" destOrd="0" presId="urn:microsoft.com/office/officeart/2018/2/layout/IconVerticalSolidList"/>
    <dgm:cxn modelId="{251EF675-5CBB-6349-B584-EAE60CC8EC4B}" type="presParOf" srcId="{EB94C2DC-FBEB-4E32-86A0-9A2653709427}" destId="{1E04EDCC-8F93-4E54-BEF5-E4A460DFDEF1}" srcOrd="1" destOrd="0" presId="urn:microsoft.com/office/officeart/2018/2/layout/IconVerticalSolidList"/>
    <dgm:cxn modelId="{3681D5AC-FFE8-824B-BE56-C0601270750F}" type="presParOf" srcId="{EB94C2DC-FBEB-4E32-86A0-9A2653709427}" destId="{F7007225-A482-4EED-AB2B-504A77D240BA}" srcOrd="2" destOrd="0" presId="urn:microsoft.com/office/officeart/2018/2/layout/IconVerticalSolidList"/>
    <dgm:cxn modelId="{9CA3F679-E9C8-C249-8A93-2516B4C518C6}" type="presParOf" srcId="{EB94C2DC-FBEB-4E32-86A0-9A2653709427}" destId="{3A3F1824-0684-4918-A19C-AB9CDA843610}" srcOrd="3" destOrd="0" presId="urn:microsoft.com/office/officeart/2018/2/layout/IconVerticalSolidList"/>
    <dgm:cxn modelId="{52BE298E-11F0-6340-815A-3FCCF84D27B6}" type="presParOf" srcId="{5A14F7C0-79A1-4EEF-8531-1AAC59403DE7}" destId="{8D33E6F8-EDE2-4A9A-870C-EFE0DCBB71CC}" srcOrd="1" destOrd="0" presId="urn:microsoft.com/office/officeart/2018/2/layout/IconVerticalSolidList"/>
    <dgm:cxn modelId="{D030ED51-474F-1341-B4FC-1D2F5BE71AAD}" type="presParOf" srcId="{5A14F7C0-79A1-4EEF-8531-1AAC59403DE7}" destId="{CE53A354-9EC2-4D30-AF3F-2CD653DCE39C}" srcOrd="2" destOrd="0" presId="urn:microsoft.com/office/officeart/2018/2/layout/IconVerticalSolidList"/>
    <dgm:cxn modelId="{AEAB0409-3E5F-4B46-8563-809604914861}" type="presParOf" srcId="{CE53A354-9EC2-4D30-AF3F-2CD653DCE39C}" destId="{6C4D7271-E0CD-4BA3-BEFD-E9A90EF86993}" srcOrd="0" destOrd="0" presId="urn:microsoft.com/office/officeart/2018/2/layout/IconVerticalSolidList"/>
    <dgm:cxn modelId="{5DCCB132-DC1B-0549-AADF-BC3052535A25}" type="presParOf" srcId="{CE53A354-9EC2-4D30-AF3F-2CD653DCE39C}" destId="{B6C8DB69-71AA-4118-8746-9E35ADB705B3}" srcOrd="1" destOrd="0" presId="urn:microsoft.com/office/officeart/2018/2/layout/IconVerticalSolidList"/>
    <dgm:cxn modelId="{671960B2-7BD3-AD48-88A2-222BC0A049A7}" type="presParOf" srcId="{CE53A354-9EC2-4D30-AF3F-2CD653DCE39C}" destId="{02947F23-527A-4EA4-9FCD-3C88AA536FA9}" srcOrd="2" destOrd="0" presId="urn:microsoft.com/office/officeart/2018/2/layout/IconVerticalSolidList"/>
    <dgm:cxn modelId="{DAF5ADF2-42E9-BD4C-BCA0-B2E33A91598B}" type="presParOf" srcId="{CE53A354-9EC2-4D30-AF3F-2CD653DCE39C}" destId="{FB41DB45-8656-4D27-9786-5B9E192A334A}" srcOrd="3" destOrd="0" presId="urn:microsoft.com/office/officeart/2018/2/layout/IconVerticalSolidList"/>
    <dgm:cxn modelId="{FD82DEFF-A677-8648-BCAF-93FAEF33C305}" type="presParOf" srcId="{CE53A354-9EC2-4D30-AF3F-2CD653DCE39C}" destId="{6BD21528-311A-47A5-BE12-0E4BE0D0076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A0F491-98B1-49ED-B0E1-1524AB0AF3B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48CFA01-E034-434F-9F67-BFE4B3EE9660}">
      <dgm:prSet/>
      <dgm:spPr/>
      <dgm:t>
        <a:bodyPr/>
        <a:lstStyle/>
        <a:p>
          <a:pPr>
            <a:lnSpc>
              <a:spcPct val="100000"/>
            </a:lnSpc>
          </a:pPr>
          <a:r>
            <a:rPr lang="en-US" dirty="0"/>
            <a:t>It looks like most of the trips are between 600 &amp; 1,000 seconds, or about 10 to 15 minutes. </a:t>
          </a:r>
        </a:p>
      </dgm:t>
    </dgm:pt>
    <dgm:pt modelId="{C533B279-3A3D-4066-B120-8B3334DF7010}" type="parTrans" cxnId="{D4AD9F05-D893-414D-AFC3-CA204529F272}">
      <dgm:prSet/>
      <dgm:spPr/>
      <dgm:t>
        <a:bodyPr/>
        <a:lstStyle/>
        <a:p>
          <a:endParaRPr lang="en-US"/>
        </a:p>
      </dgm:t>
    </dgm:pt>
    <dgm:pt modelId="{9CF86194-F61B-4173-BEFF-B65801D36630}" type="sibTrans" cxnId="{D4AD9F05-D893-414D-AFC3-CA204529F272}">
      <dgm:prSet/>
      <dgm:spPr/>
      <dgm:t>
        <a:bodyPr/>
        <a:lstStyle/>
        <a:p>
          <a:endParaRPr lang="en-US"/>
        </a:p>
      </dgm:t>
    </dgm:pt>
    <dgm:pt modelId="{8C18513F-B982-4BF7-97A8-D709A0B07FD3}">
      <dgm:prSet/>
      <dgm:spPr/>
      <dgm:t>
        <a:bodyPr/>
        <a:lstStyle/>
        <a:p>
          <a:pPr>
            <a:lnSpc>
              <a:spcPct val="100000"/>
            </a:lnSpc>
          </a:pPr>
          <a:r>
            <a:rPr lang="en-US"/>
            <a:t>There’s a lot of variability so we’ll implement a logarithmic scale to account for the plethora of values.</a:t>
          </a:r>
        </a:p>
      </dgm:t>
    </dgm:pt>
    <dgm:pt modelId="{C512AE2E-C1B8-4F08-89FB-028C56C80950}" type="parTrans" cxnId="{7E755F3F-5774-4342-AEAE-546B05643829}">
      <dgm:prSet/>
      <dgm:spPr/>
      <dgm:t>
        <a:bodyPr/>
        <a:lstStyle/>
        <a:p>
          <a:endParaRPr lang="en-US"/>
        </a:p>
      </dgm:t>
    </dgm:pt>
    <dgm:pt modelId="{E5EAB7C2-9C85-4F2F-ACD0-3F6CED5CAE3B}" type="sibTrans" cxnId="{7E755F3F-5774-4342-AEAE-546B05643829}">
      <dgm:prSet/>
      <dgm:spPr/>
      <dgm:t>
        <a:bodyPr/>
        <a:lstStyle/>
        <a:p>
          <a:endParaRPr lang="en-US"/>
        </a:p>
      </dgm:t>
    </dgm:pt>
    <dgm:pt modelId="{7B34A7EA-A70F-4585-B7C2-4AA75DD126A0}" type="pres">
      <dgm:prSet presAssocID="{06A0F491-98B1-49ED-B0E1-1524AB0AF3BD}" presName="root" presStyleCnt="0">
        <dgm:presLayoutVars>
          <dgm:dir/>
          <dgm:resizeHandles val="exact"/>
        </dgm:presLayoutVars>
      </dgm:prSet>
      <dgm:spPr/>
    </dgm:pt>
    <dgm:pt modelId="{8D5B0122-52CD-47C6-96F0-3D02B4DB9BFC}" type="pres">
      <dgm:prSet presAssocID="{C48CFA01-E034-434F-9F67-BFE4B3EE9660}" presName="compNode" presStyleCnt="0"/>
      <dgm:spPr/>
    </dgm:pt>
    <dgm:pt modelId="{9BD98A8C-FF3D-45B1-8B2D-B85D2AE6C816}" type="pres">
      <dgm:prSet presAssocID="{C48CFA01-E034-434F-9F67-BFE4B3EE966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FB2E80AF-22B9-4596-A4CE-E87C8BE4FBF5}" type="pres">
      <dgm:prSet presAssocID="{C48CFA01-E034-434F-9F67-BFE4B3EE9660}" presName="spaceRect" presStyleCnt="0"/>
      <dgm:spPr/>
    </dgm:pt>
    <dgm:pt modelId="{CC4E16A6-2D39-47BF-8483-9AB6EC94D2A9}" type="pres">
      <dgm:prSet presAssocID="{C48CFA01-E034-434F-9F67-BFE4B3EE9660}" presName="textRect" presStyleLbl="revTx" presStyleIdx="0" presStyleCnt="2">
        <dgm:presLayoutVars>
          <dgm:chMax val="1"/>
          <dgm:chPref val="1"/>
        </dgm:presLayoutVars>
      </dgm:prSet>
      <dgm:spPr/>
    </dgm:pt>
    <dgm:pt modelId="{0AEC90F0-0C81-4C66-8B4A-3768499215ED}" type="pres">
      <dgm:prSet presAssocID="{9CF86194-F61B-4173-BEFF-B65801D36630}" presName="sibTrans" presStyleCnt="0"/>
      <dgm:spPr/>
    </dgm:pt>
    <dgm:pt modelId="{6F60FB3E-6660-4561-B6C6-FED4A53AE8F3}" type="pres">
      <dgm:prSet presAssocID="{8C18513F-B982-4BF7-97A8-D709A0B07FD3}" presName="compNode" presStyleCnt="0"/>
      <dgm:spPr/>
    </dgm:pt>
    <dgm:pt modelId="{204F9975-2521-4BCE-9280-3D6081709591}" type="pres">
      <dgm:prSet presAssocID="{8C18513F-B982-4BF7-97A8-D709A0B07FD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33F89020-4010-44A8-B58C-470658ED9F52}" type="pres">
      <dgm:prSet presAssocID="{8C18513F-B982-4BF7-97A8-D709A0B07FD3}" presName="spaceRect" presStyleCnt="0"/>
      <dgm:spPr/>
    </dgm:pt>
    <dgm:pt modelId="{21DF39B4-A194-43D2-B671-65B5E44CBA47}" type="pres">
      <dgm:prSet presAssocID="{8C18513F-B982-4BF7-97A8-D709A0B07FD3}" presName="textRect" presStyleLbl="revTx" presStyleIdx="1" presStyleCnt="2">
        <dgm:presLayoutVars>
          <dgm:chMax val="1"/>
          <dgm:chPref val="1"/>
        </dgm:presLayoutVars>
      </dgm:prSet>
      <dgm:spPr/>
    </dgm:pt>
  </dgm:ptLst>
  <dgm:cxnLst>
    <dgm:cxn modelId="{D4AD9F05-D893-414D-AFC3-CA204529F272}" srcId="{06A0F491-98B1-49ED-B0E1-1524AB0AF3BD}" destId="{C48CFA01-E034-434F-9F67-BFE4B3EE9660}" srcOrd="0" destOrd="0" parTransId="{C533B279-3A3D-4066-B120-8B3334DF7010}" sibTransId="{9CF86194-F61B-4173-BEFF-B65801D36630}"/>
    <dgm:cxn modelId="{7E755F3F-5774-4342-AEAE-546B05643829}" srcId="{06A0F491-98B1-49ED-B0E1-1524AB0AF3BD}" destId="{8C18513F-B982-4BF7-97A8-D709A0B07FD3}" srcOrd="1" destOrd="0" parTransId="{C512AE2E-C1B8-4F08-89FB-028C56C80950}" sibTransId="{E5EAB7C2-9C85-4F2F-ACD0-3F6CED5CAE3B}"/>
    <dgm:cxn modelId="{4518555B-8A61-4767-ADC2-35444B035EA4}" type="presOf" srcId="{C48CFA01-E034-434F-9F67-BFE4B3EE9660}" destId="{CC4E16A6-2D39-47BF-8483-9AB6EC94D2A9}" srcOrd="0" destOrd="0" presId="urn:microsoft.com/office/officeart/2018/2/layout/IconLabelList"/>
    <dgm:cxn modelId="{C6B19D94-D421-475B-AA96-B8600EEC66A9}" type="presOf" srcId="{8C18513F-B982-4BF7-97A8-D709A0B07FD3}" destId="{21DF39B4-A194-43D2-B671-65B5E44CBA47}" srcOrd="0" destOrd="0" presId="urn:microsoft.com/office/officeart/2018/2/layout/IconLabelList"/>
    <dgm:cxn modelId="{E578A7EF-BD98-4D85-BA94-96281E9F0644}" type="presOf" srcId="{06A0F491-98B1-49ED-B0E1-1524AB0AF3BD}" destId="{7B34A7EA-A70F-4585-B7C2-4AA75DD126A0}" srcOrd="0" destOrd="0" presId="urn:microsoft.com/office/officeart/2018/2/layout/IconLabelList"/>
    <dgm:cxn modelId="{2AB1B2D8-A2B4-4C65-BA22-78AE0C829235}" type="presParOf" srcId="{7B34A7EA-A70F-4585-B7C2-4AA75DD126A0}" destId="{8D5B0122-52CD-47C6-96F0-3D02B4DB9BFC}" srcOrd="0" destOrd="0" presId="urn:microsoft.com/office/officeart/2018/2/layout/IconLabelList"/>
    <dgm:cxn modelId="{C230A1B0-4015-4AA1-8E99-08E38C6BD569}" type="presParOf" srcId="{8D5B0122-52CD-47C6-96F0-3D02B4DB9BFC}" destId="{9BD98A8C-FF3D-45B1-8B2D-B85D2AE6C816}" srcOrd="0" destOrd="0" presId="urn:microsoft.com/office/officeart/2018/2/layout/IconLabelList"/>
    <dgm:cxn modelId="{BFCEF94B-3750-48A0-9864-B48F79E527A8}" type="presParOf" srcId="{8D5B0122-52CD-47C6-96F0-3D02B4DB9BFC}" destId="{FB2E80AF-22B9-4596-A4CE-E87C8BE4FBF5}" srcOrd="1" destOrd="0" presId="urn:microsoft.com/office/officeart/2018/2/layout/IconLabelList"/>
    <dgm:cxn modelId="{A94A1786-1E60-4375-957F-8763B7E8DA01}" type="presParOf" srcId="{8D5B0122-52CD-47C6-96F0-3D02B4DB9BFC}" destId="{CC4E16A6-2D39-47BF-8483-9AB6EC94D2A9}" srcOrd="2" destOrd="0" presId="urn:microsoft.com/office/officeart/2018/2/layout/IconLabelList"/>
    <dgm:cxn modelId="{E6C7ACFB-CECF-4B75-8376-2ABE126BA098}" type="presParOf" srcId="{7B34A7EA-A70F-4585-B7C2-4AA75DD126A0}" destId="{0AEC90F0-0C81-4C66-8B4A-3768499215ED}" srcOrd="1" destOrd="0" presId="urn:microsoft.com/office/officeart/2018/2/layout/IconLabelList"/>
    <dgm:cxn modelId="{B63AF065-992C-4B6F-BC08-899C7925C79B}" type="presParOf" srcId="{7B34A7EA-A70F-4585-B7C2-4AA75DD126A0}" destId="{6F60FB3E-6660-4561-B6C6-FED4A53AE8F3}" srcOrd="2" destOrd="0" presId="urn:microsoft.com/office/officeart/2018/2/layout/IconLabelList"/>
    <dgm:cxn modelId="{E52A7ED8-A4BC-4AE8-82DD-5A0F4AFA8BBD}" type="presParOf" srcId="{6F60FB3E-6660-4561-B6C6-FED4A53AE8F3}" destId="{204F9975-2521-4BCE-9280-3D6081709591}" srcOrd="0" destOrd="0" presId="urn:microsoft.com/office/officeart/2018/2/layout/IconLabelList"/>
    <dgm:cxn modelId="{713FCCC3-E490-4F96-973F-2B6EF376BE22}" type="presParOf" srcId="{6F60FB3E-6660-4561-B6C6-FED4A53AE8F3}" destId="{33F89020-4010-44A8-B58C-470658ED9F52}" srcOrd="1" destOrd="0" presId="urn:microsoft.com/office/officeart/2018/2/layout/IconLabelList"/>
    <dgm:cxn modelId="{67A9490B-AF9C-4E3A-97D2-AAAA06FE293B}" type="presParOf" srcId="{6F60FB3E-6660-4561-B6C6-FED4A53AE8F3}" destId="{21DF39B4-A194-43D2-B671-65B5E44CBA47}"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000C7C-96B7-4863-B0D7-FB0278613514}" type="doc">
      <dgm:prSet loTypeId="urn:microsoft.com/office/officeart/2016/7/layout/BasicTimeline" loCatId="process" qsTypeId="urn:microsoft.com/office/officeart/2005/8/quickstyle/simple1" qsCatId="simple" csTypeId="urn:microsoft.com/office/officeart/2005/8/colors/accent1_2" csCatId="accent1" phldr="1"/>
      <dgm:spPr/>
      <dgm:t>
        <a:bodyPr/>
        <a:lstStyle/>
        <a:p>
          <a:endParaRPr lang="en-US"/>
        </a:p>
      </dgm:t>
    </dgm:pt>
    <dgm:pt modelId="{33236203-B2A7-479E-8675-B9674EE9F3F3}">
      <dgm:prSet/>
      <dgm:spPr/>
      <dgm:t>
        <a:bodyPr/>
        <a:lstStyle/>
        <a:p>
          <a:pPr>
            <a:defRPr b="1"/>
          </a:pPr>
          <a:r>
            <a:rPr lang="en-US"/>
            <a:t>late January</a:t>
          </a:r>
        </a:p>
      </dgm:t>
    </dgm:pt>
    <dgm:pt modelId="{FA46F0C1-420D-45B3-AAAE-C5C332CA8AA6}" type="parTrans" cxnId="{6E9A0B5A-926B-49B3-B9E0-EACC785C1E3E}">
      <dgm:prSet/>
      <dgm:spPr/>
      <dgm:t>
        <a:bodyPr/>
        <a:lstStyle/>
        <a:p>
          <a:endParaRPr lang="en-US"/>
        </a:p>
      </dgm:t>
    </dgm:pt>
    <dgm:pt modelId="{3FFB2E46-8FD8-4211-84CB-22A0573742D5}" type="sibTrans" cxnId="{6E9A0B5A-926B-49B3-B9E0-EACC785C1E3E}">
      <dgm:prSet/>
      <dgm:spPr/>
      <dgm:t>
        <a:bodyPr/>
        <a:lstStyle/>
        <a:p>
          <a:endParaRPr lang="en-US"/>
        </a:p>
      </dgm:t>
    </dgm:pt>
    <dgm:pt modelId="{B7DFD20A-C7E4-436A-87A1-734531D46B75}">
      <dgm:prSet/>
      <dgm:spPr/>
      <dgm:t>
        <a:bodyPr/>
        <a:lstStyle/>
        <a:p>
          <a:r>
            <a:rPr lang="en-US"/>
            <a:t>Looks like there's quite the dip in trips in late January, with another modest dip in late May. </a:t>
          </a:r>
        </a:p>
      </dgm:t>
    </dgm:pt>
    <dgm:pt modelId="{DEAC135F-99E4-4050-BE3C-484EECCD3931}" type="parTrans" cxnId="{9C2898C6-C9FC-4C48-B1E7-289E500B54D1}">
      <dgm:prSet/>
      <dgm:spPr/>
      <dgm:t>
        <a:bodyPr/>
        <a:lstStyle/>
        <a:p>
          <a:endParaRPr lang="en-US"/>
        </a:p>
      </dgm:t>
    </dgm:pt>
    <dgm:pt modelId="{D30A254D-82AB-4657-AAD4-162CBB8C93F3}" type="sibTrans" cxnId="{9C2898C6-C9FC-4C48-B1E7-289E500B54D1}">
      <dgm:prSet/>
      <dgm:spPr/>
      <dgm:t>
        <a:bodyPr/>
        <a:lstStyle/>
        <a:p>
          <a:endParaRPr lang="en-US"/>
        </a:p>
      </dgm:t>
    </dgm:pt>
    <dgm:pt modelId="{999B2526-2992-458D-B30A-7C7123051FC7}">
      <dgm:prSet/>
      <dgm:spPr/>
      <dgm:t>
        <a:bodyPr/>
        <a:lstStyle/>
        <a:p>
          <a:pPr>
            <a:defRPr b="1"/>
          </a:pPr>
          <a:r>
            <a:rPr lang="en-US"/>
            <a:t>May</a:t>
          </a:r>
        </a:p>
      </dgm:t>
    </dgm:pt>
    <dgm:pt modelId="{425EB0D8-D730-4EB4-B164-D0D9AF3BEA50}" type="parTrans" cxnId="{5F91E651-AF25-41FB-8EEA-054784F883F9}">
      <dgm:prSet/>
      <dgm:spPr/>
      <dgm:t>
        <a:bodyPr/>
        <a:lstStyle/>
        <a:p>
          <a:endParaRPr lang="en-US"/>
        </a:p>
      </dgm:t>
    </dgm:pt>
    <dgm:pt modelId="{534F63D2-5D38-4C81-A535-A43657FFD1A7}" type="sibTrans" cxnId="{5F91E651-AF25-41FB-8EEA-054784F883F9}">
      <dgm:prSet/>
      <dgm:spPr/>
      <dgm:t>
        <a:bodyPr/>
        <a:lstStyle/>
        <a:p>
          <a:endParaRPr lang="en-US"/>
        </a:p>
      </dgm:t>
    </dgm:pt>
    <dgm:pt modelId="{F505AAA7-6CDD-49C5-9FA3-26DA5D23083A}">
      <dgm:prSet/>
      <dgm:spPr/>
      <dgm:t>
        <a:bodyPr/>
        <a:lstStyle/>
        <a:p>
          <a:r>
            <a:rPr lang="en-US"/>
            <a:t>My initial guesses are around data errors versus anything season-related (winter in January or Spring in May). Outliers!</a:t>
          </a:r>
        </a:p>
      </dgm:t>
    </dgm:pt>
    <dgm:pt modelId="{B86BC2FB-66BC-4F9C-ACC4-03A31291A956}" type="parTrans" cxnId="{2C9C63B2-53DE-491D-9614-ED203A2882E5}">
      <dgm:prSet/>
      <dgm:spPr/>
      <dgm:t>
        <a:bodyPr/>
        <a:lstStyle/>
        <a:p>
          <a:endParaRPr lang="en-US"/>
        </a:p>
      </dgm:t>
    </dgm:pt>
    <dgm:pt modelId="{012B2B43-637F-4C80-AB8C-4B39864C1AF2}" type="sibTrans" cxnId="{2C9C63B2-53DE-491D-9614-ED203A2882E5}">
      <dgm:prSet/>
      <dgm:spPr/>
      <dgm:t>
        <a:bodyPr/>
        <a:lstStyle/>
        <a:p>
          <a:endParaRPr lang="en-US"/>
        </a:p>
      </dgm:t>
    </dgm:pt>
    <dgm:pt modelId="{313F85AF-F5FA-1C4F-8327-7D451D0C6D2F}" type="pres">
      <dgm:prSet presAssocID="{CF000C7C-96B7-4863-B0D7-FB0278613514}" presName="root" presStyleCnt="0">
        <dgm:presLayoutVars>
          <dgm:chMax/>
          <dgm:chPref/>
          <dgm:animLvl val="lvl"/>
        </dgm:presLayoutVars>
      </dgm:prSet>
      <dgm:spPr/>
    </dgm:pt>
    <dgm:pt modelId="{3A60AEFB-6278-E64D-A495-2F0B61507597}" type="pres">
      <dgm:prSet presAssocID="{CF000C7C-96B7-4863-B0D7-FB0278613514}" presName="divider" presStyleLbl="fgAccFollowNode1" presStyleIdx="0" presStyleCnt="1"/>
      <dgm:spPr>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gm:spPr>
    </dgm:pt>
    <dgm:pt modelId="{6ED284B5-4DFF-914A-B792-C68F7E7641F1}" type="pres">
      <dgm:prSet presAssocID="{CF000C7C-96B7-4863-B0D7-FB0278613514}" presName="nodes" presStyleCnt="0">
        <dgm:presLayoutVars>
          <dgm:chMax/>
          <dgm:chPref/>
          <dgm:animLvl val="lvl"/>
        </dgm:presLayoutVars>
      </dgm:prSet>
      <dgm:spPr/>
    </dgm:pt>
    <dgm:pt modelId="{C0CBC3A8-1027-8147-873F-F5C482562BC3}" type="pres">
      <dgm:prSet presAssocID="{33236203-B2A7-479E-8675-B9674EE9F3F3}" presName="composite" presStyleCnt="0"/>
      <dgm:spPr/>
    </dgm:pt>
    <dgm:pt modelId="{A14E8C97-F20A-3442-9818-8AF568E3AA95}" type="pres">
      <dgm:prSet presAssocID="{33236203-B2A7-479E-8675-B9674EE9F3F3}" presName="L1TextContainer" presStyleLbl="revTx" presStyleIdx="0" presStyleCnt="2">
        <dgm:presLayoutVars>
          <dgm:chMax val="1"/>
          <dgm:chPref val="1"/>
          <dgm:bulletEnabled val="1"/>
        </dgm:presLayoutVars>
      </dgm:prSet>
      <dgm:spPr/>
    </dgm:pt>
    <dgm:pt modelId="{BD81C5F8-05B4-564A-982E-C39C321B1C9A}" type="pres">
      <dgm:prSet presAssocID="{33236203-B2A7-479E-8675-B9674EE9F3F3}" presName="L2TextContainerWrapper" presStyleCnt="0">
        <dgm:presLayoutVars>
          <dgm:chMax val="0"/>
          <dgm:chPref val="0"/>
          <dgm:bulletEnabled val="1"/>
        </dgm:presLayoutVars>
      </dgm:prSet>
      <dgm:spPr/>
    </dgm:pt>
    <dgm:pt modelId="{A357AB60-6B07-CD48-B0D3-83E5493C2FA9}" type="pres">
      <dgm:prSet presAssocID="{33236203-B2A7-479E-8675-B9674EE9F3F3}" presName="L2TextContainer" presStyleLbl="bgAcc1" presStyleIdx="0" presStyleCnt="2"/>
      <dgm:spPr/>
    </dgm:pt>
    <dgm:pt modelId="{4CEF716B-96EF-3842-82C4-D82712A043DC}" type="pres">
      <dgm:prSet presAssocID="{33236203-B2A7-479E-8675-B9674EE9F3F3}" presName="FlexibleEmptyPlaceHolder" presStyleCnt="0"/>
      <dgm:spPr/>
    </dgm:pt>
    <dgm:pt modelId="{D69931FD-A3AE-6A42-AF8A-AEDC7F54CD5C}" type="pres">
      <dgm:prSet presAssocID="{33236203-B2A7-479E-8675-B9674EE9F3F3}" presName="ConnectLine" presStyleLbl="sibTrans1D1" presStyleIdx="0" presStyleCnt="2"/>
      <dgm:spPr>
        <a:noFill/>
        <a:ln w="6350" cap="flat" cmpd="sng" algn="ctr">
          <a:solidFill>
            <a:schemeClr val="accent1">
              <a:hueOff val="0"/>
              <a:satOff val="0"/>
              <a:lumOff val="0"/>
              <a:alphaOff val="0"/>
            </a:schemeClr>
          </a:solidFill>
          <a:prstDash val="dash"/>
          <a:miter lim="800000"/>
        </a:ln>
        <a:effectLst/>
      </dgm:spPr>
    </dgm:pt>
    <dgm:pt modelId="{C48251D2-78AE-6C45-A065-816DE2E9A406}" type="pres">
      <dgm:prSet presAssocID="{33236203-B2A7-479E-8675-B9674EE9F3F3}" presName="ConnectorPoint" presStyleLbl="alignNode1" presStyleIdx="0" presStyleCnt="2"/>
      <dgm:spPr/>
    </dgm:pt>
    <dgm:pt modelId="{6992A655-DA74-7242-AD50-BBA9C28187B5}" type="pres">
      <dgm:prSet presAssocID="{33236203-B2A7-479E-8675-B9674EE9F3F3}" presName="EmptyPlaceHolder" presStyleCnt="0"/>
      <dgm:spPr/>
    </dgm:pt>
    <dgm:pt modelId="{74D35F43-E7D7-7447-A990-BB4262D278BC}" type="pres">
      <dgm:prSet presAssocID="{3FFB2E46-8FD8-4211-84CB-22A0573742D5}" presName="spaceBetweenRectangles" presStyleCnt="0"/>
      <dgm:spPr/>
    </dgm:pt>
    <dgm:pt modelId="{2DEEC5E1-F182-104B-8429-1139ABC867F2}" type="pres">
      <dgm:prSet presAssocID="{999B2526-2992-458D-B30A-7C7123051FC7}" presName="composite" presStyleCnt="0"/>
      <dgm:spPr/>
    </dgm:pt>
    <dgm:pt modelId="{25909DB0-81DF-874C-BDA9-D8770AE4D0AB}" type="pres">
      <dgm:prSet presAssocID="{999B2526-2992-458D-B30A-7C7123051FC7}" presName="L1TextContainer" presStyleLbl="revTx" presStyleIdx="1" presStyleCnt="2">
        <dgm:presLayoutVars>
          <dgm:chMax val="1"/>
          <dgm:chPref val="1"/>
          <dgm:bulletEnabled val="1"/>
        </dgm:presLayoutVars>
      </dgm:prSet>
      <dgm:spPr/>
    </dgm:pt>
    <dgm:pt modelId="{F1CE2DE2-558C-9848-8680-63ADAEB32015}" type="pres">
      <dgm:prSet presAssocID="{999B2526-2992-458D-B30A-7C7123051FC7}" presName="L2TextContainerWrapper" presStyleCnt="0">
        <dgm:presLayoutVars>
          <dgm:chMax val="0"/>
          <dgm:chPref val="0"/>
          <dgm:bulletEnabled val="1"/>
        </dgm:presLayoutVars>
      </dgm:prSet>
      <dgm:spPr/>
    </dgm:pt>
    <dgm:pt modelId="{B57E5AE6-D7C2-A046-B594-762BD20BE184}" type="pres">
      <dgm:prSet presAssocID="{999B2526-2992-458D-B30A-7C7123051FC7}" presName="L2TextContainer" presStyleLbl="bgAcc1" presStyleIdx="1" presStyleCnt="2"/>
      <dgm:spPr/>
    </dgm:pt>
    <dgm:pt modelId="{FE006D67-34D2-AF4B-904A-FAA1FAEA536E}" type="pres">
      <dgm:prSet presAssocID="{999B2526-2992-458D-B30A-7C7123051FC7}" presName="FlexibleEmptyPlaceHolder" presStyleCnt="0"/>
      <dgm:spPr/>
    </dgm:pt>
    <dgm:pt modelId="{5771777F-DC9C-CA40-A026-FDEBD4E1054C}" type="pres">
      <dgm:prSet presAssocID="{999B2526-2992-458D-B30A-7C7123051FC7}" presName="ConnectLine" presStyleLbl="sibTrans1D1" presStyleIdx="1" presStyleCnt="2"/>
      <dgm:spPr>
        <a:noFill/>
        <a:ln w="6350" cap="flat" cmpd="sng" algn="ctr">
          <a:solidFill>
            <a:schemeClr val="accent1">
              <a:hueOff val="0"/>
              <a:satOff val="0"/>
              <a:lumOff val="0"/>
              <a:alphaOff val="0"/>
            </a:schemeClr>
          </a:solidFill>
          <a:prstDash val="dash"/>
          <a:miter lim="800000"/>
        </a:ln>
        <a:effectLst/>
      </dgm:spPr>
    </dgm:pt>
    <dgm:pt modelId="{07C11FE4-C932-164F-AA19-E8AEE4B34750}" type="pres">
      <dgm:prSet presAssocID="{999B2526-2992-458D-B30A-7C7123051FC7}" presName="ConnectorPoint" presStyleLbl="alignNode1" presStyleIdx="1" presStyleCnt="2"/>
      <dgm:spPr/>
    </dgm:pt>
    <dgm:pt modelId="{C589B2EF-4DF3-EA42-A1E5-23A8C5D73312}" type="pres">
      <dgm:prSet presAssocID="{999B2526-2992-458D-B30A-7C7123051FC7}" presName="EmptyPlaceHolder" presStyleCnt="0"/>
      <dgm:spPr/>
    </dgm:pt>
  </dgm:ptLst>
  <dgm:cxnLst>
    <dgm:cxn modelId="{5B96D724-88FE-8C4D-A4CD-23E6CB61A15F}" type="presOf" srcId="{B7DFD20A-C7E4-436A-87A1-734531D46B75}" destId="{A357AB60-6B07-CD48-B0D3-83E5493C2FA9}" srcOrd="0" destOrd="0" presId="urn:microsoft.com/office/officeart/2016/7/layout/BasicTimeline"/>
    <dgm:cxn modelId="{5F91E651-AF25-41FB-8EEA-054784F883F9}" srcId="{CF000C7C-96B7-4863-B0D7-FB0278613514}" destId="{999B2526-2992-458D-B30A-7C7123051FC7}" srcOrd="1" destOrd="0" parTransId="{425EB0D8-D730-4EB4-B164-D0D9AF3BEA50}" sibTransId="{534F63D2-5D38-4C81-A535-A43657FFD1A7}"/>
    <dgm:cxn modelId="{27C59354-0583-0C4F-B035-B73DF4F8699E}" type="presOf" srcId="{F505AAA7-6CDD-49C5-9FA3-26DA5D23083A}" destId="{B57E5AE6-D7C2-A046-B594-762BD20BE184}" srcOrd="0" destOrd="0" presId="urn:microsoft.com/office/officeart/2016/7/layout/BasicTimeline"/>
    <dgm:cxn modelId="{6E9A0B5A-926B-49B3-B9E0-EACC785C1E3E}" srcId="{CF000C7C-96B7-4863-B0D7-FB0278613514}" destId="{33236203-B2A7-479E-8675-B9674EE9F3F3}" srcOrd="0" destOrd="0" parTransId="{FA46F0C1-420D-45B3-AAAE-C5C332CA8AA6}" sibTransId="{3FFB2E46-8FD8-4211-84CB-22A0573742D5}"/>
    <dgm:cxn modelId="{17D9F162-D18F-F644-BC82-10489D027C49}" type="presOf" srcId="{33236203-B2A7-479E-8675-B9674EE9F3F3}" destId="{A14E8C97-F20A-3442-9818-8AF568E3AA95}" srcOrd="0" destOrd="0" presId="urn:microsoft.com/office/officeart/2016/7/layout/BasicTimeline"/>
    <dgm:cxn modelId="{3A79BC79-76B9-EC44-B42F-E0B8004EAABC}" type="presOf" srcId="{CF000C7C-96B7-4863-B0D7-FB0278613514}" destId="{313F85AF-F5FA-1C4F-8327-7D451D0C6D2F}" srcOrd="0" destOrd="0" presId="urn:microsoft.com/office/officeart/2016/7/layout/BasicTimeline"/>
    <dgm:cxn modelId="{2C9C63B2-53DE-491D-9614-ED203A2882E5}" srcId="{999B2526-2992-458D-B30A-7C7123051FC7}" destId="{F505AAA7-6CDD-49C5-9FA3-26DA5D23083A}" srcOrd="0" destOrd="0" parTransId="{B86BC2FB-66BC-4F9C-ACC4-03A31291A956}" sibTransId="{012B2B43-637F-4C80-AB8C-4B39864C1AF2}"/>
    <dgm:cxn modelId="{9C2898C6-C9FC-4C48-B1E7-289E500B54D1}" srcId="{33236203-B2A7-479E-8675-B9674EE9F3F3}" destId="{B7DFD20A-C7E4-436A-87A1-734531D46B75}" srcOrd="0" destOrd="0" parTransId="{DEAC135F-99E4-4050-BE3C-484EECCD3931}" sibTransId="{D30A254D-82AB-4657-AAD4-162CBB8C93F3}"/>
    <dgm:cxn modelId="{636FEFE6-D155-6E48-9A4A-96BC8EA9FD9F}" type="presOf" srcId="{999B2526-2992-458D-B30A-7C7123051FC7}" destId="{25909DB0-81DF-874C-BDA9-D8770AE4D0AB}" srcOrd="0" destOrd="0" presId="urn:microsoft.com/office/officeart/2016/7/layout/BasicTimeline"/>
    <dgm:cxn modelId="{6DCB3FB8-3488-1140-92A1-33954EB969BD}" type="presParOf" srcId="{313F85AF-F5FA-1C4F-8327-7D451D0C6D2F}" destId="{3A60AEFB-6278-E64D-A495-2F0B61507597}" srcOrd="0" destOrd="0" presId="urn:microsoft.com/office/officeart/2016/7/layout/BasicTimeline"/>
    <dgm:cxn modelId="{4147C159-FC04-8646-B25D-C9EF0E883987}" type="presParOf" srcId="{313F85AF-F5FA-1C4F-8327-7D451D0C6D2F}" destId="{6ED284B5-4DFF-914A-B792-C68F7E7641F1}" srcOrd="1" destOrd="0" presId="urn:microsoft.com/office/officeart/2016/7/layout/BasicTimeline"/>
    <dgm:cxn modelId="{60D3754D-6621-FE43-B2DA-E5C62801E0E9}" type="presParOf" srcId="{6ED284B5-4DFF-914A-B792-C68F7E7641F1}" destId="{C0CBC3A8-1027-8147-873F-F5C482562BC3}" srcOrd="0" destOrd="0" presId="urn:microsoft.com/office/officeart/2016/7/layout/BasicTimeline"/>
    <dgm:cxn modelId="{D9B6DA22-0DE1-0C42-B94F-189D34963E94}" type="presParOf" srcId="{C0CBC3A8-1027-8147-873F-F5C482562BC3}" destId="{A14E8C97-F20A-3442-9818-8AF568E3AA95}" srcOrd="0" destOrd="0" presId="urn:microsoft.com/office/officeart/2016/7/layout/BasicTimeline"/>
    <dgm:cxn modelId="{AA85FCF1-D626-334D-8EB1-4BC11251C8E7}" type="presParOf" srcId="{C0CBC3A8-1027-8147-873F-F5C482562BC3}" destId="{BD81C5F8-05B4-564A-982E-C39C321B1C9A}" srcOrd="1" destOrd="0" presId="urn:microsoft.com/office/officeart/2016/7/layout/BasicTimeline"/>
    <dgm:cxn modelId="{414AE429-83FE-BF45-9D27-B1789357F637}" type="presParOf" srcId="{BD81C5F8-05B4-564A-982E-C39C321B1C9A}" destId="{A357AB60-6B07-CD48-B0D3-83E5493C2FA9}" srcOrd="0" destOrd="0" presId="urn:microsoft.com/office/officeart/2016/7/layout/BasicTimeline"/>
    <dgm:cxn modelId="{0A38595F-3619-4B44-98AB-1136FE1A9A09}" type="presParOf" srcId="{BD81C5F8-05B4-564A-982E-C39C321B1C9A}" destId="{4CEF716B-96EF-3842-82C4-D82712A043DC}" srcOrd="1" destOrd="0" presId="urn:microsoft.com/office/officeart/2016/7/layout/BasicTimeline"/>
    <dgm:cxn modelId="{DFB7FDF0-6EFB-9443-A9D0-B9900789879F}" type="presParOf" srcId="{C0CBC3A8-1027-8147-873F-F5C482562BC3}" destId="{D69931FD-A3AE-6A42-AF8A-AEDC7F54CD5C}" srcOrd="2" destOrd="0" presId="urn:microsoft.com/office/officeart/2016/7/layout/BasicTimeline"/>
    <dgm:cxn modelId="{E029AAD9-1938-9F41-9B89-2FF72ED48C43}" type="presParOf" srcId="{C0CBC3A8-1027-8147-873F-F5C482562BC3}" destId="{C48251D2-78AE-6C45-A065-816DE2E9A406}" srcOrd="3" destOrd="0" presId="urn:microsoft.com/office/officeart/2016/7/layout/BasicTimeline"/>
    <dgm:cxn modelId="{81E8B778-FF8F-924A-8487-9BE14182EEEE}" type="presParOf" srcId="{C0CBC3A8-1027-8147-873F-F5C482562BC3}" destId="{6992A655-DA74-7242-AD50-BBA9C28187B5}" srcOrd="4" destOrd="0" presId="urn:microsoft.com/office/officeart/2016/7/layout/BasicTimeline"/>
    <dgm:cxn modelId="{86BF58C4-D90D-824D-83FB-B6EDBA15F07A}" type="presParOf" srcId="{6ED284B5-4DFF-914A-B792-C68F7E7641F1}" destId="{74D35F43-E7D7-7447-A990-BB4262D278BC}" srcOrd="1" destOrd="0" presId="urn:microsoft.com/office/officeart/2016/7/layout/BasicTimeline"/>
    <dgm:cxn modelId="{0DBF2A7A-DB52-D547-927A-83987136D21A}" type="presParOf" srcId="{6ED284B5-4DFF-914A-B792-C68F7E7641F1}" destId="{2DEEC5E1-F182-104B-8429-1139ABC867F2}" srcOrd="2" destOrd="0" presId="urn:microsoft.com/office/officeart/2016/7/layout/BasicTimeline"/>
    <dgm:cxn modelId="{409234B1-FBC3-8043-9860-8C17933853D0}" type="presParOf" srcId="{2DEEC5E1-F182-104B-8429-1139ABC867F2}" destId="{25909DB0-81DF-874C-BDA9-D8770AE4D0AB}" srcOrd="0" destOrd="0" presId="urn:microsoft.com/office/officeart/2016/7/layout/BasicTimeline"/>
    <dgm:cxn modelId="{14D58BF2-8BCE-3B45-8AA6-50926FD5F074}" type="presParOf" srcId="{2DEEC5E1-F182-104B-8429-1139ABC867F2}" destId="{F1CE2DE2-558C-9848-8680-63ADAEB32015}" srcOrd="1" destOrd="0" presId="urn:microsoft.com/office/officeart/2016/7/layout/BasicTimeline"/>
    <dgm:cxn modelId="{9FD54F0B-FB78-BA4D-A3F5-3B558556CEB7}" type="presParOf" srcId="{F1CE2DE2-558C-9848-8680-63ADAEB32015}" destId="{B57E5AE6-D7C2-A046-B594-762BD20BE184}" srcOrd="0" destOrd="0" presId="urn:microsoft.com/office/officeart/2016/7/layout/BasicTimeline"/>
    <dgm:cxn modelId="{80AF6DEF-E7D2-634F-8867-89932E576686}" type="presParOf" srcId="{F1CE2DE2-558C-9848-8680-63ADAEB32015}" destId="{FE006D67-34D2-AF4B-904A-FAA1FAEA536E}" srcOrd="1" destOrd="0" presId="urn:microsoft.com/office/officeart/2016/7/layout/BasicTimeline"/>
    <dgm:cxn modelId="{04B9163A-EE48-2642-A5CA-3F82F0CD8157}" type="presParOf" srcId="{2DEEC5E1-F182-104B-8429-1139ABC867F2}" destId="{5771777F-DC9C-CA40-A026-FDEBD4E1054C}" srcOrd="2" destOrd="0" presId="urn:microsoft.com/office/officeart/2016/7/layout/BasicTimeline"/>
    <dgm:cxn modelId="{9B142419-1EF4-644B-B167-A87BF6824DA8}" type="presParOf" srcId="{2DEEC5E1-F182-104B-8429-1139ABC867F2}" destId="{07C11FE4-C932-164F-AA19-E8AEE4B34750}" srcOrd="3" destOrd="0" presId="urn:microsoft.com/office/officeart/2016/7/layout/BasicTimeline"/>
    <dgm:cxn modelId="{F56370A0-4103-B04B-8BB1-998CF889AB44}" type="presParOf" srcId="{2DEEC5E1-F182-104B-8429-1139ABC867F2}" destId="{C589B2EF-4DF3-EA42-A1E5-23A8C5D73312}"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182D45-87C2-460F-B1A5-FA3C1E20D7B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76DBD3B-6D15-4FFD-A997-54E8FB78F109}">
      <dgm:prSet/>
      <dgm:spPr/>
      <dgm:t>
        <a:bodyPr/>
        <a:lstStyle/>
        <a:p>
          <a:r>
            <a:rPr lang="en-US"/>
            <a:t>The RMSE is below 0.5! </a:t>
          </a:r>
        </a:p>
      </dgm:t>
    </dgm:pt>
    <dgm:pt modelId="{BA7B8EF9-5023-4313-BBEE-B041918BC857}" type="parTrans" cxnId="{DE47C6F2-AD3A-4FF0-BA5F-21EB4A9E022B}">
      <dgm:prSet/>
      <dgm:spPr/>
      <dgm:t>
        <a:bodyPr/>
        <a:lstStyle/>
        <a:p>
          <a:endParaRPr lang="en-US"/>
        </a:p>
      </dgm:t>
    </dgm:pt>
    <dgm:pt modelId="{F5F9D773-F23A-4793-928C-3E8078AB0DC2}" type="sibTrans" cxnId="{DE47C6F2-AD3A-4FF0-BA5F-21EB4A9E022B}">
      <dgm:prSet/>
      <dgm:spPr/>
      <dgm:t>
        <a:bodyPr/>
        <a:lstStyle/>
        <a:p>
          <a:endParaRPr lang="en-US"/>
        </a:p>
      </dgm:t>
    </dgm:pt>
    <dgm:pt modelId="{953DC1A1-F647-4788-BE21-BA596C6D4016}">
      <dgm:prSet/>
      <dgm:spPr/>
      <dgm:t>
        <a:bodyPr/>
        <a:lstStyle/>
        <a:p>
          <a:r>
            <a:rPr lang="en-US"/>
            <a:t>Based on a rule of thumb, it can be said that RMSE values between 0.2 and 0.5 show that the model can relatively predict the data accurately.</a:t>
          </a:r>
        </a:p>
      </dgm:t>
    </dgm:pt>
    <dgm:pt modelId="{34576EBC-EC58-4BC5-B5DF-6C46725D9C69}" type="parTrans" cxnId="{15ED38E6-237A-42BD-875D-B2C10E3561AA}">
      <dgm:prSet/>
      <dgm:spPr/>
      <dgm:t>
        <a:bodyPr/>
        <a:lstStyle/>
        <a:p>
          <a:endParaRPr lang="en-US"/>
        </a:p>
      </dgm:t>
    </dgm:pt>
    <dgm:pt modelId="{00E358E4-8E2C-4995-86FB-0B07BE2580A8}" type="sibTrans" cxnId="{15ED38E6-237A-42BD-875D-B2C10E3561AA}">
      <dgm:prSet/>
      <dgm:spPr/>
      <dgm:t>
        <a:bodyPr/>
        <a:lstStyle/>
        <a:p>
          <a:endParaRPr lang="en-US"/>
        </a:p>
      </dgm:t>
    </dgm:pt>
    <dgm:pt modelId="{6764A92B-3304-4D5B-AB6F-EC2ED50C7D67}" type="pres">
      <dgm:prSet presAssocID="{81182D45-87C2-460F-B1A5-FA3C1E20D7B3}" presName="root" presStyleCnt="0">
        <dgm:presLayoutVars>
          <dgm:dir/>
          <dgm:resizeHandles val="exact"/>
        </dgm:presLayoutVars>
      </dgm:prSet>
      <dgm:spPr/>
    </dgm:pt>
    <dgm:pt modelId="{9A8CD7D9-000D-476F-B959-94E0E9EA0CCA}" type="pres">
      <dgm:prSet presAssocID="{276DBD3B-6D15-4FFD-A997-54E8FB78F109}" presName="compNode" presStyleCnt="0"/>
      <dgm:spPr/>
    </dgm:pt>
    <dgm:pt modelId="{F6B4B3A7-AFDB-40DC-9AC8-8757C8D46763}" type="pres">
      <dgm:prSet presAssocID="{276DBD3B-6D15-4FFD-A997-54E8FB78F109}" presName="bgRect" presStyleLbl="bgShp" presStyleIdx="0" presStyleCnt="2"/>
      <dgm:spPr/>
    </dgm:pt>
    <dgm:pt modelId="{5500BED0-C1D3-41E0-BC07-3DD928B239E5}" type="pres">
      <dgm:prSet presAssocID="{276DBD3B-6D15-4FFD-A997-54E8FB78F10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2B47787B-816B-4571-B5AF-3393442E8D39}" type="pres">
      <dgm:prSet presAssocID="{276DBD3B-6D15-4FFD-A997-54E8FB78F109}" presName="spaceRect" presStyleCnt="0"/>
      <dgm:spPr/>
    </dgm:pt>
    <dgm:pt modelId="{501D2414-EB19-4644-BDF1-74BBC3D0E51B}" type="pres">
      <dgm:prSet presAssocID="{276DBD3B-6D15-4FFD-A997-54E8FB78F109}" presName="parTx" presStyleLbl="revTx" presStyleIdx="0" presStyleCnt="2">
        <dgm:presLayoutVars>
          <dgm:chMax val="0"/>
          <dgm:chPref val="0"/>
        </dgm:presLayoutVars>
      </dgm:prSet>
      <dgm:spPr/>
    </dgm:pt>
    <dgm:pt modelId="{5CF01AE4-575A-4E58-B297-19EA4F51CB47}" type="pres">
      <dgm:prSet presAssocID="{F5F9D773-F23A-4793-928C-3E8078AB0DC2}" presName="sibTrans" presStyleCnt="0"/>
      <dgm:spPr/>
    </dgm:pt>
    <dgm:pt modelId="{5CB335A7-EF0A-4ECB-9B66-347AF640247B}" type="pres">
      <dgm:prSet presAssocID="{953DC1A1-F647-4788-BE21-BA596C6D4016}" presName="compNode" presStyleCnt="0"/>
      <dgm:spPr/>
    </dgm:pt>
    <dgm:pt modelId="{22678E2F-DECC-4000-A962-997CE1015205}" type="pres">
      <dgm:prSet presAssocID="{953DC1A1-F647-4788-BE21-BA596C6D4016}" presName="bgRect" presStyleLbl="bgShp" presStyleIdx="1" presStyleCnt="2"/>
      <dgm:spPr/>
    </dgm:pt>
    <dgm:pt modelId="{2568E5AB-5A7D-4B26-834A-9C5FB108837C}" type="pres">
      <dgm:prSet presAssocID="{953DC1A1-F647-4788-BE21-BA596C6D401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952EFCCB-1AE1-4A5D-A4A7-2657CD83AC79}" type="pres">
      <dgm:prSet presAssocID="{953DC1A1-F647-4788-BE21-BA596C6D4016}" presName="spaceRect" presStyleCnt="0"/>
      <dgm:spPr/>
    </dgm:pt>
    <dgm:pt modelId="{AC3B6DF4-EB1B-4D4B-9BBD-BF0F5AA5C866}" type="pres">
      <dgm:prSet presAssocID="{953DC1A1-F647-4788-BE21-BA596C6D4016}" presName="parTx" presStyleLbl="revTx" presStyleIdx="1" presStyleCnt="2">
        <dgm:presLayoutVars>
          <dgm:chMax val="0"/>
          <dgm:chPref val="0"/>
        </dgm:presLayoutVars>
      </dgm:prSet>
      <dgm:spPr/>
    </dgm:pt>
  </dgm:ptLst>
  <dgm:cxnLst>
    <dgm:cxn modelId="{678E9D2D-82D3-4004-B312-B737AC5B3466}" type="presOf" srcId="{276DBD3B-6D15-4FFD-A997-54E8FB78F109}" destId="{501D2414-EB19-4644-BDF1-74BBC3D0E51B}" srcOrd="0" destOrd="0" presId="urn:microsoft.com/office/officeart/2018/2/layout/IconVerticalSolidList"/>
    <dgm:cxn modelId="{BFEF504F-9DAE-41B3-816C-EB8C7CAC5E3B}" type="presOf" srcId="{953DC1A1-F647-4788-BE21-BA596C6D4016}" destId="{AC3B6DF4-EB1B-4D4B-9BBD-BF0F5AA5C866}" srcOrd="0" destOrd="0" presId="urn:microsoft.com/office/officeart/2018/2/layout/IconVerticalSolidList"/>
    <dgm:cxn modelId="{14C67A70-7AD8-4923-B700-68260246E6E3}" type="presOf" srcId="{81182D45-87C2-460F-B1A5-FA3C1E20D7B3}" destId="{6764A92B-3304-4D5B-AB6F-EC2ED50C7D67}" srcOrd="0" destOrd="0" presId="urn:microsoft.com/office/officeart/2018/2/layout/IconVerticalSolidList"/>
    <dgm:cxn modelId="{15ED38E6-237A-42BD-875D-B2C10E3561AA}" srcId="{81182D45-87C2-460F-B1A5-FA3C1E20D7B3}" destId="{953DC1A1-F647-4788-BE21-BA596C6D4016}" srcOrd="1" destOrd="0" parTransId="{34576EBC-EC58-4BC5-B5DF-6C46725D9C69}" sibTransId="{00E358E4-8E2C-4995-86FB-0B07BE2580A8}"/>
    <dgm:cxn modelId="{DE47C6F2-AD3A-4FF0-BA5F-21EB4A9E022B}" srcId="{81182D45-87C2-460F-B1A5-FA3C1E20D7B3}" destId="{276DBD3B-6D15-4FFD-A997-54E8FB78F109}" srcOrd="0" destOrd="0" parTransId="{BA7B8EF9-5023-4313-BBEE-B041918BC857}" sibTransId="{F5F9D773-F23A-4793-928C-3E8078AB0DC2}"/>
    <dgm:cxn modelId="{419BB044-1807-4326-AF70-BFA625DC9BCF}" type="presParOf" srcId="{6764A92B-3304-4D5B-AB6F-EC2ED50C7D67}" destId="{9A8CD7D9-000D-476F-B959-94E0E9EA0CCA}" srcOrd="0" destOrd="0" presId="urn:microsoft.com/office/officeart/2018/2/layout/IconVerticalSolidList"/>
    <dgm:cxn modelId="{C79852D5-FF97-4E86-B9CE-06CAD16EF2F3}" type="presParOf" srcId="{9A8CD7D9-000D-476F-B959-94E0E9EA0CCA}" destId="{F6B4B3A7-AFDB-40DC-9AC8-8757C8D46763}" srcOrd="0" destOrd="0" presId="urn:microsoft.com/office/officeart/2018/2/layout/IconVerticalSolidList"/>
    <dgm:cxn modelId="{5CA64B1D-A20B-4F2B-B175-7DF0B8D870D2}" type="presParOf" srcId="{9A8CD7D9-000D-476F-B959-94E0E9EA0CCA}" destId="{5500BED0-C1D3-41E0-BC07-3DD928B239E5}" srcOrd="1" destOrd="0" presId="urn:microsoft.com/office/officeart/2018/2/layout/IconVerticalSolidList"/>
    <dgm:cxn modelId="{8711F475-B535-4225-A23F-602C16128983}" type="presParOf" srcId="{9A8CD7D9-000D-476F-B959-94E0E9EA0CCA}" destId="{2B47787B-816B-4571-B5AF-3393442E8D39}" srcOrd="2" destOrd="0" presId="urn:microsoft.com/office/officeart/2018/2/layout/IconVerticalSolidList"/>
    <dgm:cxn modelId="{C73BFA81-486F-45BC-85FB-A17DE2C622D9}" type="presParOf" srcId="{9A8CD7D9-000D-476F-B959-94E0E9EA0CCA}" destId="{501D2414-EB19-4644-BDF1-74BBC3D0E51B}" srcOrd="3" destOrd="0" presId="urn:microsoft.com/office/officeart/2018/2/layout/IconVerticalSolidList"/>
    <dgm:cxn modelId="{C1125A4E-5CFA-4D0E-BC24-A2D99ECBEFB5}" type="presParOf" srcId="{6764A92B-3304-4D5B-AB6F-EC2ED50C7D67}" destId="{5CF01AE4-575A-4E58-B297-19EA4F51CB47}" srcOrd="1" destOrd="0" presId="urn:microsoft.com/office/officeart/2018/2/layout/IconVerticalSolidList"/>
    <dgm:cxn modelId="{D1DA4A55-8FAD-4950-88E0-2DBC4DBA8B79}" type="presParOf" srcId="{6764A92B-3304-4D5B-AB6F-EC2ED50C7D67}" destId="{5CB335A7-EF0A-4ECB-9B66-347AF640247B}" srcOrd="2" destOrd="0" presId="urn:microsoft.com/office/officeart/2018/2/layout/IconVerticalSolidList"/>
    <dgm:cxn modelId="{4804B94B-DE81-4690-A7B6-66C43A873E87}" type="presParOf" srcId="{5CB335A7-EF0A-4ECB-9B66-347AF640247B}" destId="{22678E2F-DECC-4000-A962-997CE1015205}" srcOrd="0" destOrd="0" presId="urn:microsoft.com/office/officeart/2018/2/layout/IconVerticalSolidList"/>
    <dgm:cxn modelId="{C03BBE71-F4C7-499A-8FE7-0AB5DEE8E69B}" type="presParOf" srcId="{5CB335A7-EF0A-4ECB-9B66-347AF640247B}" destId="{2568E5AB-5A7D-4B26-834A-9C5FB108837C}" srcOrd="1" destOrd="0" presId="urn:microsoft.com/office/officeart/2018/2/layout/IconVerticalSolidList"/>
    <dgm:cxn modelId="{5055C67A-E0B9-45F1-9F03-CE87CD6A61E8}" type="presParOf" srcId="{5CB335A7-EF0A-4ECB-9B66-347AF640247B}" destId="{952EFCCB-1AE1-4A5D-A4A7-2657CD83AC79}" srcOrd="2" destOrd="0" presId="urn:microsoft.com/office/officeart/2018/2/layout/IconVerticalSolidList"/>
    <dgm:cxn modelId="{4ECF5BEF-5161-40D3-B9CD-620099514337}" type="presParOf" srcId="{5CB335A7-EF0A-4ECB-9B66-347AF640247B}" destId="{AC3B6DF4-EB1B-4D4B-9BBD-BF0F5AA5C8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3D7E1D8-E364-41AD-9C69-26EE16CE5EE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F17C4B0-D205-4398-8539-E60AD44C8225}">
      <dgm:prSet/>
      <dgm:spPr/>
      <dgm:t>
        <a:bodyPr/>
        <a:lstStyle/>
        <a:p>
          <a:pPr>
            <a:lnSpc>
              <a:spcPct val="100000"/>
            </a:lnSpc>
          </a:pPr>
          <a:r>
            <a:rPr lang="en-US"/>
            <a:t>Between the hours of 8a &amp; 5p, prioritizing nearby drop off locations, will result in shorter trips and better trip duration times. </a:t>
          </a:r>
        </a:p>
      </dgm:t>
    </dgm:pt>
    <dgm:pt modelId="{78E2C389-5A5A-4285-A061-F39398B519E0}" type="parTrans" cxnId="{73AD7A62-48AC-4489-9B57-D4959E6A602A}">
      <dgm:prSet/>
      <dgm:spPr/>
      <dgm:t>
        <a:bodyPr/>
        <a:lstStyle/>
        <a:p>
          <a:endParaRPr lang="en-US"/>
        </a:p>
      </dgm:t>
    </dgm:pt>
    <dgm:pt modelId="{AA86F2F5-F9CC-4922-B42F-8835582B239E}" type="sibTrans" cxnId="{73AD7A62-48AC-4489-9B57-D4959E6A602A}">
      <dgm:prSet/>
      <dgm:spPr/>
      <dgm:t>
        <a:bodyPr/>
        <a:lstStyle/>
        <a:p>
          <a:pPr>
            <a:lnSpc>
              <a:spcPct val="100000"/>
            </a:lnSpc>
          </a:pPr>
          <a:endParaRPr lang="en-US"/>
        </a:p>
      </dgm:t>
    </dgm:pt>
    <dgm:pt modelId="{24CD87B9-96ED-4FA9-96E7-3F38EA0BD7CE}">
      <dgm:prSet/>
      <dgm:spPr/>
      <dgm:t>
        <a:bodyPr/>
        <a:lstStyle/>
        <a:p>
          <a:pPr>
            <a:lnSpc>
              <a:spcPct val="100000"/>
            </a:lnSpc>
          </a:pPr>
          <a:r>
            <a:rPr lang="en-US"/>
            <a:t>It would behoove the taxi &amp; limousine company to determine drop off location ahead of time via either an app where users enter their destination or via a dispatcher that’s organizing a driver’s pickup spots.</a:t>
          </a:r>
        </a:p>
      </dgm:t>
    </dgm:pt>
    <dgm:pt modelId="{554936C0-C929-4B66-9093-671371093309}" type="parTrans" cxnId="{D7F13641-5328-476D-A182-1D0DA87AA076}">
      <dgm:prSet/>
      <dgm:spPr/>
      <dgm:t>
        <a:bodyPr/>
        <a:lstStyle/>
        <a:p>
          <a:endParaRPr lang="en-US"/>
        </a:p>
      </dgm:t>
    </dgm:pt>
    <dgm:pt modelId="{08E1F6A3-E932-48E7-996E-57509410A3C7}" type="sibTrans" cxnId="{D7F13641-5328-476D-A182-1D0DA87AA076}">
      <dgm:prSet/>
      <dgm:spPr/>
      <dgm:t>
        <a:bodyPr/>
        <a:lstStyle/>
        <a:p>
          <a:endParaRPr lang="en-US"/>
        </a:p>
      </dgm:t>
    </dgm:pt>
    <dgm:pt modelId="{F829B9FF-D39B-4DDC-A7A0-EAAE39A188F0}" type="pres">
      <dgm:prSet presAssocID="{A3D7E1D8-E364-41AD-9C69-26EE16CE5EEA}" presName="root" presStyleCnt="0">
        <dgm:presLayoutVars>
          <dgm:dir/>
          <dgm:resizeHandles val="exact"/>
        </dgm:presLayoutVars>
      </dgm:prSet>
      <dgm:spPr/>
    </dgm:pt>
    <dgm:pt modelId="{772AFE1E-70B7-4B80-8C19-4E43D7668D48}" type="pres">
      <dgm:prSet presAssocID="{A3D7E1D8-E364-41AD-9C69-26EE16CE5EEA}" presName="container" presStyleCnt="0">
        <dgm:presLayoutVars>
          <dgm:dir/>
          <dgm:resizeHandles val="exact"/>
        </dgm:presLayoutVars>
      </dgm:prSet>
      <dgm:spPr/>
    </dgm:pt>
    <dgm:pt modelId="{BBDAF4D0-3CA4-424A-972B-6235662A8876}" type="pres">
      <dgm:prSet presAssocID="{8F17C4B0-D205-4398-8539-E60AD44C8225}" presName="compNode" presStyleCnt="0"/>
      <dgm:spPr/>
    </dgm:pt>
    <dgm:pt modelId="{4CB75B2C-61C2-4483-BD62-21295F81BE48}" type="pres">
      <dgm:prSet presAssocID="{8F17C4B0-D205-4398-8539-E60AD44C8225}" presName="iconBgRect" presStyleLbl="bgShp" presStyleIdx="0" presStyleCnt="2"/>
      <dgm:spPr/>
    </dgm:pt>
    <dgm:pt modelId="{6BEB070A-461F-468E-9A09-3E4F53E4DE62}" type="pres">
      <dgm:prSet presAssocID="{8F17C4B0-D205-4398-8539-E60AD44C822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
        </a:ext>
      </dgm:extLst>
    </dgm:pt>
    <dgm:pt modelId="{5AE362E4-6CC3-4D5A-8A4F-9E815793E68A}" type="pres">
      <dgm:prSet presAssocID="{8F17C4B0-D205-4398-8539-E60AD44C8225}" presName="spaceRect" presStyleCnt="0"/>
      <dgm:spPr/>
    </dgm:pt>
    <dgm:pt modelId="{8DFB9F5F-7AC4-4779-9602-494A86A1BB23}" type="pres">
      <dgm:prSet presAssocID="{8F17C4B0-D205-4398-8539-E60AD44C8225}" presName="textRect" presStyleLbl="revTx" presStyleIdx="0" presStyleCnt="2">
        <dgm:presLayoutVars>
          <dgm:chMax val="1"/>
          <dgm:chPref val="1"/>
        </dgm:presLayoutVars>
      </dgm:prSet>
      <dgm:spPr/>
    </dgm:pt>
    <dgm:pt modelId="{B7913AD2-700B-4D20-8089-7DC9DD2B73F7}" type="pres">
      <dgm:prSet presAssocID="{AA86F2F5-F9CC-4922-B42F-8835582B239E}" presName="sibTrans" presStyleLbl="sibTrans2D1" presStyleIdx="0" presStyleCnt="0"/>
      <dgm:spPr/>
    </dgm:pt>
    <dgm:pt modelId="{55816047-CD30-49FE-9043-865022914E1D}" type="pres">
      <dgm:prSet presAssocID="{24CD87B9-96ED-4FA9-96E7-3F38EA0BD7CE}" presName="compNode" presStyleCnt="0"/>
      <dgm:spPr/>
    </dgm:pt>
    <dgm:pt modelId="{05001BC1-9474-4BD0-B4A1-994DB4AE30D5}" type="pres">
      <dgm:prSet presAssocID="{24CD87B9-96ED-4FA9-96E7-3F38EA0BD7CE}" presName="iconBgRect" presStyleLbl="bgShp" presStyleIdx="1" presStyleCnt="2"/>
      <dgm:spPr/>
    </dgm:pt>
    <dgm:pt modelId="{4C2B9115-A55C-4CF3-A162-B7A69FBDB560}" type="pres">
      <dgm:prSet presAssocID="{24CD87B9-96ED-4FA9-96E7-3F38EA0BD7C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xi"/>
        </a:ext>
      </dgm:extLst>
    </dgm:pt>
    <dgm:pt modelId="{FE3819DD-D9BF-4FF4-B06E-CFA53FEAC331}" type="pres">
      <dgm:prSet presAssocID="{24CD87B9-96ED-4FA9-96E7-3F38EA0BD7CE}" presName="spaceRect" presStyleCnt="0"/>
      <dgm:spPr/>
    </dgm:pt>
    <dgm:pt modelId="{41DA255B-2196-4B98-8379-B9DA0D4A53EE}" type="pres">
      <dgm:prSet presAssocID="{24CD87B9-96ED-4FA9-96E7-3F38EA0BD7CE}" presName="textRect" presStyleLbl="revTx" presStyleIdx="1" presStyleCnt="2">
        <dgm:presLayoutVars>
          <dgm:chMax val="1"/>
          <dgm:chPref val="1"/>
        </dgm:presLayoutVars>
      </dgm:prSet>
      <dgm:spPr/>
    </dgm:pt>
  </dgm:ptLst>
  <dgm:cxnLst>
    <dgm:cxn modelId="{3B611915-1D6C-4314-9637-707CF3443C8F}" type="presOf" srcId="{8F17C4B0-D205-4398-8539-E60AD44C8225}" destId="{8DFB9F5F-7AC4-4779-9602-494A86A1BB23}" srcOrd="0" destOrd="0" presId="urn:microsoft.com/office/officeart/2018/2/layout/IconCircleList"/>
    <dgm:cxn modelId="{D7F13641-5328-476D-A182-1D0DA87AA076}" srcId="{A3D7E1D8-E364-41AD-9C69-26EE16CE5EEA}" destId="{24CD87B9-96ED-4FA9-96E7-3F38EA0BD7CE}" srcOrd="1" destOrd="0" parTransId="{554936C0-C929-4B66-9093-671371093309}" sibTransId="{08E1F6A3-E932-48E7-996E-57509410A3C7}"/>
    <dgm:cxn modelId="{73AD7A62-48AC-4489-9B57-D4959E6A602A}" srcId="{A3D7E1D8-E364-41AD-9C69-26EE16CE5EEA}" destId="{8F17C4B0-D205-4398-8539-E60AD44C8225}" srcOrd="0" destOrd="0" parTransId="{78E2C389-5A5A-4285-A061-F39398B519E0}" sibTransId="{AA86F2F5-F9CC-4922-B42F-8835582B239E}"/>
    <dgm:cxn modelId="{1654F49E-3927-4A8B-9C9A-64FF5E946305}" type="presOf" srcId="{A3D7E1D8-E364-41AD-9C69-26EE16CE5EEA}" destId="{F829B9FF-D39B-4DDC-A7A0-EAAE39A188F0}" srcOrd="0" destOrd="0" presId="urn:microsoft.com/office/officeart/2018/2/layout/IconCircleList"/>
    <dgm:cxn modelId="{CFE9B29F-F006-407D-98E9-8FCDD412E26D}" type="presOf" srcId="{24CD87B9-96ED-4FA9-96E7-3F38EA0BD7CE}" destId="{41DA255B-2196-4B98-8379-B9DA0D4A53EE}" srcOrd="0" destOrd="0" presId="urn:microsoft.com/office/officeart/2018/2/layout/IconCircleList"/>
    <dgm:cxn modelId="{2ED3FCAF-E829-4A93-BF4B-1A923AC94D0D}" type="presOf" srcId="{AA86F2F5-F9CC-4922-B42F-8835582B239E}" destId="{B7913AD2-700B-4D20-8089-7DC9DD2B73F7}" srcOrd="0" destOrd="0" presId="urn:microsoft.com/office/officeart/2018/2/layout/IconCircleList"/>
    <dgm:cxn modelId="{21CA0C43-FD9E-402E-9B31-2628D4F94FB3}" type="presParOf" srcId="{F829B9FF-D39B-4DDC-A7A0-EAAE39A188F0}" destId="{772AFE1E-70B7-4B80-8C19-4E43D7668D48}" srcOrd="0" destOrd="0" presId="urn:microsoft.com/office/officeart/2018/2/layout/IconCircleList"/>
    <dgm:cxn modelId="{EE867159-14F0-4883-8ABA-D0DF1A473B8C}" type="presParOf" srcId="{772AFE1E-70B7-4B80-8C19-4E43D7668D48}" destId="{BBDAF4D0-3CA4-424A-972B-6235662A8876}" srcOrd="0" destOrd="0" presId="urn:microsoft.com/office/officeart/2018/2/layout/IconCircleList"/>
    <dgm:cxn modelId="{F9D9FC61-DF6E-49EB-A5C2-5EE6EC8E0A9B}" type="presParOf" srcId="{BBDAF4D0-3CA4-424A-972B-6235662A8876}" destId="{4CB75B2C-61C2-4483-BD62-21295F81BE48}" srcOrd="0" destOrd="0" presId="urn:microsoft.com/office/officeart/2018/2/layout/IconCircleList"/>
    <dgm:cxn modelId="{A9630092-22ED-4661-8D9E-416EF6F68877}" type="presParOf" srcId="{BBDAF4D0-3CA4-424A-972B-6235662A8876}" destId="{6BEB070A-461F-468E-9A09-3E4F53E4DE62}" srcOrd="1" destOrd="0" presId="urn:microsoft.com/office/officeart/2018/2/layout/IconCircleList"/>
    <dgm:cxn modelId="{456DD410-4AAD-43B0-9223-7AB4E784BE34}" type="presParOf" srcId="{BBDAF4D0-3CA4-424A-972B-6235662A8876}" destId="{5AE362E4-6CC3-4D5A-8A4F-9E815793E68A}" srcOrd="2" destOrd="0" presId="urn:microsoft.com/office/officeart/2018/2/layout/IconCircleList"/>
    <dgm:cxn modelId="{3FB44FE4-F2CE-4709-9FD4-7571F24F1936}" type="presParOf" srcId="{BBDAF4D0-3CA4-424A-972B-6235662A8876}" destId="{8DFB9F5F-7AC4-4779-9602-494A86A1BB23}" srcOrd="3" destOrd="0" presId="urn:microsoft.com/office/officeart/2018/2/layout/IconCircleList"/>
    <dgm:cxn modelId="{90E467B4-B464-42D2-8560-9D89899D3A37}" type="presParOf" srcId="{772AFE1E-70B7-4B80-8C19-4E43D7668D48}" destId="{B7913AD2-700B-4D20-8089-7DC9DD2B73F7}" srcOrd="1" destOrd="0" presId="urn:microsoft.com/office/officeart/2018/2/layout/IconCircleList"/>
    <dgm:cxn modelId="{9F5C59DE-73A0-4609-8D02-E00082ADB168}" type="presParOf" srcId="{772AFE1E-70B7-4B80-8C19-4E43D7668D48}" destId="{55816047-CD30-49FE-9043-865022914E1D}" srcOrd="2" destOrd="0" presId="urn:microsoft.com/office/officeart/2018/2/layout/IconCircleList"/>
    <dgm:cxn modelId="{0CB162F6-EACF-41F6-BD03-DF90B3BDCD52}" type="presParOf" srcId="{55816047-CD30-49FE-9043-865022914E1D}" destId="{05001BC1-9474-4BD0-B4A1-994DB4AE30D5}" srcOrd="0" destOrd="0" presId="urn:microsoft.com/office/officeart/2018/2/layout/IconCircleList"/>
    <dgm:cxn modelId="{1F1854E9-FA6A-404D-99FF-CA60C199896E}" type="presParOf" srcId="{55816047-CD30-49FE-9043-865022914E1D}" destId="{4C2B9115-A55C-4CF3-A162-B7A69FBDB560}" srcOrd="1" destOrd="0" presId="urn:microsoft.com/office/officeart/2018/2/layout/IconCircleList"/>
    <dgm:cxn modelId="{317BCDB5-1AFD-450B-8811-C833E543AA5D}" type="presParOf" srcId="{55816047-CD30-49FE-9043-865022914E1D}" destId="{FE3819DD-D9BF-4FF4-B06E-CFA53FEAC331}" srcOrd="2" destOrd="0" presId="urn:microsoft.com/office/officeart/2018/2/layout/IconCircleList"/>
    <dgm:cxn modelId="{9ED841EA-E5F3-4573-B37E-EA2F5FA9A905}" type="presParOf" srcId="{55816047-CD30-49FE-9043-865022914E1D}" destId="{41DA255B-2196-4B98-8379-B9DA0D4A53E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3F2790-6149-4FC8-89B7-42EEACB3D5AA}">
      <dsp:nvSpPr>
        <dsp:cNvPr id="0" name=""/>
        <dsp:cNvSpPr/>
      </dsp:nvSpPr>
      <dsp:spPr>
        <a:xfrm>
          <a:off x="0" y="707092"/>
          <a:ext cx="10515600" cy="13054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6AE42B-178B-4C45-8F15-D0F849444563}">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971CA2-E0F5-4DF5-9266-5E165E7CCFA4}">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US" sz="2400" kern="1200"/>
            <a:t>Taxi trip durations in NYC can vary wildly because of several factors from weather and traffic to simply geography of the pickup and drop-off locations.</a:t>
          </a:r>
        </a:p>
      </dsp:txBody>
      <dsp:txXfrm>
        <a:off x="1507738" y="707092"/>
        <a:ext cx="9007861" cy="1305401"/>
      </dsp:txXfrm>
    </dsp:sp>
    <dsp:sp modelId="{5DAF5A8D-974D-4F2E-8654-0A5A49A1409E}">
      <dsp:nvSpPr>
        <dsp:cNvPr id="0" name=""/>
        <dsp:cNvSpPr/>
      </dsp:nvSpPr>
      <dsp:spPr>
        <a:xfrm>
          <a:off x="0" y="2338844"/>
          <a:ext cx="10515600" cy="13054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A240D-A661-4142-8A03-FFA159469D02}">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57704F-480E-4A8D-A5AE-43E3F39D76E6}">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US" sz="2400" kern="1200"/>
            <a:t>The goal of this analysis is to determine which factors predict the taxi trip's duration.</a:t>
          </a:r>
        </a:p>
      </dsp:txBody>
      <dsp:txXfrm>
        <a:off x="1507738" y="2338844"/>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A8719-5BAE-4212-A323-7A35EC9FCF91}">
      <dsp:nvSpPr>
        <dsp:cNvPr id="0" name=""/>
        <dsp:cNvSpPr/>
      </dsp:nvSpPr>
      <dsp:spPr>
        <a:xfrm>
          <a:off x="0" y="848865"/>
          <a:ext cx="10515600" cy="15577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04EDCC-8F93-4E54-BEF5-E4A460DFDEF1}">
      <dsp:nvSpPr>
        <dsp:cNvPr id="0" name=""/>
        <dsp:cNvSpPr/>
      </dsp:nvSpPr>
      <dsp:spPr>
        <a:xfrm>
          <a:off x="471222" y="1199361"/>
          <a:ext cx="856768" cy="856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3F1824-0684-4918-A19C-AB9CDA843610}">
      <dsp:nvSpPr>
        <dsp:cNvPr id="0" name=""/>
        <dsp:cNvSpPr/>
      </dsp:nvSpPr>
      <dsp:spPr>
        <a:xfrm>
          <a:off x="1799214" y="848865"/>
          <a:ext cx="8714627" cy="1557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863" tIns="164863" rIns="164863" bIns="164863" numCol="1" spcCol="1270" anchor="ctr" anchorCtr="0">
          <a:noAutofit/>
        </a:bodyPr>
        <a:lstStyle/>
        <a:p>
          <a:pPr marL="0" lvl="0" indent="0" algn="l" defTabSz="1111250">
            <a:lnSpc>
              <a:spcPct val="100000"/>
            </a:lnSpc>
            <a:spcBef>
              <a:spcPct val="0"/>
            </a:spcBef>
            <a:spcAft>
              <a:spcPct val="35000"/>
            </a:spcAft>
            <a:buNone/>
          </a:pPr>
          <a:r>
            <a:rPr lang="en-US" sz="2500" kern="1200" dirty="0"/>
            <a:t>The main data stems from the </a:t>
          </a:r>
          <a:r>
            <a:rPr lang="en-US" sz="2500" kern="1200" dirty="0">
              <a:hlinkClick xmlns:r="http://schemas.openxmlformats.org/officeDocument/2006/relationships" r:id="rId3"/>
            </a:rPr>
            <a:t>2016 NYC Yellow Cab</a:t>
          </a:r>
          <a:r>
            <a:rPr lang="en-US" sz="2500" kern="1200" dirty="0"/>
            <a:t> trip record data from Big Query on the Google Cloud Platform.</a:t>
          </a:r>
        </a:p>
      </dsp:txBody>
      <dsp:txXfrm>
        <a:off x="1799214" y="848865"/>
        <a:ext cx="8714627" cy="1557761"/>
      </dsp:txXfrm>
    </dsp:sp>
    <dsp:sp modelId="{6C4D7271-E0CD-4BA3-BEFD-E9A90EF86993}">
      <dsp:nvSpPr>
        <dsp:cNvPr id="0" name=""/>
        <dsp:cNvSpPr/>
      </dsp:nvSpPr>
      <dsp:spPr>
        <a:xfrm>
          <a:off x="0" y="2796067"/>
          <a:ext cx="10515600" cy="15577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C8DB69-71AA-4118-8746-9E35ADB705B3}">
      <dsp:nvSpPr>
        <dsp:cNvPr id="0" name=""/>
        <dsp:cNvSpPr/>
      </dsp:nvSpPr>
      <dsp:spPr>
        <a:xfrm>
          <a:off x="471222" y="3146563"/>
          <a:ext cx="856768" cy="856768"/>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41DB45-8656-4D27-9786-5B9E192A334A}">
      <dsp:nvSpPr>
        <dsp:cNvPr id="0" name=""/>
        <dsp:cNvSpPr/>
      </dsp:nvSpPr>
      <dsp:spPr>
        <a:xfrm>
          <a:off x="1799214" y="2796067"/>
          <a:ext cx="4732020" cy="1557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863" tIns="164863" rIns="164863" bIns="164863" numCol="1" spcCol="1270" anchor="ctr" anchorCtr="0">
          <a:noAutofit/>
        </a:bodyPr>
        <a:lstStyle/>
        <a:p>
          <a:pPr marL="0" lvl="0" indent="0" algn="l" defTabSz="1111250">
            <a:lnSpc>
              <a:spcPct val="100000"/>
            </a:lnSpc>
            <a:spcBef>
              <a:spcPct val="0"/>
            </a:spcBef>
            <a:spcAft>
              <a:spcPct val="35000"/>
            </a:spcAft>
            <a:buNone/>
          </a:pPr>
          <a:r>
            <a:rPr lang="en-US" sz="2500" kern="1200"/>
            <a:t>Two main datasets will be used for this project:</a:t>
          </a:r>
        </a:p>
      </dsp:txBody>
      <dsp:txXfrm>
        <a:off x="1799214" y="2796067"/>
        <a:ext cx="4732020" cy="1557761"/>
      </dsp:txXfrm>
    </dsp:sp>
    <dsp:sp modelId="{6BD21528-311A-47A5-BE12-0E4BE0D00761}">
      <dsp:nvSpPr>
        <dsp:cNvPr id="0" name=""/>
        <dsp:cNvSpPr/>
      </dsp:nvSpPr>
      <dsp:spPr>
        <a:xfrm>
          <a:off x="6531234" y="2796067"/>
          <a:ext cx="3982607" cy="1557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863" tIns="164863" rIns="164863" bIns="164863" numCol="1" spcCol="1270" anchor="ctr" anchorCtr="0">
          <a:noAutofit/>
        </a:bodyPr>
        <a:lstStyle/>
        <a:p>
          <a:pPr marL="0" lvl="0" indent="0" algn="l" defTabSz="533400">
            <a:lnSpc>
              <a:spcPct val="100000"/>
            </a:lnSpc>
            <a:spcBef>
              <a:spcPct val="0"/>
            </a:spcBef>
            <a:spcAft>
              <a:spcPct val="35000"/>
            </a:spcAft>
            <a:buNone/>
          </a:pPr>
          <a:r>
            <a:rPr lang="en-US" sz="1200" b="1" i="1" kern="1200" dirty="0" err="1"/>
            <a:t>taxi_train</a:t>
          </a:r>
          <a:endParaRPr lang="en-US" sz="1200" b="1" i="1" kern="1200" dirty="0"/>
        </a:p>
        <a:p>
          <a:pPr marL="0" lvl="0" indent="0" algn="l" defTabSz="444500">
            <a:lnSpc>
              <a:spcPct val="100000"/>
            </a:lnSpc>
            <a:spcBef>
              <a:spcPct val="0"/>
            </a:spcBef>
            <a:spcAft>
              <a:spcPct val="35000"/>
            </a:spcAft>
            <a:buNone/>
          </a:pPr>
          <a:r>
            <a:rPr lang="en-US" sz="1000" i="1" kern="1200" dirty="0"/>
            <a:t>Consists of 1,458,644 observations and 11 variables corresponding to detailing pickup &amp; drop off times, passenger count and other variables</a:t>
          </a:r>
        </a:p>
        <a:p>
          <a:pPr marL="0" lvl="0" indent="0" algn="l" defTabSz="444500">
            <a:lnSpc>
              <a:spcPct val="100000"/>
            </a:lnSpc>
            <a:spcBef>
              <a:spcPct val="0"/>
            </a:spcBef>
            <a:spcAft>
              <a:spcPct val="35000"/>
            </a:spcAft>
            <a:buNone/>
          </a:pPr>
          <a:endParaRPr lang="en-US" sz="400" i="1" kern="1200" dirty="0" err="1"/>
        </a:p>
        <a:p>
          <a:pPr marL="0" lvl="0" indent="0" algn="l" defTabSz="533400">
            <a:lnSpc>
              <a:spcPct val="100000"/>
            </a:lnSpc>
            <a:spcBef>
              <a:spcPct val="0"/>
            </a:spcBef>
            <a:spcAft>
              <a:spcPct val="35000"/>
            </a:spcAft>
            <a:buNone/>
          </a:pPr>
          <a:r>
            <a:rPr lang="en-US" sz="1200" b="1" i="1" kern="1200" dirty="0" err="1"/>
            <a:t>taxi_test</a:t>
          </a:r>
          <a:endParaRPr lang="en-US" sz="1000" b="1" i="1" kern="1200" dirty="0" err="1"/>
        </a:p>
        <a:p>
          <a:pPr marL="0" lvl="0" indent="0" algn="l" defTabSz="444500">
            <a:lnSpc>
              <a:spcPct val="100000"/>
            </a:lnSpc>
            <a:spcBef>
              <a:spcPct val="0"/>
            </a:spcBef>
            <a:spcAft>
              <a:spcPct val="35000"/>
            </a:spcAft>
            <a:buNone/>
          </a:pPr>
          <a:r>
            <a:rPr lang="en-US" sz="1000" b="0" i="1" kern="1200" dirty="0" err="1"/>
            <a:t>Co</a:t>
          </a:r>
          <a:r>
            <a:rPr lang="en-US" sz="1000" i="1" kern="1200" dirty="0" err="1"/>
            <a:t>nsists of 625,134 observations and 10 variables, like taxi_train, but without the target variable (trip_duration)</a:t>
          </a:r>
        </a:p>
      </dsp:txBody>
      <dsp:txXfrm>
        <a:off x="6531234" y="2796067"/>
        <a:ext cx="3982607" cy="15577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D98A8C-FF3D-45B1-8B2D-B85D2AE6C816}">
      <dsp:nvSpPr>
        <dsp:cNvPr id="0" name=""/>
        <dsp:cNvSpPr/>
      </dsp:nvSpPr>
      <dsp:spPr>
        <a:xfrm>
          <a:off x="724243" y="1108803"/>
          <a:ext cx="1093500" cy="1093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4E16A6-2D39-47BF-8483-9AB6EC94D2A9}">
      <dsp:nvSpPr>
        <dsp:cNvPr id="0" name=""/>
        <dsp:cNvSpPr/>
      </dsp:nvSpPr>
      <dsp:spPr>
        <a:xfrm>
          <a:off x="55993" y="2522534"/>
          <a:ext cx="243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It looks like most of the trips are between 600 &amp; 1,000 seconds, or about 10 to 15 minutes. </a:t>
          </a:r>
        </a:p>
      </dsp:txBody>
      <dsp:txXfrm>
        <a:off x="55993" y="2522534"/>
        <a:ext cx="2430000" cy="720000"/>
      </dsp:txXfrm>
    </dsp:sp>
    <dsp:sp modelId="{204F9975-2521-4BCE-9280-3D6081709591}">
      <dsp:nvSpPr>
        <dsp:cNvPr id="0" name=""/>
        <dsp:cNvSpPr/>
      </dsp:nvSpPr>
      <dsp:spPr>
        <a:xfrm>
          <a:off x="3579493" y="1108803"/>
          <a:ext cx="1093500" cy="1093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DF39B4-A194-43D2-B671-65B5E44CBA47}">
      <dsp:nvSpPr>
        <dsp:cNvPr id="0" name=""/>
        <dsp:cNvSpPr/>
      </dsp:nvSpPr>
      <dsp:spPr>
        <a:xfrm>
          <a:off x="2911243" y="2522534"/>
          <a:ext cx="243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There’s a lot of variability so we’ll implement a logarithmic scale to account for the plethora of values.</a:t>
          </a:r>
        </a:p>
      </dsp:txBody>
      <dsp:txXfrm>
        <a:off x="2911243" y="2522534"/>
        <a:ext cx="243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0AEFB-6278-E64D-A495-2F0B61507597}">
      <dsp:nvSpPr>
        <dsp:cNvPr id="0" name=""/>
        <dsp:cNvSpPr/>
      </dsp:nvSpPr>
      <dsp:spPr>
        <a:xfrm>
          <a:off x="0" y="2096260"/>
          <a:ext cx="5257800" cy="0"/>
        </a:xfrm>
        <a:prstGeom prst="lin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A14E8C97-F20A-3442-9818-8AF568E3AA95}">
      <dsp:nvSpPr>
        <dsp:cNvPr id="0" name=""/>
        <dsp:cNvSpPr/>
      </dsp:nvSpPr>
      <dsp:spPr>
        <a:xfrm>
          <a:off x="146437" y="2251383"/>
          <a:ext cx="2141731" cy="473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late January</a:t>
          </a:r>
        </a:p>
      </dsp:txBody>
      <dsp:txXfrm>
        <a:off x="146437" y="2251383"/>
        <a:ext cx="2141731" cy="473754"/>
      </dsp:txXfrm>
    </dsp:sp>
    <dsp:sp modelId="{A357AB60-6B07-CD48-B0D3-83E5493C2FA9}">
      <dsp:nvSpPr>
        <dsp:cNvPr id="0" name=""/>
        <dsp:cNvSpPr/>
      </dsp:nvSpPr>
      <dsp:spPr>
        <a:xfrm>
          <a:off x="410" y="316797"/>
          <a:ext cx="2433786" cy="98288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Looks like there's quite the dip in trips in late January, with another modest dip in late May. </a:t>
          </a:r>
        </a:p>
      </dsp:txBody>
      <dsp:txXfrm>
        <a:off x="48390" y="364777"/>
        <a:ext cx="2337826" cy="886923"/>
      </dsp:txXfrm>
    </dsp:sp>
    <dsp:sp modelId="{D69931FD-A3AE-6A42-AF8A-AEDC7F54CD5C}">
      <dsp:nvSpPr>
        <dsp:cNvPr id="0" name=""/>
        <dsp:cNvSpPr/>
      </dsp:nvSpPr>
      <dsp:spPr>
        <a:xfrm>
          <a:off x="1217303" y="1299681"/>
          <a:ext cx="0" cy="796578"/>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5909DB0-81DF-874C-BDA9-D8770AE4D0AB}">
      <dsp:nvSpPr>
        <dsp:cNvPr id="0" name=""/>
        <dsp:cNvSpPr/>
      </dsp:nvSpPr>
      <dsp:spPr>
        <a:xfrm>
          <a:off x="2969630" y="1467382"/>
          <a:ext cx="2141731" cy="473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May</a:t>
          </a:r>
        </a:p>
      </dsp:txBody>
      <dsp:txXfrm>
        <a:off x="2969630" y="1467382"/>
        <a:ext cx="2141731" cy="473754"/>
      </dsp:txXfrm>
    </dsp:sp>
    <dsp:sp modelId="{C48251D2-78AE-6C45-A065-816DE2E9A406}">
      <dsp:nvSpPr>
        <dsp:cNvPr id="0" name=""/>
        <dsp:cNvSpPr/>
      </dsp:nvSpPr>
      <dsp:spPr>
        <a:xfrm>
          <a:off x="1185860" y="2064816"/>
          <a:ext cx="62887" cy="6288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7E5AE6-D7C2-A046-B594-762BD20BE184}">
      <dsp:nvSpPr>
        <dsp:cNvPr id="0" name=""/>
        <dsp:cNvSpPr/>
      </dsp:nvSpPr>
      <dsp:spPr>
        <a:xfrm>
          <a:off x="2823602" y="2892838"/>
          <a:ext cx="2433786" cy="116159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My initial guesses are around data errors versus anything season-related (winter in January or Spring in May). Outliers!</a:t>
          </a:r>
        </a:p>
      </dsp:txBody>
      <dsp:txXfrm>
        <a:off x="2880306" y="2949542"/>
        <a:ext cx="2320378" cy="1048182"/>
      </dsp:txXfrm>
    </dsp:sp>
    <dsp:sp modelId="{5771777F-DC9C-CA40-A026-FDEBD4E1054C}">
      <dsp:nvSpPr>
        <dsp:cNvPr id="0" name=""/>
        <dsp:cNvSpPr/>
      </dsp:nvSpPr>
      <dsp:spPr>
        <a:xfrm>
          <a:off x="4040496" y="2096260"/>
          <a:ext cx="0" cy="796578"/>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11FE4-C932-164F-AA19-E8AEE4B34750}">
      <dsp:nvSpPr>
        <dsp:cNvPr id="0" name=""/>
        <dsp:cNvSpPr/>
      </dsp:nvSpPr>
      <dsp:spPr>
        <a:xfrm>
          <a:off x="4009052" y="2064816"/>
          <a:ext cx="62887" cy="6288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B4B3A7-AFDB-40DC-9AC8-8757C8D46763}">
      <dsp:nvSpPr>
        <dsp:cNvPr id="0" name=""/>
        <dsp:cNvSpPr/>
      </dsp:nvSpPr>
      <dsp:spPr>
        <a:xfrm>
          <a:off x="0" y="898744"/>
          <a:ext cx="6291714" cy="16592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00BED0-C1D3-41E0-BC07-3DD928B239E5}">
      <dsp:nvSpPr>
        <dsp:cNvPr id="0" name=""/>
        <dsp:cNvSpPr/>
      </dsp:nvSpPr>
      <dsp:spPr>
        <a:xfrm>
          <a:off x="501914" y="1272069"/>
          <a:ext cx="912571" cy="9125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1D2414-EB19-4644-BDF1-74BBC3D0E51B}">
      <dsp:nvSpPr>
        <dsp:cNvPr id="0" name=""/>
        <dsp:cNvSpPr/>
      </dsp:nvSpPr>
      <dsp:spPr>
        <a:xfrm>
          <a:off x="1916399" y="898744"/>
          <a:ext cx="4375314" cy="1659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601" tIns="175601" rIns="175601" bIns="175601" numCol="1" spcCol="1270" anchor="ctr" anchorCtr="0">
          <a:noAutofit/>
        </a:bodyPr>
        <a:lstStyle/>
        <a:p>
          <a:pPr marL="0" lvl="0" indent="0" algn="l" defTabSz="844550">
            <a:lnSpc>
              <a:spcPct val="90000"/>
            </a:lnSpc>
            <a:spcBef>
              <a:spcPct val="0"/>
            </a:spcBef>
            <a:spcAft>
              <a:spcPct val="35000"/>
            </a:spcAft>
            <a:buNone/>
          </a:pPr>
          <a:r>
            <a:rPr lang="en-US" sz="1900" kern="1200"/>
            <a:t>The RMSE is below 0.5! </a:t>
          </a:r>
        </a:p>
      </dsp:txBody>
      <dsp:txXfrm>
        <a:off x="1916399" y="898744"/>
        <a:ext cx="4375314" cy="1659220"/>
      </dsp:txXfrm>
    </dsp:sp>
    <dsp:sp modelId="{22678E2F-DECC-4000-A962-997CE1015205}">
      <dsp:nvSpPr>
        <dsp:cNvPr id="0" name=""/>
        <dsp:cNvSpPr/>
      </dsp:nvSpPr>
      <dsp:spPr>
        <a:xfrm>
          <a:off x="0" y="2972770"/>
          <a:ext cx="6291714" cy="16592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68E5AB-5A7D-4B26-834A-9C5FB108837C}">
      <dsp:nvSpPr>
        <dsp:cNvPr id="0" name=""/>
        <dsp:cNvSpPr/>
      </dsp:nvSpPr>
      <dsp:spPr>
        <a:xfrm>
          <a:off x="501914" y="3346094"/>
          <a:ext cx="912571" cy="9125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3B6DF4-EB1B-4D4B-9BBD-BF0F5AA5C866}">
      <dsp:nvSpPr>
        <dsp:cNvPr id="0" name=""/>
        <dsp:cNvSpPr/>
      </dsp:nvSpPr>
      <dsp:spPr>
        <a:xfrm>
          <a:off x="1916399" y="2972770"/>
          <a:ext cx="4375314" cy="1659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601" tIns="175601" rIns="175601" bIns="175601" numCol="1" spcCol="1270" anchor="ctr" anchorCtr="0">
          <a:noAutofit/>
        </a:bodyPr>
        <a:lstStyle/>
        <a:p>
          <a:pPr marL="0" lvl="0" indent="0" algn="l" defTabSz="844550">
            <a:lnSpc>
              <a:spcPct val="90000"/>
            </a:lnSpc>
            <a:spcBef>
              <a:spcPct val="0"/>
            </a:spcBef>
            <a:spcAft>
              <a:spcPct val="35000"/>
            </a:spcAft>
            <a:buNone/>
          </a:pPr>
          <a:r>
            <a:rPr lang="en-US" sz="1900" kern="1200"/>
            <a:t>Based on a rule of thumb, it can be said that RMSE values between 0.2 and 0.5 show that the model can relatively predict the data accurately.</a:t>
          </a:r>
        </a:p>
      </dsp:txBody>
      <dsp:txXfrm>
        <a:off x="1916399" y="2972770"/>
        <a:ext cx="4375314" cy="16592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B75B2C-61C2-4483-BD62-21295F81BE48}">
      <dsp:nvSpPr>
        <dsp:cNvPr id="0" name=""/>
        <dsp:cNvSpPr/>
      </dsp:nvSpPr>
      <dsp:spPr>
        <a:xfrm>
          <a:off x="212335" y="1261913"/>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EB070A-461F-468E-9A09-3E4F53E4DE62}">
      <dsp:nvSpPr>
        <dsp:cNvPr id="0" name=""/>
        <dsp:cNvSpPr/>
      </dsp:nvSpPr>
      <dsp:spPr>
        <a:xfrm>
          <a:off x="492877" y="1542455"/>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FB9F5F-7AC4-4779-9602-494A86A1BB23}">
      <dsp:nvSpPr>
        <dsp:cNvPr id="0" name=""/>
        <dsp:cNvSpPr/>
      </dsp:nvSpPr>
      <dsp:spPr>
        <a:xfrm>
          <a:off x="1834517" y="1261913"/>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Between the hours of 8a &amp; 5p, prioritizing nearby drop off locations, will result in shorter trips and better trip duration times. </a:t>
          </a:r>
        </a:p>
      </dsp:txBody>
      <dsp:txXfrm>
        <a:off x="1834517" y="1261913"/>
        <a:ext cx="3148942" cy="1335915"/>
      </dsp:txXfrm>
    </dsp:sp>
    <dsp:sp modelId="{05001BC1-9474-4BD0-B4A1-994DB4AE30D5}">
      <dsp:nvSpPr>
        <dsp:cNvPr id="0" name=""/>
        <dsp:cNvSpPr/>
      </dsp:nvSpPr>
      <dsp:spPr>
        <a:xfrm>
          <a:off x="5532139" y="1261913"/>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2B9115-A55C-4CF3-A162-B7A69FBDB560}">
      <dsp:nvSpPr>
        <dsp:cNvPr id="0" name=""/>
        <dsp:cNvSpPr/>
      </dsp:nvSpPr>
      <dsp:spPr>
        <a:xfrm>
          <a:off x="5812681" y="1542455"/>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DA255B-2196-4B98-8379-B9DA0D4A53EE}">
      <dsp:nvSpPr>
        <dsp:cNvPr id="0" name=""/>
        <dsp:cNvSpPr/>
      </dsp:nvSpPr>
      <dsp:spPr>
        <a:xfrm>
          <a:off x="7154322" y="1261913"/>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It would behoove the taxi &amp; limousine company to determine drop off location ahead of time via either an app where users enter their destination or via a dispatcher that’s organizing a driver’s pickup spots.</a:t>
          </a:r>
        </a:p>
      </dsp:txBody>
      <dsp:txXfrm>
        <a:off x="7154322" y="1261913"/>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515F81-5385-A946-A6B6-054B637892A0}" type="datetimeFigureOut">
              <a:rPr lang="en-US" smtClean="0"/>
              <a:t>12/22/20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612-D27E-0D4F-8F14-D14CB458F1EC}" type="slidenum">
              <a:rPr lang="en-US" smtClean="0"/>
              <a:t>‹#›</a:t>
            </a:fld>
            <a:endParaRPr lang="en-US"/>
          </a:p>
        </p:txBody>
      </p:sp>
    </p:spTree>
    <p:extLst>
      <p:ext uri="{BB962C8B-B14F-4D97-AF65-F5344CB8AC3E}">
        <p14:creationId xmlns:p14="http://schemas.microsoft.com/office/powerpoint/2010/main" val="3270452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DD4612-D27E-0D4F-8F14-D14CB458F1EC}" type="slidenum">
              <a:rPr lang="en-US" smtClean="0"/>
              <a:t>10</a:t>
            </a:fld>
            <a:endParaRPr lang="en-US"/>
          </a:p>
        </p:txBody>
      </p:sp>
    </p:spTree>
    <p:extLst>
      <p:ext uri="{BB962C8B-B14F-4D97-AF65-F5344CB8AC3E}">
        <p14:creationId xmlns:p14="http://schemas.microsoft.com/office/powerpoint/2010/main" val="3454259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12/22/20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437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12/22/20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416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12/22/20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587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12/22/20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3206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12/22/20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5464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12/22/20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67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12/22/20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2830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12/22/20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719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12/22/20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2521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12/22/20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41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12/22/20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7873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12/22/20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805664225"/>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1.png"/><Relationship Id="rId7" Type="http://schemas.openxmlformats.org/officeDocument/2006/relationships/diagramColors" Target="../diagrams/colors3.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Arc 25">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3832CD-0A59-6C4E-BAED-C61E661268CF}"/>
              </a:ext>
            </a:extLst>
          </p:cNvPr>
          <p:cNvSpPr>
            <a:spLocks noGrp="1"/>
          </p:cNvSpPr>
          <p:nvPr>
            <p:ph type="ctrTitle"/>
          </p:nvPr>
        </p:nvSpPr>
        <p:spPr>
          <a:xfrm>
            <a:off x="860742" y="1124988"/>
            <a:ext cx="4425962" cy="2387600"/>
          </a:xfrm>
        </p:spPr>
        <p:txBody>
          <a:bodyPr>
            <a:normAutofit/>
          </a:bodyPr>
          <a:lstStyle/>
          <a:p>
            <a:pPr algn="l"/>
            <a:r>
              <a:rPr lang="en-US"/>
              <a:t>Capstone Three</a:t>
            </a:r>
          </a:p>
        </p:txBody>
      </p:sp>
      <p:sp>
        <p:nvSpPr>
          <p:cNvPr id="3" name="Subtitle 2">
            <a:extLst>
              <a:ext uri="{FF2B5EF4-FFF2-40B4-BE49-F238E27FC236}">
                <a16:creationId xmlns:a16="http://schemas.microsoft.com/office/drawing/2014/main" id="{D4FC97D9-4692-6C42-8CB7-5FE1825919CB}"/>
              </a:ext>
            </a:extLst>
          </p:cNvPr>
          <p:cNvSpPr>
            <a:spLocks noGrp="1"/>
          </p:cNvSpPr>
          <p:nvPr>
            <p:ph type="subTitle" idx="1"/>
          </p:nvPr>
        </p:nvSpPr>
        <p:spPr>
          <a:xfrm>
            <a:off x="860742" y="3633691"/>
            <a:ext cx="4425962" cy="1655762"/>
          </a:xfrm>
        </p:spPr>
        <p:txBody>
          <a:bodyPr>
            <a:normAutofit/>
          </a:bodyPr>
          <a:lstStyle/>
          <a:p>
            <a:pPr algn="l"/>
            <a:r>
              <a:rPr lang="en-US"/>
              <a:t>Taxi Trip Duration</a:t>
            </a:r>
          </a:p>
        </p:txBody>
      </p:sp>
      <p:pic>
        <p:nvPicPr>
          <p:cNvPr id="4" name="Picture 3">
            <a:extLst>
              <a:ext uri="{FF2B5EF4-FFF2-40B4-BE49-F238E27FC236}">
                <a16:creationId xmlns:a16="http://schemas.microsoft.com/office/drawing/2014/main" id="{45012DA5-230D-4932-B27F-9FE46EA7E5F0}"/>
              </a:ext>
            </a:extLst>
          </p:cNvPr>
          <p:cNvPicPr>
            <a:picLocks noChangeAspect="1"/>
          </p:cNvPicPr>
          <p:nvPr/>
        </p:nvPicPr>
        <p:blipFill rotWithShape="1">
          <a:blip r:embed="rId2"/>
          <a:srcRect l="8553" r="28587" b="-2"/>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28" name="Rectangle 27">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4945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48">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4">
            <a:extLst>
              <a:ext uri="{FF2B5EF4-FFF2-40B4-BE49-F238E27FC236}">
                <a16:creationId xmlns:a16="http://schemas.microsoft.com/office/drawing/2014/main" id="{6F274E11-8941-4CB0-B0F0-869EAEF29B11}"/>
              </a:ext>
            </a:extLst>
          </p:cNvPr>
          <p:cNvPicPr>
            <a:picLocks noChangeAspect="1"/>
          </p:cNvPicPr>
          <p:nvPr/>
        </p:nvPicPr>
        <p:blipFill rotWithShape="1">
          <a:blip r:embed="rId3"/>
          <a:srcRect l="45499" r="2" b="2"/>
          <a:stretch/>
        </p:blipFill>
        <p:spPr>
          <a:xfrm>
            <a:off x="6672886" y="1338898"/>
            <a:ext cx="5519113" cy="5519103"/>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56" name="Oval 50">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7" name="Arc 52">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3D5595-6537-D74D-B58C-826D236DF55E}"/>
              </a:ext>
            </a:extLst>
          </p:cNvPr>
          <p:cNvSpPr>
            <a:spLocks noGrp="1"/>
          </p:cNvSpPr>
          <p:nvPr>
            <p:ph type="title"/>
          </p:nvPr>
        </p:nvSpPr>
        <p:spPr>
          <a:xfrm>
            <a:off x="838200" y="365125"/>
            <a:ext cx="10515600" cy="1325563"/>
          </a:xfrm>
        </p:spPr>
        <p:txBody>
          <a:bodyPr>
            <a:normAutofit/>
          </a:bodyPr>
          <a:lstStyle/>
          <a:p>
            <a:r>
              <a:rPr lang="en-US" dirty="0"/>
              <a:t>Feature Engineering: Speed</a:t>
            </a:r>
          </a:p>
        </p:txBody>
      </p:sp>
      <p:sp>
        <p:nvSpPr>
          <p:cNvPr id="3" name="Content Placeholder 2">
            <a:extLst>
              <a:ext uri="{FF2B5EF4-FFF2-40B4-BE49-F238E27FC236}">
                <a16:creationId xmlns:a16="http://schemas.microsoft.com/office/drawing/2014/main" id="{EA2A2A36-7797-5145-92C8-CB26920DB9C1}"/>
              </a:ext>
            </a:extLst>
          </p:cNvPr>
          <p:cNvSpPr>
            <a:spLocks noGrp="1"/>
          </p:cNvSpPr>
          <p:nvPr>
            <p:ph idx="1"/>
          </p:nvPr>
        </p:nvSpPr>
        <p:spPr>
          <a:xfrm>
            <a:off x="838200" y="1825625"/>
            <a:ext cx="5393361" cy="4351338"/>
          </a:xfrm>
        </p:spPr>
        <p:txBody>
          <a:bodyPr>
            <a:normAutofit/>
          </a:bodyPr>
          <a:lstStyle/>
          <a:p>
            <a:pPr marL="0" indent="0">
              <a:buNone/>
            </a:pPr>
            <a:r>
              <a:rPr lang="en-US" sz="2400" dirty="0"/>
              <a:t>Three functions created to calculate distance:</a:t>
            </a:r>
          </a:p>
          <a:p>
            <a:r>
              <a:rPr lang="en-US" sz="2400" b="1" dirty="0" err="1"/>
              <a:t>haversine_array</a:t>
            </a:r>
            <a:r>
              <a:rPr lang="en-US" sz="2400" dirty="0"/>
              <a:t>: Haversine distance is great-circle distance between two points on a sphere using latitude &amp; longitude</a:t>
            </a:r>
          </a:p>
          <a:p>
            <a:r>
              <a:rPr lang="en-US" sz="2400" b="1" dirty="0" err="1"/>
              <a:t>dummy_manhattan_distance</a:t>
            </a:r>
            <a:r>
              <a:rPr lang="en-US" sz="2400" dirty="0"/>
              <a:t>: Calculates the summed distance traveled in Manhattan</a:t>
            </a:r>
          </a:p>
          <a:p>
            <a:r>
              <a:rPr lang="en-US" sz="2400" b="1" dirty="0" err="1"/>
              <a:t>bearing_array</a:t>
            </a:r>
            <a:r>
              <a:rPr lang="en-US" sz="2400" dirty="0"/>
              <a:t>: Calculates the bearing of the distance traveled</a:t>
            </a:r>
          </a:p>
          <a:p>
            <a:endParaRPr lang="en-US" sz="2400" dirty="0"/>
          </a:p>
          <a:p>
            <a:endParaRPr lang="en-US" sz="2400" dirty="0"/>
          </a:p>
        </p:txBody>
      </p:sp>
    </p:spTree>
    <p:extLst>
      <p:ext uri="{BB962C8B-B14F-4D97-AF65-F5344CB8AC3E}">
        <p14:creationId xmlns:p14="http://schemas.microsoft.com/office/powerpoint/2010/main" val="3128518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456CC1-3B0D-D74B-9C9A-ED431A5A6ADA}"/>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a:solidFill>
                  <a:schemeClr val="tx1"/>
                </a:solidFill>
                <a:latin typeface="+mj-lt"/>
                <a:ea typeface="+mj-ea"/>
                <a:cs typeface="+mj-cs"/>
              </a:rPr>
              <a:t>FE: Speed by Hour</a:t>
            </a:r>
          </a:p>
        </p:txBody>
      </p:sp>
      <p:sp>
        <p:nvSpPr>
          <p:cNvPr id="3" name="Content Placeholder 2">
            <a:extLst>
              <a:ext uri="{FF2B5EF4-FFF2-40B4-BE49-F238E27FC236}">
                <a16:creationId xmlns:a16="http://schemas.microsoft.com/office/drawing/2014/main" id="{8F56B360-D0B7-D845-8BA4-953C34F98C94}"/>
              </a:ext>
            </a:extLst>
          </p:cNvPr>
          <p:cNvSpPr>
            <a:spLocks noGrp="1"/>
          </p:cNvSpPr>
          <p:nvPr>
            <p:ph idx="1"/>
          </p:nvPr>
        </p:nvSpPr>
        <p:spPr>
          <a:xfrm>
            <a:off x="6417732" y="3800209"/>
            <a:ext cx="5130798" cy="2307022"/>
          </a:xfrm>
        </p:spPr>
        <p:txBody>
          <a:bodyPr vert="horz" lIns="91440" tIns="45720" rIns="91440" bIns="45720" rtlCol="0">
            <a:normAutofit/>
          </a:bodyPr>
          <a:lstStyle/>
          <a:p>
            <a:pPr marL="0" indent="0" algn="ctr">
              <a:buNone/>
            </a:pPr>
            <a:r>
              <a:rPr lang="en-US" sz="2400" kern="1200">
                <a:solidFill>
                  <a:schemeClr val="tx1"/>
                </a:solidFill>
                <a:latin typeface="+mn-lt"/>
                <a:ea typeface="+mn-ea"/>
                <a:cs typeface="+mn-cs"/>
              </a:rPr>
              <a:t>During the day: typical work hours of 8a - 5p have the lowest average speed of taxi trip</a:t>
            </a:r>
          </a:p>
        </p:txBody>
      </p:sp>
      <p:pic>
        <p:nvPicPr>
          <p:cNvPr id="5" name="Picture 4" descr="Chart, line chart&#10;&#10;Description automatically generated">
            <a:extLst>
              <a:ext uri="{FF2B5EF4-FFF2-40B4-BE49-F238E27FC236}">
                <a16:creationId xmlns:a16="http://schemas.microsoft.com/office/drawing/2014/main" id="{FA95DC5C-6A8B-2E4F-8EA3-ABE00D2E20F6}"/>
              </a:ext>
            </a:extLst>
          </p:cNvPr>
          <p:cNvPicPr>
            <a:picLocks noChangeAspect="1"/>
          </p:cNvPicPr>
          <p:nvPr/>
        </p:nvPicPr>
        <p:blipFill>
          <a:blip r:embed="rId2"/>
          <a:stretch>
            <a:fillRect/>
          </a:stretch>
        </p:blipFill>
        <p:spPr>
          <a:xfrm>
            <a:off x="0" y="1439870"/>
            <a:ext cx="5850384" cy="3978260"/>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8" name="Oval 17">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455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784058-C174-BA4C-A18D-6580173B7BD8}"/>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kern="1200">
                <a:solidFill>
                  <a:schemeClr val="tx1"/>
                </a:solidFill>
                <a:latin typeface="+mj-lt"/>
                <a:ea typeface="+mj-ea"/>
                <a:cs typeface="+mj-cs"/>
              </a:rPr>
              <a:t>FE: Speed by Day of Week</a:t>
            </a:r>
          </a:p>
        </p:txBody>
      </p:sp>
      <p:sp>
        <p:nvSpPr>
          <p:cNvPr id="3" name="Content Placeholder 2">
            <a:extLst>
              <a:ext uri="{FF2B5EF4-FFF2-40B4-BE49-F238E27FC236}">
                <a16:creationId xmlns:a16="http://schemas.microsoft.com/office/drawing/2014/main" id="{D6B1C327-6870-CD4B-8118-A8DA91F525C4}"/>
              </a:ext>
            </a:extLst>
          </p:cNvPr>
          <p:cNvSpPr>
            <a:spLocks noGrp="1"/>
          </p:cNvSpPr>
          <p:nvPr>
            <p:ph idx="1"/>
          </p:nvPr>
        </p:nvSpPr>
        <p:spPr>
          <a:xfrm>
            <a:off x="870148" y="3962792"/>
            <a:ext cx="5221185" cy="2102108"/>
          </a:xfrm>
        </p:spPr>
        <p:txBody>
          <a:bodyPr vert="horz" lIns="91440" tIns="45720" rIns="91440" bIns="45720" rtlCol="0" anchor="t">
            <a:normAutofit/>
          </a:bodyPr>
          <a:lstStyle/>
          <a:p>
            <a:pPr marL="0" indent="0" algn="ctr">
              <a:buNone/>
            </a:pPr>
            <a:r>
              <a:rPr lang="en-US" sz="2400" kern="1200">
                <a:solidFill>
                  <a:schemeClr val="tx1"/>
                </a:solidFill>
                <a:latin typeface="+mn-lt"/>
                <a:ea typeface="+mn-ea"/>
                <a:cs typeface="+mn-cs"/>
              </a:rPr>
              <a:t>During the week: Monday - Thursday have the lowest average speed of taxi trip</a:t>
            </a:r>
          </a:p>
        </p:txBody>
      </p:sp>
      <p:sp>
        <p:nvSpPr>
          <p:cNvPr id="16" name="Freeform: Shape 15">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hart, line chart&#10;&#10;Description automatically generated">
            <a:extLst>
              <a:ext uri="{FF2B5EF4-FFF2-40B4-BE49-F238E27FC236}">
                <a16:creationId xmlns:a16="http://schemas.microsoft.com/office/drawing/2014/main" id="{C9B71AAC-02C0-B14B-8382-7BD675A0A310}"/>
              </a:ext>
            </a:extLst>
          </p:cNvPr>
          <p:cNvPicPr>
            <a:picLocks noChangeAspect="1"/>
          </p:cNvPicPr>
          <p:nvPr/>
        </p:nvPicPr>
        <p:blipFill>
          <a:blip r:embed="rId2"/>
          <a:stretch>
            <a:fillRect/>
          </a:stretch>
        </p:blipFill>
        <p:spPr>
          <a:xfrm>
            <a:off x="6651243" y="1558095"/>
            <a:ext cx="4939504" cy="3358862"/>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20" name="Freeform: Shape 19">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920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BFC63E-443F-3544-AF5F-54A9455D4DDB}"/>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a:solidFill>
                  <a:schemeClr val="tx1"/>
                </a:solidFill>
                <a:latin typeface="+mj-lt"/>
                <a:ea typeface="+mj-ea"/>
                <a:cs typeface="+mj-cs"/>
              </a:rPr>
              <a:t>FE: Speed by Month</a:t>
            </a:r>
          </a:p>
        </p:txBody>
      </p:sp>
      <p:sp>
        <p:nvSpPr>
          <p:cNvPr id="3" name="Content Placeholder 2">
            <a:extLst>
              <a:ext uri="{FF2B5EF4-FFF2-40B4-BE49-F238E27FC236}">
                <a16:creationId xmlns:a16="http://schemas.microsoft.com/office/drawing/2014/main" id="{9AC86F69-5031-0B44-9C97-9E18110CE934}"/>
              </a:ext>
            </a:extLst>
          </p:cNvPr>
          <p:cNvSpPr>
            <a:spLocks noGrp="1"/>
          </p:cNvSpPr>
          <p:nvPr>
            <p:ph idx="1"/>
          </p:nvPr>
        </p:nvSpPr>
        <p:spPr>
          <a:xfrm>
            <a:off x="6417732" y="3800209"/>
            <a:ext cx="5130798" cy="2307022"/>
          </a:xfrm>
        </p:spPr>
        <p:txBody>
          <a:bodyPr vert="horz" lIns="91440" tIns="45720" rIns="91440" bIns="45720" rtlCol="0">
            <a:normAutofit/>
          </a:bodyPr>
          <a:lstStyle/>
          <a:p>
            <a:pPr marL="0" indent="0" algn="ctr">
              <a:buNone/>
            </a:pPr>
            <a:r>
              <a:rPr lang="en-US" sz="2400" kern="1200">
                <a:solidFill>
                  <a:schemeClr val="tx1"/>
                </a:solidFill>
                <a:latin typeface="+mn-lt"/>
                <a:ea typeface="+mn-ea"/>
                <a:cs typeface="+mn-cs"/>
              </a:rPr>
              <a:t>During the year: warmer months have lower average speed</a:t>
            </a:r>
          </a:p>
        </p:txBody>
      </p:sp>
      <p:pic>
        <p:nvPicPr>
          <p:cNvPr id="5" name="Picture 4" descr="Chart, line chart&#10;&#10;Description automatically generated">
            <a:extLst>
              <a:ext uri="{FF2B5EF4-FFF2-40B4-BE49-F238E27FC236}">
                <a16:creationId xmlns:a16="http://schemas.microsoft.com/office/drawing/2014/main" id="{5064E12F-A93C-EF4A-A49C-8ECB94ADBCE3}"/>
              </a:ext>
            </a:extLst>
          </p:cNvPr>
          <p:cNvPicPr>
            <a:picLocks noChangeAspect="1"/>
          </p:cNvPicPr>
          <p:nvPr/>
        </p:nvPicPr>
        <p:blipFill>
          <a:blip r:embed="rId2"/>
          <a:stretch>
            <a:fillRect/>
          </a:stretch>
        </p:blipFill>
        <p:spPr>
          <a:xfrm>
            <a:off x="0" y="1469122"/>
            <a:ext cx="5850384" cy="3919756"/>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8" name="Oval 17">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1161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7">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86BAD3-987F-7B4A-AF3B-FB940EDC27E4}"/>
              </a:ext>
            </a:extLst>
          </p:cNvPr>
          <p:cNvSpPr>
            <a:spLocks noGrp="1"/>
          </p:cNvSpPr>
          <p:nvPr>
            <p:ph type="title"/>
          </p:nvPr>
        </p:nvSpPr>
        <p:spPr>
          <a:xfrm>
            <a:off x="838200" y="365125"/>
            <a:ext cx="5393361" cy="1325563"/>
          </a:xfrm>
        </p:spPr>
        <p:txBody>
          <a:bodyPr>
            <a:normAutofit/>
          </a:bodyPr>
          <a:lstStyle/>
          <a:p>
            <a:r>
              <a:rPr lang="en-US"/>
              <a:t>Modeling: XGBoost</a:t>
            </a:r>
            <a:endParaRPr lang="en-US" dirty="0"/>
          </a:p>
        </p:txBody>
      </p:sp>
      <p:sp>
        <p:nvSpPr>
          <p:cNvPr id="47" name="Freeform: Shape 39">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0E6181B-AC50-5448-AC20-59CF10551239}"/>
              </a:ext>
            </a:extLst>
          </p:cNvPr>
          <p:cNvSpPr>
            <a:spLocks noGrp="1"/>
          </p:cNvSpPr>
          <p:nvPr>
            <p:ph idx="1"/>
          </p:nvPr>
        </p:nvSpPr>
        <p:spPr>
          <a:xfrm>
            <a:off x="838200" y="1825625"/>
            <a:ext cx="5393361" cy="4351338"/>
          </a:xfrm>
        </p:spPr>
        <p:txBody>
          <a:bodyPr>
            <a:normAutofit/>
          </a:bodyPr>
          <a:lstStyle/>
          <a:p>
            <a:pPr marL="0" indent="0">
              <a:buNone/>
            </a:pPr>
            <a:r>
              <a:rPr lang="en-US" sz="2200"/>
              <a:t>I need a validation set to use with XGBoost algorithm. </a:t>
            </a:r>
          </a:p>
          <a:p>
            <a:pPr marL="0" indent="0">
              <a:buNone/>
            </a:pPr>
            <a:r>
              <a:rPr lang="en-US" sz="2200"/>
              <a:t>It'll take three datasets: </a:t>
            </a:r>
          </a:p>
          <a:p>
            <a:r>
              <a:rPr lang="en-US" sz="2200"/>
              <a:t>a training set</a:t>
            </a:r>
          </a:p>
          <a:p>
            <a:r>
              <a:rPr lang="en-US" sz="2200"/>
              <a:t>a test set</a:t>
            </a:r>
          </a:p>
          <a:p>
            <a:r>
              <a:rPr lang="en-US" sz="2200"/>
              <a:t>a validation set. </a:t>
            </a:r>
          </a:p>
          <a:p>
            <a:pPr marL="0" indent="0">
              <a:buNone/>
            </a:pPr>
            <a:r>
              <a:rPr lang="en-US" sz="2200"/>
              <a:t>The validation dataset evaluates the accuracy of the training model. </a:t>
            </a:r>
          </a:p>
          <a:p>
            <a:pPr marL="0" indent="0">
              <a:buNone/>
            </a:pPr>
            <a:r>
              <a:rPr lang="en-US" sz="2200"/>
              <a:t>The training model, of course, is used to make predictions against the test dataset.</a:t>
            </a:r>
          </a:p>
        </p:txBody>
      </p:sp>
      <p:sp>
        <p:nvSpPr>
          <p:cNvPr id="49" name="Oval 41">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Robot">
            <a:extLst>
              <a:ext uri="{FF2B5EF4-FFF2-40B4-BE49-F238E27FC236}">
                <a16:creationId xmlns:a16="http://schemas.microsoft.com/office/drawing/2014/main" id="{CC9CAA0F-2D8D-458B-ADAD-CBDA867326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44" name="Freeform: Shape 43">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46" name="Straight Connector 45">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8" name="Freeform: Shape 47">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6483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4D46527-8963-4773-8769-07E6ACE08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with medium confidence">
            <a:extLst>
              <a:ext uri="{FF2B5EF4-FFF2-40B4-BE49-F238E27FC236}">
                <a16:creationId xmlns:a16="http://schemas.microsoft.com/office/drawing/2014/main" id="{5A18A43F-9942-D040-B459-161BD8DEAA6D}"/>
              </a:ext>
            </a:extLst>
          </p:cNvPr>
          <p:cNvPicPr>
            <a:picLocks noChangeAspect="1"/>
          </p:cNvPicPr>
          <p:nvPr/>
        </p:nvPicPr>
        <p:blipFill>
          <a:blip r:embed="rId2"/>
          <a:stretch>
            <a:fillRect/>
          </a:stretch>
        </p:blipFill>
        <p:spPr>
          <a:xfrm>
            <a:off x="91440" y="2268156"/>
            <a:ext cx="5925723" cy="2651760"/>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9" name="Arc 18">
            <a:extLst>
              <a:ext uri="{FF2B5EF4-FFF2-40B4-BE49-F238E27FC236}">
                <a16:creationId xmlns:a16="http://schemas.microsoft.com/office/drawing/2014/main" id="{920E13D1-85D7-4BF3-9903-59216CB5A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365355" y="705367"/>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41359C-EC4F-5047-8271-F9FC98D1F871}"/>
              </a:ext>
            </a:extLst>
          </p:cNvPr>
          <p:cNvSpPr>
            <a:spLocks noGrp="1"/>
          </p:cNvSpPr>
          <p:nvPr>
            <p:ph type="title"/>
          </p:nvPr>
        </p:nvSpPr>
        <p:spPr>
          <a:xfrm>
            <a:off x="6096000" y="365125"/>
            <a:ext cx="5257800" cy="1325563"/>
          </a:xfrm>
        </p:spPr>
        <p:txBody>
          <a:bodyPr>
            <a:normAutofit/>
          </a:bodyPr>
          <a:lstStyle/>
          <a:p>
            <a:r>
              <a:rPr lang="en-US"/>
              <a:t>Modeling: XGBoost Parameters</a:t>
            </a:r>
            <a:endParaRPr lang="en-US" dirty="0"/>
          </a:p>
        </p:txBody>
      </p:sp>
      <p:sp>
        <p:nvSpPr>
          <p:cNvPr id="16" name="Content Placeholder 2">
            <a:extLst>
              <a:ext uri="{FF2B5EF4-FFF2-40B4-BE49-F238E27FC236}">
                <a16:creationId xmlns:a16="http://schemas.microsoft.com/office/drawing/2014/main" id="{5E7EBCEF-A565-E24F-8EE8-31227CBDF184}"/>
              </a:ext>
            </a:extLst>
          </p:cNvPr>
          <p:cNvSpPr>
            <a:spLocks noGrp="1"/>
          </p:cNvSpPr>
          <p:nvPr>
            <p:ph idx="1"/>
          </p:nvPr>
        </p:nvSpPr>
        <p:spPr>
          <a:xfrm>
            <a:off x="6096000" y="1825625"/>
            <a:ext cx="5257800" cy="4351338"/>
          </a:xfrm>
        </p:spPr>
        <p:txBody>
          <a:bodyPr>
            <a:normAutofit/>
          </a:bodyPr>
          <a:lstStyle/>
          <a:p>
            <a:pPr marL="0" indent="0">
              <a:buNone/>
            </a:pPr>
            <a:r>
              <a:rPr lang="en-US" sz="1100" b="1"/>
              <a:t>This will train until valid-rmse hasn't improved in 10 rounds.</a:t>
            </a:r>
          </a:p>
          <a:p>
            <a:pPr marL="0" indent="0">
              <a:buNone/>
            </a:pPr>
            <a:r>
              <a:rPr lang="en-US" sz="1100"/>
              <a:t>md = [6]</a:t>
            </a:r>
          </a:p>
          <a:p>
            <a:pPr marL="0" indent="0">
              <a:buNone/>
            </a:pPr>
            <a:r>
              <a:rPr lang="en-US" sz="1100"/>
              <a:t>lr = [0.1, 0.3]</a:t>
            </a:r>
          </a:p>
          <a:p>
            <a:pPr marL="0" indent="0">
              <a:buNone/>
            </a:pPr>
            <a:r>
              <a:rPr lang="en-US" sz="1100"/>
              <a:t>mcw = [20, 25, 30]</a:t>
            </a:r>
          </a:p>
          <a:p>
            <a:pPr marL="0" indent="0">
              <a:buNone/>
            </a:pPr>
            <a:r>
              <a:rPr lang="en-US" sz="1100"/>
              <a:t>for m in md:</a:t>
            </a:r>
          </a:p>
          <a:p>
            <a:pPr marL="0" indent="0">
              <a:buNone/>
            </a:pPr>
            <a:r>
              <a:rPr lang="en-US" sz="1100"/>
              <a:t>    for l in lr:</a:t>
            </a:r>
          </a:p>
          <a:p>
            <a:pPr marL="0" indent="0">
              <a:buNone/>
            </a:pPr>
            <a:r>
              <a:rPr lang="en-US" sz="1100"/>
              <a:t>        for n in mcw:</a:t>
            </a:r>
          </a:p>
          <a:p>
            <a:pPr marL="0" indent="0">
              <a:buNone/>
            </a:pPr>
            <a:r>
              <a:rPr lang="en-US" sz="1100"/>
              <a:t>            t0 = datetime.now()</a:t>
            </a:r>
          </a:p>
          <a:p>
            <a:pPr marL="0" indent="0">
              <a:buNone/>
            </a:pPr>
            <a:r>
              <a:rPr lang="en-US" sz="1100"/>
              <a:t>            xgb_pars = {'min_child_weight': n, 'eta': l, 'colsample_bytree': 0.9, </a:t>
            </a:r>
          </a:p>
          <a:p>
            <a:pPr marL="0" indent="0">
              <a:buNone/>
            </a:pPr>
            <a:r>
              <a:rPr lang="en-US" sz="1100"/>
              <a:t>                        'max_depth': m, 'subsample': 0.9, 'lambda': 1., 'nthread': -1, </a:t>
            </a:r>
          </a:p>
          <a:p>
            <a:pPr marL="0" indent="0">
              <a:buNone/>
            </a:pPr>
            <a:r>
              <a:rPr lang="en-US" sz="1100"/>
              <a:t>                        'booster' : 'gbtree', 'silent': 1, 'eval_metric': 'rmse', 'objective': 'reg:squarederror'}</a:t>
            </a:r>
          </a:p>
          <a:p>
            <a:pPr marL="0" indent="0">
              <a:buNone/>
            </a:pPr>
            <a:r>
              <a:rPr lang="en-US" sz="1100"/>
              <a:t>            model = xgb.train(xgb_pars, xg_train, 50, watchlist, early_stopping_rounds=10,</a:t>
            </a:r>
          </a:p>
          <a:p>
            <a:pPr marL="0" indent="0">
              <a:buNone/>
            </a:pPr>
            <a:r>
              <a:rPr lang="en-US" sz="1100"/>
              <a:t>                  maximize=False, verbose_eval=1)</a:t>
            </a:r>
          </a:p>
        </p:txBody>
      </p:sp>
    </p:spTree>
    <p:extLst>
      <p:ext uri="{BB962C8B-B14F-4D97-AF65-F5344CB8AC3E}">
        <p14:creationId xmlns:p14="http://schemas.microsoft.com/office/powerpoint/2010/main" val="461777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B25EE0-F7ED-3845-957B-723ACB9EEF5E}"/>
              </a:ext>
            </a:extLst>
          </p:cNvPr>
          <p:cNvSpPr>
            <a:spLocks noGrp="1"/>
          </p:cNvSpPr>
          <p:nvPr>
            <p:ph type="title"/>
          </p:nvPr>
        </p:nvSpPr>
        <p:spPr>
          <a:xfrm>
            <a:off x="838200" y="643467"/>
            <a:ext cx="2951205" cy="5571066"/>
          </a:xfrm>
        </p:spPr>
        <p:txBody>
          <a:bodyPr>
            <a:normAutofit/>
          </a:bodyPr>
          <a:lstStyle/>
          <a:p>
            <a:r>
              <a:rPr lang="en-US">
                <a:solidFill>
                  <a:srgbClr val="FFFFFF"/>
                </a:solidFill>
              </a:rPr>
              <a:t>Modeling: XGBoost Evaluation</a:t>
            </a:r>
          </a:p>
        </p:txBody>
      </p:sp>
      <p:graphicFrame>
        <p:nvGraphicFramePr>
          <p:cNvPr id="15" name="Content Placeholder 2">
            <a:extLst>
              <a:ext uri="{FF2B5EF4-FFF2-40B4-BE49-F238E27FC236}">
                <a16:creationId xmlns:a16="http://schemas.microsoft.com/office/drawing/2014/main" id="{43B9A19B-3C62-4338-A192-DA9AD5DF29AE}"/>
              </a:ext>
            </a:extLst>
          </p:cNvPr>
          <p:cNvGraphicFramePr>
            <a:graphicFrameLocks noGrp="1"/>
          </p:cNvGraphicFramePr>
          <p:nvPr>
            <p:ph idx="1"/>
            <p:extLst>
              <p:ext uri="{D42A27DB-BD31-4B8C-83A1-F6EECF244321}">
                <p14:modId xmlns:p14="http://schemas.microsoft.com/office/powerpoint/2010/main" val="4275243728"/>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244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7B5A94-F42F-3747-9F35-8073F7F5BDBE}"/>
              </a:ext>
            </a:extLst>
          </p:cNvPr>
          <p:cNvSpPr>
            <a:spLocks noGrp="1"/>
          </p:cNvSpPr>
          <p:nvPr>
            <p:ph type="title"/>
          </p:nvPr>
        </p:nvSpPr>
        <p:spPr>
          <a:xfrm>
            <a:off x="838201" y="3998018"/>
            <a:ext cx="3981854" cy="2216513"/>
          </a:xfrm>
        </p:spPr>
        <p:txBody>
          <a:bodyPr>
            <a:normAutofit/>
          </a:bodyPr>
          <a:lstStyle/>
          <a:p>
            <a:r>
              <a:rPr lang="en-US" dirty="0"/>
              <a:t>Modeling: Feature Effect</a:t>
            </a:r>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Chart&#10;&#10;Description automatically generated with low confidence">
            <a:extLst>
              <a:ext uri="{FF2B5EF4-FFF2-40B4-BE49-F238E27FC236}">
                <a16:creationId xmlns:a16="http://schemas.microsoft.com/office/drawing/2014/main" id="{1A21F972-0234-C54C-9389-0496B3585E51}"/>
              </a:ext>
            </a:extLst>
          </p:cNvPr>
          <p:cNvPicPr>
            <a:picLocks noChangeAspect="1"/>
          </p:cNvPicPr>
          <p:nvPr/>
        </p:nvPicPr>
        <p:blipFill>
          <a:blip r:embed="rId2"/>
          <a:stretch>
            <a:fillRect/>
          </a:stretch>
        </p:blipFill>
        <p:spPr>
          <a:xfrm>
            <a:off x="2743200" y="91440"/>
            <a:ext cx="6454591" cy="3840480"/>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937FBA61-5624-434A-9F8C-5550CF320718}"/>
              </a:ext>
            </a:extLst>
          </p:cNvPr>
          <p:cNvSpPr>
            <a:spLocks noGrp="1"/>
          </p:cNvSpPr>
          <p:nvPr>
            <p:ph idx="1"/>
          </p:nvPr>
        </p:nvSpPr>
        <p:spPr>
          <a:xfrm>
            <a:off x="4970835" y="3998019"/>
            <a:ext cx="6382966" cy="2216512"/>
          </a:xfrm>
        </p:spPr>
        <p:txBody>
          <a:bodyPr>
            <a:normAutofit/>
          </a:bodyPr>
          <a:lstStyle/>
          <a:p>
            <a:r>
              <a:rPr lang="en-US" sz="2200"/>
              <a:t>From the top-down, we're seeing which features have the greatest effect on trip duration. </a:t>
            </a:r>
          </a:p>
          <a:p>
            <a:r>
              <a:rPr lang="en-US" sz="2200"/>
              <a:t>It makes sense that (haversine) distance has the greatest effect since the further you're going, the longer it'll take to get there.</a:t>
            </a:r>
          </a:p>
        </p:txBody>
      </p:sp>
    </p:spTree>
    <p:extLst>
      <p:ext uri="{BB962C8B-B14F-4D97-AF65-F5344CB8AC3E}">
        <p14:creationId xmlns:p14="http://schemas.microsoft.com/office/powerpoint/2010/main" val="1341427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94FA-35A7-8342-84D2-9DD04C08E433}"/>
              </a:ext>
            </a:extLst>
          </p:cNvPr>
          <p:cNvSpPr>
            <a:spLocks noGrp="1"/>
          </p:cNvSpPr>
          <p:nvPr>
            <p:ph type="title"/>
          </p:nvPr>
        </p:nvSpPr>
        <p:spPr/>
        <p:txBody>
          <a:bodyPr/>
          <a:lstStyle/>
          <a:p>
            <a:r>
              <a:rPr lang="en-US" dirty="0"/>
              <a:t>Recommendation</a:t>
            </a:r>
          </a:p>
        </p:txBody>
      </p:sp>
      <p:graphicFrame>
        <p:nvGraphicFramePr>
          <p:cNvPr id="7" name="Content Placeholder 2">
            <a:extLst>
              <a:ext uri="{FF2B5EF4-FFF2-40B4-BE49-F238E27FC236}">
                <a16:creationId xmlns:a16="http://schemas.microsoft.com/office/drawing/2014/main" id="{67D1B3DA-BAA6-4059-8B41-9324E8EB228E}"/>
              </a:ext>
            </a:extLst>
          </p:cNvPr>
          <p:cNvGraphicFramePr>
            <a:graphicFrameLocks noGrp="1"/>
          </p:cNvGraphicFramePr>
          <p:nvPr>
            <p:ph idx="1"/>
          </p:nvPr>
        </p:nvGraphicFramePr>
        <p:xfrm>
          <a:off x="838200" y="1825625"/>
          <a:ext cx="10515600" cy="3859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2037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4">
            <a:extLst>
              <a:ext uri="{FF2B5EF4-FFF2-40B4-BE49-F238E27FC236}">
                <a16:creationId xmlns:a16="http://schemas.microsoft.com/office/drawing/2014/main" id="{1394943D-792B-43C8-BC0A-CFCEF020EEB2}"/>
              </a:ext>
            </a:extLst>
          </p:cNvPr>
          <p:cNvPicPr>
            <a:picLocks noChangeAspect="1"/>
          </p:cNvPicPr>
          <p:nvPr/>
        </p:nvPicPr>
        <p:blipFill rotWithShape="1">
          <a:blip r:embed="rId2"/>
          <a:srcRect l="27308" r="25431"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7" name="Arc 10">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3B4B75-E530-984F-AE86-9D656BA8EFBF}"/>
              </a:ext>
            </a:extLst>
          </p:cNvPr>
          <p:cNvSpPr>
            <a:spLocks noGrp="1"/>
          </p:cNvSpPr>
          <p:nvPr>
            <p:ph type="title"/>
          </p:nvPr>
        </p:nvSpPr>
        <p:spPr>
          <a:xfrm>
            <a:off x="5827048" y="407987"/>
            <a:ext cx="5721484" cy="1325563"/>
          </a:xfrm>
        </p:spPr>
        <p:txBody>
          <a:bodyPr>
            <a:normAutofit/>
          </a:bodyPr>
          <a:lstStyle/>
          <a:p>
            <a:r>
              <a:rPr lang="en-US" dirty="0"/>
              <a:t>Future Analyses</a:t>
            </a:r>
          </a:p>
        </p:txBody>
      </p:sp>
      <p:sp>
        <p:nvSpPr>
          <p:cNvPr id="3" name="Content Placeholder 2">
            <a:extLst>
              <a:ext uri="{FF2B5EF4-FFF2-40B4-BE49-F238E27FC236}">
                <a16:creationId xmlns:a16="http://schemas.microsoft.com/office/drawing/2014/main" id="{E5A45374-74D9-124D-9463-A3F32371DA7B}"/>
              </a:ext>
            </a:extLst>
          </p:cNvPr>
          <p:cNvSpPr>
            <a:spLocks noGrp="1"/>
          </p:cNvSpPr>
          <p:nvPr>
            <p:ph idx="1"/>
          </p:nvPr>
        </p:nvSpPr>
        <p:spPr>
          <a:xfrm>
            <a:off x="5827048" y="1868487"/>
            <a:ext cx="5721484" cy="4351338"/>
          </a:xfrm>
        </p:spPr>
        <p:txBody>
          <a:bodyPr>
            <a:normAutofit/>
          </a:bodyPr>
          <a:lstStyle/>
          <a:p>
            <a:r>
              <a:rPr lang="en-US" sz="1400"/>
              <a:t>There’s a machine learning algorithm called Open Source Routing Machine (OSRM) that’s determined the best route between two points. There’s already a Kaggle Kernel with these routes determined for this dataset.</a:t>
            </a:r>
          </a:p>
          <a:p>
            <a:r>
              <a:rPr lang="en-US" sz="1400"/>
              <a:t>There’re 2 reasons why I’d look at this for future analyses:</a:t>
            </a:r>
          </a:p>
          <a:p>
            <a:pPr lvl="1"/>
            <a:r>
              <a:rPr lang="en-US" sz="1400"/>
              <a:t>Would incorporating that kind of ML knowledge into how a driver gets around the city impact the mean trip duration?</a:t>
            </a:r>
          </a:p>
          <a:p>
            <a:pPr lvl="1"/>
            <a:r>
              <a:rPr lang="en-US" sz="1400"/>
              <a:t>If a ‘good’ route had been chosen during the typical rush hour, would it impact trip duration?</a:t>
            </a:r>
          </a:p>
          <a:p>
            <a:endParaRPr lang="en-US" sz="1400"/>
          </a:p>
          <a:p>
            <a:endParaRPr lang="en-US" sz="1400"/>
          </a:p>
        </p:txBody>
      </p:sp>
    </p:spTree>
    <p:extLst>
      <p:ext uri="{BB962C8B-B14F-4D97-AF65-F5344CB8AC3E}">
        <p14:creationId xmlns:p14="http://schemas.microsoft.com/office/powerpoint/2010/main" val="4183683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1E1A75-E3FD-8943-A971-2951FA5CF27A}"/>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Background</a:t>
            </a:r>
          </a:p>
        </p:txBody>
      </p:sp>
      <p:sp>
        <p:nvSpPr>
          <p:cNvPr id="32" name="Rectangle: Rounded Corners 31">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6" name="Content Placeholder 2">
            <a:extLst>
              <a:ext uri="{FF2B5EF4-FFF2-40B4-BE49-F238E27FC236}">
                <a16:creationId xmlns:a16="http://schemas.microsoft.com/office/drawing/2014/main" id="{6B37B83C-AC45-444C-80F4-3C93783048E8}"/>
              </a:ext>
            </a:extLst>
          </p:cNvPr>
          <p:cNvGraphicFramePr>
            <a:graphicFrameLocks noGrp="1"/>
          </p:cNvGraphicFramePr>
          <p:nvPr>
            <p:ph idx="1"/>
            <p:extLst>
              <p:ext uri="{D42A27DB-BD31-4B8C-83A1-F6EECF244321}">
                <p14:modId xmlns:p14="http://schemas.microsoft.com/office/powerpoint/2010/main" val="3450054892"/>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5725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ECB976-6665-0F46-96AF-9C659A8FA585}"/>
              </a:ext>
            </a:extLst>
          </p:cNvPr>
          <p:cNvSpPr>
            <a:spLocks noGrp="1"/>
          </p:cNvSpPr>
          <p:nvPr>
            <p:ph type="title"/>
          </p:nvPr>
        </p:nvSpPr>
        <p:spPr>
          <a:xfrm>
            <a:off x="838200" y="365125"/>
            <a:ext cx="5558489" cy="1325563"/>
          </a:xfrm>
        </p:spPr>
        <p:txBody>
          <a:bodyPr>
            <a:normAutofit/>
          </a:bodyPr>
          <a:lstStyle/>
          <a:p>
            <a:r>
              <a:rPr lang="en-US" dirty="0"/>
              <a:t>Problem</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B3A3E97-8FA7-3348-98B5-C3D55E253D35}"/>
              </a:ext>
            </a:extLst>
          </p:cNvPr>
          <p:cNvSpPr>
            <a:spLocks noGrp="1"/>
          </p:cNvSpPr>
          <p:nvPr>
            <p:ph idx="1"/>
          </p:nvPr>
        </p:nvSpPr>
        <p:spPr>
          <a:xfrm>
            <a:off x="838200" y="1825625"/>
            <a:ext cx="5558489" cy="4351338"/>
          </a:xfrm>
        </p:spPr>
        <p:txBody>
          <a:bodyPr>
            <a:normAutofit/>
          </a:bodyPr>
          <a:lstStyle/>
          <a:p>
            <a:r>
              <a:rPr lang="en-US" dirty="0"/>
              <a:t>How can trip duration prediction help control costs and maintain a level of accuracy relating to ‘appropriate’ travel times for taxi drivers and benefit passengers by informing how long trips will take, ahead of time?</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2638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0BEF4-D6D5-D349-9992-097E9D929A6C}"/>
              </a:ext>
            </a:extLst>
          </p:cNvPr>
          <p:cNvSpPr>
            <a:spLocks noGrp="1"/>
          </p:cNvSpPr>
          <p:nvPr>
            <p:ph type="title"/>
          </p:nvPr>
        </p:nvSpPr>
        <p:spPr/>
        <p:txBody>
          <a:bodyPr/>
          <a:lstStyle/>
          <a:p>
            <a:r>
              <a:rPr lang="en-US" dirty="0"/>
              <a:t>Data</a:t>
            </a:r>
          </a:p>
        </p:txBody>
      </p:sp>
      <p:graphicFrame>
        <p:nvGraphicFramePr>
          <p:cNvPr id="5" name="Content Placeholder 2">
            <a:extLst>
              <a:ext uri="{FF2B5EF4-FFF2-40B4-BE49-F238E27FC236}">
                <a16:creationId xmlns:a16="http://schemas.microsoft.com/office/drawing/2014/main" id="{78CA22FA-71B1-4CC1-975F-52A185A84124}"/>
              </a:ext>
            </a:extLst>
          </p:cNvPr>
          <p:cNvGraphicFramePr>
            <a:graphicFrameLocks noGrp="1"/>
          </p:cNvGraphicFramePr>
          <p:nvPr>
            <p:ph idx="1"/>
            <p:extLst>
              <p:ext uri="{D42A27DB-BD31-4B8C-83A1-F6EECF244321}">
                <p14:modId xmlns:p14="http://schemas.microsoft.com/office/powerpoint/2010/main" val="4208070129"/>
              </p:ext>
            </p:extLst>
          </p:nvPr>
        </p:nvGraphicFramePr>
        <p:xfrm>
          <a:off x="838200" y="1290181"/>
          <a:ext cx="10515600" cy="5202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0204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85F7B-3C93-994F-96F0-39810A3225B2}"/>
              </a:ext>
            </a:extLst>
          </p:cNvPr>
          <p:cNvSpPr>
            <a:spLocks noGrp="1"/>
          </p:cNvSpPr>
          <p:nvPr>
            <p:ph type="title"/>
          </p:nvPr>
        </p:nvSpPr>
        <p:spPr>
          <a:xfrm>
            <a:off x="6151294" y="486184"/>
            <a:ext cx="5397237" cy="1325563"/>
          </a:xfrm>
        </p:spPr>
        <p:txBody>
          <a:bodyPr>
            <a:normAutofit/>
          </a:bodyPr>
          <a:lstStyle/>
          <a:p>
            <a:r>
              <a:rPr lang="en-US" sz="3700"/>
              <a:t>Exploratory Data Analysis: Trip Duration</a:t>
            </a:r>
          </a:p>
        </p:txBody>
      </p:sp>
      <p:pic>
        <p:nvPicPr>
          <p:cNvPr id="5" name="Content Placeholder 4" descr="Chart, histogram&#10;&#10;Description automatically generated">
            <a:extLst>
              <a:ext uri="{FF2B5EF4-FFF2-40B4-BE49-F238E27FC236}">
                <a16:creationId xmlns:a16="http://schemas.microsoft.com/office/drawing/2014/main" id="{68D8B33C-FED3-8C49-8975-0E87182C6DF0}"/>
              </a:ext>
            </a:extLst>
          </p:cNvPr>
          <p:cNvPicPr>
            <a:picLocks noChangeAspect="1"/>
          </p:cNvPicPr>
          <p:nvPr/>
        </p:nvPicPr>
        <p:blipFill>
          <a:blip r:embed="rId2"/>
          <a:stretch>
            <a:fillRect/>
          </a:stretch>
        </p:blipFill>
        <p:spPr>
          <a:xfrm>
            <a:off x="182880" y="182880"/>
            <a:ext cx="4812632" cy="3200400"/>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pic>
        <p:nvPicPr>
          <p:cNvPr id="7" name="Picture 6" descr="Chart, histogram&#10;&#10;Description automatically generated">
            <a:extLst>
              <a:ext uri="{FF2B5EF4-FFF2-40B4-BE49-F238E27FC236}">
                <a16:creationId xmlns:a16="http://schemas.microsoft.com/office/drawing/2014/main" id="{329741AC-16C2-444C-895E-EB93C280E615}"/>
              </a:ext>
            </a:extLst>
          </p:cNvPr>
          <p:cNvPicPr>
            <a:picLocks noChangeAspect="1"/>
          </p:cNvPicPr>
          <p:nvPr/>
        </p:nvPicPr>
        <p:blipFill>
          <a:blip r:embed="rId3"/>
          <a:stretch>
            <a:fillRect/>
          </a:stretch>
        </p:blipFill>
        <p:spPr>
          <a:xfrm>
            <a:off x="182880" y="3657600"/>
            <a:ext cx="4784704" cy="3200400"/>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graphicFrame>
        <p:nvGraphicFramePr>
          <p:cNvPr id="29" name="Content Placeholder 10">
            <a:extLst>
              <a:ext uri="{FF2B5EF4-FFF2-40B4-BE49-F238E27FC236}">
                <a16:creationId xmlns:a16="http://schemas.microsoft.com/office/drawing/2014/main" id="{82466476-C7AE-4A47-B862-94FDB167557E}"/>
              </a:ext>
            </a:extLst>
          </p:cNvPr>
          <p:cNvGraphicFramePr>
            <a:graphicFrameLocks noGrp="1"/>
          </p:cNvGraphicFramePr>
          <p:nvPr>
            <p:ph idx="1"/>
            <p:extLst>
              <p:ext uri="{D42A27DB-BD31-4B8C-83A1-F6EECF244321}">
                <p14:modId xmlns:p14="http://schemas.microsoft.com/office/powerpoint/2010/main" val="3450707072"/>
              </p:ext>
            </p:extLst>
          </p:nvPr>
        </p:nvGraphicFramePr>
        <p:xfrm>
          <a:off x="6151294" y="1946684"/>
          <a:ext cx="5397237"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2324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 scatter chart&#10;&#10;Description automatically generated">
            <a:extLst>
              <a:ext uri="{FF2B5EF4-FFF2-40B4-BE49-F238E27FC236}">
                <a16:creationId xmlns:a16="http://schemas.microsoft.com/office/drawing/2014/main" id="{1FFC637A-FAB4-F24C-83E3-365FCDEAECC3}"/>
              </a:ext>
            </a:extLst>
          </p:cNvPr>
          <p:cNvPicPr>
            <a:picLocks noChangeAspect="1"/>
          </p:cNvPicPr>
          <p:nvPr/>
        </p:nvPicPr>
        <p:blipFill>
          <a:blip r:embed="rId2"/>
          <a:stretch>
            <a:fillRect/>
          </a:stretch>
        </p:blipFill>
        <p:spPr>
          <a:xfrm>
            <a:off x="5486399" y="1280160"/>
            <a:ext cx="6575463" cy="43891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 name="Title 1">
            <a:extLst>
              <a:ext uri="{FF2B5EF4-FFF2-40B4-BE49-F238E27FC236}">
                <a16:creationId xmlns:a16="http://schemas.microsoft.com/office/drawing/2014/main" id="{930EA75D-08CD-8248-8C27-8F8A67447E36}"/>
              </a:ext>
            </a:extLst>
          </p:cNvPr>
          <p:cNvSpPr>
            <a:spLocks noGrp="1"/>
          </p:cNvSpPr>
          <p:nvPr>
            <p:ph type="title"/>
          </p:nvPr>
        </p:nvSpPr>
        <p:spPr>
          <a:xfrm>
            <a:off x="838201" y="479493"/>
            <a:ext cx="5257800" cy="1325563"/>
          </a:xfrm>
        </p:spPr>
        <p:txBody>
          <a:bodyPr>
            <a:normAutofit/>
          </a:bodyPr>
          <a:lstStyle/>
          <a:p>
            <a:r>
              <a:rPr lang="en-US" dirty="0"/>
              <a:t>EDA: Seasonality</a:t>
            </a:r>
          </a:p>
        </p:txBody>
      </p:sp>
      <p:graphicFrame>
        <p:nvGraphicFramePr>
          <p:cNvPr id="31" name="Content Placeholder 8">
            <a:extLst>
              <a:ext uri="{FF2B5EF4-FFF2-40B4-BE49-F238E27FC236}">
                <a16:creationId xmlns:a16="http://schemas.microsoft.com/office/drawing/2014/main" id="{3CC00EE2-FA0F-4334-810E-4A18EBC099D2}"/>
              </a:ext>
            </a:extLst>
          </p:cNvPr>
          <p:cNvGraphicFramePr>
            <a:graphicFrameLocks noGrp="1"/>
          </p:cNvGraphicFramePr>
          <p:nvPr>
            <p:ph idx="1"/>
          </p:nvPr>
        </p:nvGraphicFramePr>
        <p:xfrm>
          <a:off x="138960" y="1984443"/>
          <a:ext cx="5257800" cy="4192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0750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Freeform: Shape 2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Arc 3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41" name="Rectangle 32">
            <a:extLst>
              <a:ext uri="{FF2B5EF4-FFF2-40B4-BE49-F238E27FC236}">
                <a16:creationId xmlns:a16="http://schemas.microsoft.com/office/drawing/2014/main" id="{407C9FC5-0C1E-42A8-97E6-F940775A0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28716F-A07F-C641-A722-0169D712ACBB}"/>
              </a:ext>
            </a:extLst>
          </p:cNvPr>
          <p:cNvSpPr>
            <a:spLocks noGrp="1"/>
          </p:cNvSpPr>
          <p:nvPr>
            <p:ph type="title"/>
          </p:nvPr>
        </p:nvSpPr>
        <p:spPr>
          <a:xfrm>
            <a:off x="1524000" y="4218281"/>
            <a:ext cx="4265007" cy="1885199"/>
          </a:xfrm>
        </p:spPr>
        <p:txBody>
          <a:bodyPr vert="horz" lIns="91440" tIns="45720" rIns="91440" bIns="45720" rtlCol="0" anchor="ctr">
            <a:normAutofit/>
          </a:bodyPr>
          <a:lstStyle/>
          <a:p>
            <a:r>
              <a:rPr lang="en-US" sz="6000" kern="1200">
                <a:solidFill>
                  <a:schemeClr val="tx1"/>
                </a:solidFill>
                <a:latin typeface="+mj-lt"/>
                <a:ea typeface="+mj-ea"/>
                <a:cs typeface="+mj-cs"/>
              </a:rPr>
              <a:t>EDA: Month</a:t>
            </a:r>
          </a:p>
        </p:txBody>
      </p:sp>
      <p:sp>
        <p:nvSpPr>
          <p:cNvPr id="3" name="Content Placeholder 2">
            <a:extLst>
              <a:ext uri="{FF2B5EF4-FFF2-40B4-BE49-F238E27FC236}">
                <a16:creationId xmlns:a16="http://schemas.microsoft.com/office/drawing/2014/main" id="{DCA35467-FF86-634C-A2F5-54FECB58436C}"/>
              </a:ext>
            </a:extLst>
          </p:cNvPr>
          <p:cNvSpPr>
            <a:spLocks noGrp="1"/>
          </p:cNvSpPr>
          <p:nvPr>
            <p:ph idx="1"/>
          </p:nvPr>
        </p:nvSpPr>
        <p:spPr>
          <a:xfrm>
            <a:off x="6018412" y="4218281"/>
            <a:ext cx="4649588" cy="1885199"/>
          </a:xfrm>
        </p:spPr>
        <p:txBody>
          <a:bodyPr vert="horz" lIns="91440" tIns="45720" rIns="91440" bIns="45720" rtlCol="0" anchor="ctr">
            <a:normAutofit/>
          </a:bodyPr>
          <a:lstStyle/>
          <a:p>
            <a:pPr marL="0" indent="0">
              <a:buNone/>
            </a:pPr>
            <a:r>
              <a:rPr lang="en-US" sz="2400" kern="1200">
                <a:solidFill>
                  <a:schemeClr val="tx1"/>
                </a:solidFill>
                <a:latin typeface="+mn-lt"/>
                <a:ea typeface="+mn-ea"/>
                <a:cs typeface="+mn-cs"/>
              </a:rPr>
              <a:t>Nothing really stands out here, across the first 6 months of the year.</a:t>
            </a:r>
          </a:p>
        </p:txBody>
      </p:sp>
      <p:pic>
        <p:nvPicPr>
          <p:cNvPr id="5" name="Picture 4" descr="Chart, bar chart&#10;&#10;Description automatically generated">
            <a:extLst>
              <a:ext uri="{FF2B5EF4-FFF2-40B4-BE49-F238E27FC236}">
                <a16:creationId xmlns:a16="http://schemas.microsoft.com/office/drawing/2014/main" id="{1E67C9EC-84DA-A84E-855B-7ACB9AEE13BD}"/>
              </a:ext>
            </a:extLst>
          </p:cNvPr>
          <p:cNvPicPr>
            <a:picLocks noChangeAspect="1"/>
          </p:cNvPicPr>
          <p:nvPr/>
        </p:nvPicPr>
        <p:blipFill>
          <a:blip r:embed="rId2"/>
          <a:stretch>
            <a:fillRect/>
          </a:stretch>
        </p:blipFill>
        <p:spPr>
          <a:xfrm>
            <a:off x="2697480" y="91440"/>
            <a:ext cx="6208472" cy="4206240"/>
          </a:xfrm>
          <a:custGeom>
            <a:avLst/>
            <a:gdLst/>
            <a:ahLst/>
            <a:cxnLst/>
            <a:rect l="l" t="t" r="r" b="b"/>
            <a:pathLst>
              <a:path w="10823796" h="3287267">
                <a:moveTo>
                  <a:pt x="98881" y="0"/>
                </a:moveTo>
                <a:lnTo>
                  <a:pt x="10724915" y="0"/>
                </a:lnTo>
                <a:cubicBezTo>
                  <a:pt x="10779525" y="0"/>
                  <a:pt x="10823796" y="44271"/>
                  <a:pt x="10823796" y="98881"/>
                </a:cubicBezTo>
                <a:lnTo>
                  <a:pt x="10823796" y="3188386"/>
                </a:lnTo>
                <a:cubicBezTo>
                  <a:pt x="10823796" y="3242996"/>
                  <a:pt x="10779525" y="3287267"/>
                  <a:pt x="10724915" y="3287267"/>
                </a:cubicBezTo>
                <a:lnTo>
                  <a:pt x="98881" y="3287267"/>
                </a:lnTo>
                <a:cubicBezTo>
                  <a:pt x="44271" y="3287267"/>
                  <a:pt x="0" y="3242996"/>
                  <a:pt x="0" y="3188386"/>
                </a:cubicBezTo>
                <a:lnTo>
                  <a:pt x="0" y="98881"/>
                </a:lnTo>
                <a:cubicBezTo>
                  <a:pt x="0" y="44271"/>
                  <a:pt x="44271" y="0"/>
                  <a:pt x="98881" y="0"/>
                </a:cubicBezTo>
                <a:close/>
              </a:path>
            </a:pathLst>
          </a:custGeom>
        </p:spPr>
      </p:pic>
      <p:sp>
        <p:nvSpPr>
          <p:cNvPr id="42" name="Oval 34">
            <a:extLst>
              <a:ext uri="{FF2B5EF4-FFF2-40B4-BE49-F238E27FC236}">
                <a16:creationId xmlns:a16="http://schemas.microsoft.com/office/drawing/2014/main" id="{9EE371B4-A1D9-4EFE-8FE1-000495831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17" y="421828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B9BD5"/>
              </a:solidFill>
              <a:effectLst/>
              <a:uLnTx/>
              <a:uFillTx/>
              <a:latin typeface="Calibri" panose="020F0502020204030204"/>
              <a:ea typeface="+mn-ea"/>
              <a:cs typeface="+mn-cs"/>
            </a:endParaRPr>
          </a:p>
        </p:txBody>
      </p:sp>
      <p:sp>
        <p:nvSpPr>
          <p:cNvPr id="43" name="Arc 36">
            <a:extLst>
              <a:ext uri="{FF2B5EF4-FFF2-40B4-BE49-F238E27FC236}">
                <a16:creationId xmlns:a16="http://schemas.microsoft.com/office/drawing/2014/main" id="{2E19C174-9C7C-461E-970B-43201990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295432"/>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1439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Arc 32">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Arc 36">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3934E3-2F0C-B943-BF27-7F7226AA30FB}"/>
              </a:ext>
            </a:extLst>
          </p:cNvPr>
          <p:cNvSpPr>
            <a:spLocks noGrp="1"/>
          </p:cNvSpPr>
          <p:nvPr>
            <p:ph type="title"/>
          </p:nvPr>
        </p:nvSpPr>
        <p:spPr>
          <a:xfrm>
            <a:off x="838200" y="647593"/>
            <a:ext cx="4467792" cy="3060541"/>
          </a:xfrm>
        </p:spPr>
        <p:txBody>
          <a:bodyPr vert="horz" lIns="91440" tIns="45720" rIns="91440" bIns="45720" rtlCol="0" anchor="b">
            <a:normAutofit/>
          </a:bodyPr>
          <a:lstStyle/>
          <a:p>
            <a:pPr algn="ctr"/>
            <a:r>
              <a:rPr lang="en-US" sz="6000" kern="1200">
                <a:solidFill>
                  <a:srgbClr val="FFFFFF"/>
                </a:solidFill>
                <a:latin typeface="+mj-lt"/>
                <a:ea typeface="+mj-ea"/>
                <a:cs typeface="+mj-cs"/>
              </a:rPr>
              <a:t>EDA: Day of the Month</a:t>
            </a:r>
          </a:p>
        </p:txBody>
      </p:sp>
      <p:sp>
        <p:nvSpPr>
          <p:cNvPr id="3" name="Content Placeholder 2">
            <a:extLst>
              <a:ext uri="{FF2B5EF4-FFF2-40B4-BE49-F238E27FC236}">
                <a16:creationId xmlns:a16="http://schemas.microsoft.com/office/drawing/2014/main" id="{EFA87137-11CA-0040-9F73-185D073F032C}"/>
              </a:ext>
            </a:extLst>
          </p:cNvPr>
          <p:cNvSpPr>
            <a:spLocks noGrp="1"/>
          </p:cNvSpPr>
          <p:nvPr>
            <p:ph idx="1"/>
          </p:nvPr>
        </p:nvSpPr>
        <p:spPr>
          <a:xfrm>
            <a:off x="838200" y="3800209"/>
            <a:ext cx="4467792" cy="2410198"/>
          </a:xfrm>
        </p:spPr>
        <p:txBody>
          <a:bodyPr vert="horz" lIns="91440" tIns="45720" rIns="91440" bIns="45720" rtlCol="0">
            <a:normAutofit/>
          </a:bodyPr>
          <a:lstStyle/>
          <a:p>
            <a:pPr marL="0" indent="0" algn="ctr">
              <a:buNone/>
            </a:pPr>
            <a:r>
              <a:rPr lang="en-US" sz="2400" kern="1200" dirty="0">
                <a:solidFill>
                  <a:srgbClr val="FFFFFF"/>
                </a:solidFill>
                <a:latin typeface="+mn-lt"/>
                <a:ea typeface="+mn-ea"/>
                <a:cs typeface="+mn-cs"/>
              </a:rPr>
              <a:t>Again, consistent.</a:t>
            </a:r>
          </a:p>
        </p:txBody>
      </p:sp>
      <p:sp>
        <p:nvSpPr>
          <p:cNvPr id="39" name="Oval 38">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hart, background pattern&#10;&#10;Description automatically generated">
            <a:extLst>
              <a:ext uri="{FF2B5EF4-FFF2-40B4-BE49-F238E27FC236}">
                <a16:creationId xmlns:a16="http://schemas.microsoft.com/office/drawing/2014/main" id="{312C1DA3-8072-0945-945B-6D65E0AD5881}"/>
              </a:ext>
            </a:extLst>
          </p:cNvPr>
          <p:cNvPicPr>
            <a:picLocks noChangeAspect="1"/>
          </p:cNvPicPr>
          <p:nvPr/>
        </p:nvPicPr>
        <p:blipFill>
          <a:blip r:embed="rId2"/>
          <a:stretch>
            <a:fillRect/>
          </a:stretch>
        </p:blipFill>
        <p:spPr>
          <a:xfrm>
            <a:off x="5760720" y="1737360"/>
            <a:ext cx="4993773" cy="3383280"/>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509828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AABD89-D214-1E47-84A3-234200DDC5EC}"/>
              </a:ext>
            </a:extLst>
          </p:cNvPr>
          <p:cNvSpPr>
            <a:spLocks noGrp="1"/>
          </p:cNvSpPr>
          <p:nvPr>
            <p:ph type="title"/>
          </p:nvPr>
        </p:nvSpPr>
        <p:spPr>
          <a:xfrm>
            <a:off x="6769570" y="530578"/>
            <a:ext cx="4771178" cy="1160110"/>
          </a:xfrm>
        </p:spPr>
        <p:txBody>
          <a:bodyPr>
            <a:normAutofit fontScale="90000"/>
          </a:bodyPr>
          <a:lstStyle/>
          <a:p>
            <a:r>
              <a:rPr lang="en-US" dirty="0"/>
              <a:t>EDA: Hour of the Day</a:t>
            </a:r>
          </a:p>
        </p:txBody>
      </p:sp>
      <p:pic>
        <p:nvPicPr>
          <p:cNvPr id="5" name="Picture 4" descr="Chart, bar chart&#10;&#10;Description automatically generated">
            <a:extLst>
              <a:ext uri="{FF2B5EF4-FFF2-40B4-BE49-F238E27FC236}">
                <a16:creationId xmlns:a16="http://schemas.microsoft.com/office/drawing/2014/main" id="{F7304B09-A0B5-3549-A428-333A3D30C7C3}"/>
              </a:ext>
            </a:extLst>
          </p:cNvPr>
          <p:cNvPicPr>
            <a:picLocks noChangeAspect="1"/>
          </p:cNvPicPr>
          <p:nvPr/>
        </p:nvPicPr>
        <p:blipFill>
          <a:blip r:embed="rId2"/>
          <a:stretch>
            <a:fillRect/>
          </a:stretch>
        </p:blipFill>
        <p:spPr>
          <a:xfrm>
            <a:off x="91440" y="1188720"/>
            <a:ext cx="6798512" cy="4572000"/>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20" name="Arc 11">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8580EAF-B401-D147-8C8A-F00D9DC8C19C}"/>
              </a:ext>
            </a:extLst>
          </p:cNvPr>
          <p:cNvSpPr>
            <a:spLocks noGrp="1"/>
          </p:cNvSpPr>
          <p:nvPr>
            <p:ph idx="1"/>
          </p:nvPr>
        </p:nvSpPr>
        <p:spPr>
          <a:xfrm>
            <a:off x="6769570" y="1825625"/>
            <a:ext cx="4771178" cy="4388908"/>
          </a:xfrm>
        </p:spPr>
        <p:txBody>
          <a:bodyPr>
            <a:normAutofit/>
          </a:bodyPr>
          <a:lstStyle/>
          <a:p>
            <a:r>
              <a:rPr lang="en-US" sz="2400"/>
              <a:t>It makes sense that trip_duration during typical working hours of 8a - 5p are longer. </a:t>
            </a:r>
          </a:p>
          <a:p>
            <a:r>
              <a:rPr lang="en-US" sz="2400"/>
              <a:t>The assumption is that there're more people on the road, commuting and generally creating traffic.</a:t>
            </a:r>
          </a:p>
        </p:txBody>
      </p:sp>
    </p:spTree>
    <p:extLst>
      <p:ext uri="{BB962C8B-B14F-4D97-AF65-F5344CB8AC3E}">
        <p14:creationId xmlns:p14="http://schemas.microsoft.com/office/powerpoint/2010/main" val="2416011498"/>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908</Words>
  <Application>Microsoft Macintosh PowerPoint</Application>
  <PresentationFormat>Widescreen</PresentationFormat>
  <Paragraphs>77</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Aharoni</vt:lpstr>
      <vt:lpstr>Arial</vt:lpstr>
      <vt:lpstr>Avenir Next LT Pro</vt:lpstr>
      <vt:lpstr>Calibri</vt:lpstr>
      <vt:lpstr>ShapesVTI</vt:lpstr>
      <vt:lpstr>Capstone Three</vt:lpstr>
      <vt:lpstr>Background</vt:lpstr>
      <vt:lpstr>Problem</vt:lpstr>
      <vt:lpstr>Data</vt:lpstr>
      <vt:lpstr>Exploratory Data Analysis: Trip Duration</vt:lpstr>
      <vt:lpstr>EDA: Seasonality</vt:lpstr>
      <vt:lpstr>EDA: Month</vt:lpstr>
      <vt:lpstr>EDA: Day of the Month</vt:lpstr>
      <vt:lpstr>EDA: Hour of the Day</vt:lpstr>
      <vt:lpstr>Feature Engineering: Speed</vt:lpstr>
      <vt:lpstr>FE: Speed by Hour</vt:lpstr>
      <vt:lpstr>FE: Speed by Day of Week</vt:lpstr>
      <vt:lpstr>FE: Speed by Month</vt:lpstr>
      <vt:lpstr>Modeling: XGBoost</vt:lpstr>
      <vt:lpstr>Modeling: XGBoost Parameters</vt:lpstr>
      <vt:lpstr>Modeling: XGBoost Evaluation</vt:lpstr>
      <vt:lpstr>Modeling: Feature Effect</vt:lpstr>
      <vt:lpstr>Recommendation</vt:lpstr>
      <vt:lpstr>Future Analyses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Three</dc:title>
  <dc:creator>Domingo Moronta</dc:creator>
  <cp:lastModifiedBy>Domingo Moronta</cp:lastModifiedBy>
  <cp:revision>3</cp:revision>
  <dcterms:created xsi:type="dcterms:W3CDTF">2020-12-22T23:56:09Z</dcterms:created>
  <dcterms:modified xsi:type="dcterms:W3CDTF">2020-12-23T00:01:46Z</dcterms:modified>
</cp:coreProperties>
</file>