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8" r:id="rId1"/>
  </p:sldMasterIdLst>
  <p:sldIdLst>
    <p:sldId id="256" r:id="rId2"/>
    <p:sldId id="257" r:id="rId3"/>
    <p:sldId id="261" r:id="rId4"/>
    <p:sldId id="258" r:id="rId5"/>
    <p:sldId id="259" r:id="rId6"/>
    <p:sldId id="274" r:id="rId7"/>
    <p:sldId id="273" r:id="rId8"/>
    <p:sldId id="260" r:id="rId9"/>
    <p:sldId id="266" r:id="rId10"/>
    <p:sldId id="263" r:id="rId11"/>
    <p:sldId id="265" r:id="rId12"/>
    <p:sldId id="262" r:id="rId13"/>
    <p:sldId id="264" r:id="rId14"/>
    <p:sldId id="267" r:id="rId15"/>
    <p:sldId id="268" r:id="rId16"/>
    <p:sldId id="275" r:id="rId17"/>
    <p:sldId id="269" r:id="rId18"/>
    <p:sldId id="270" r:id="rId19"/>
    <p:sldId id="276" r:id="rId20"/>
    <p:sldId id="271"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361"/>
    <p:restoredTop sz="96327"/>
  </p:normalViewPr>
  <p:slideViewPr>
    <p:cSldViewPr snapToGrid="0" snapToObjects="1">
      <p:cViewPr varScale="1">
        <p:scale>
          <a:sx n="86" d="100"/>
          <a:sy n="86" d="100"/>
        </p:scale>
        <p:origin x="232" y="2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Users\DJM\Documents\Education\Code\DataScience\Springboard\Technical\CapstoneTwo\data\raw\2016_School_Explore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DJM\Documents\Education\Code\DataScience\Springboard\Technical\CapstoneTwo\data\raw\2016_School_Explore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DJM\Documents\Education\Code\DataScience\Springboard\Technical\CapstoneTwo\data\processed\capstone2_model_read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DJM\Documents\Education\Code\DataScience\Springboard\Technical\CapstoneTwo\data\processed\capstone2_model_read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DJM\Documents\Education\Code\DataScience\Springboard\Technical\CapstoneTwo\data\processed\capstone2_model_read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DJM\Documents\Education\Code\DataScience\Springboard\Technical\CapstoneTwo\data\processed\capstone2_model_read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DJM\Documents\Education\Code\DataScience\Springboard\Technical\CapstoneTwo\data\processed\capstone2_model_ready.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DJM\Documents\Education\Code\DataScience\Springboard\Technical\CapstoneTwo\data\interim\model_performance.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dirty="0"/>
              <a:t>Number of 7</a:t>
            </a:r>
            <a:r>
              <a:rPr lang="en-US" sz="1400" b="1" baseline="30000" dirty="0"/>
              <a:t>th</a:t>
            </a:r>
            <a:r>
              <a:rPr lang="en-US" sz="1400" b="1" dirty="0"/>
              <a:t> Graders with Math</a:t>
            </a:r>
            <a:r>
              <a:rPr lang="en-US" sz="1400" b="1" baseline="0" dirty="0"/>
              <a:t> </a:t>
            </a:r>
            <a:r>
              <a:rPr lang="en-US" sz="1400" b="1" dirty="0"/>
              <a:t>4 Scores </a:t>
            </a:r>
            <a:r>
              <a:rPr lang="en-US" sz="1400" b="1" baseline="0" dirty="0"/>
              <a:t>by Race and Ethnicity</a:t>
            </a:r>
            <a:endParaRPr lang="en-US" sz="1400"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1"/>
        <c:ser>
          <c:idx val="0"/>
          <c:order val="0"/>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72DA-C142-B433-06808017C0F8}"/>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72DA-C142-B433-06808017C0F8}"/>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72DA-C142-B433-06808017C0F8}"/>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72DA-C142-B433-06808017C0F8}"/>
              </c:ext>
            </c:extLst>
          </c:dPt>
          <c:cat>
            <c:strRef>
              <c:f>Ethnicity!$C$2:$F$2</c:f>
              <c:strCache>
                <c:ptCount val="4"/>
                <c:pt idx="0">
                  <c:v>Black /
African American</c:v>
                </c:pt>
                <c:pt idx="1">
                  <c:v>Hispanic /
Latino</c:v>
                </c:pt>
                <c:pt idx="2">
                  <c:v>Asian /
Pacific Islander</c:v>
                </c:pt>
                <c:pt idx="3">
                  <c:v>White</c:v>
                </c:pt>
              </c:strCache>
            </c:strRef>
          </c:cat>
          <c:val>
            <c:numRef>
              <c:f>Ethnicity!$C$3:$F$3</c:f>
              <c:numCache>
                <c:formatCode>General</c:formatCode>
                <c:ptCount val="4"/>
                <c:pt idx="0">
                  <c:v>951</c:v>
                </c:pt>
                <c:pt idx="1">
                  <c:v>1730</c:v>
                </c:pt>
                <c:pt idx="2">
                  <c:v>4282</c:v>
                </c:pt>
                <c:pt idx="3">
                  <c:v>2947</c:v>
                </c:pt>
              </c:numCache>
            </c:numRef>
          </c:val>
          <c:extLst>
            <c:ext xmlns:c16="http://schemas.microsoft.com/office/drawing/2014/chart" uri="{C3380CC4-5D6E-409C-BE32-E72D297353CC}">
              <c16:uniqueId val="{00000008-72DA-C142-B433-06808017C0F8}"/>
            </c:ext>
          </c:extLst>
        </c:ser>
        <c:dLbls>
          <c:showLegendKey val="0"/>
          <c:showVal val="0"/>
          <c:showCatName val="0"/>
          <c:showSerName val="0"/>
          <c:showPercent val="0"/>
          <c:showBubbleSize val="0"/>
        </c:dLbls>
        <c:gapWidth val="10"/>
        <c:axId val="877629504"/>
        <c:axId val="877631152"/>
      </c:barChart>
      <c:catAx>
        <c:axId val="87762950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877631152"/>
        <c:crosses val="autoZero"/>
        <c:auto val="0"/>
        <c:lblAlgn val="ctr"/>
        <c:lblOffset val="25"/>
        <c:tickLblSkip val="1"/>
        <c:tickMarkSkip val="1"/>
        <c:noMultiLvlLbl val="0"/>
      </c:catAx>
      <c:valAx>
        <c:axId val="877631152"/>
        <c:scaling>
          <c:orientation val="minMax"/>
        </c:scaling>
        <c:delete val="0"/>
        <c:axPos val="l"/>
        <c:majorGridlines>
          <c:spPr>
            <a:ln w="12700" cap="rnd"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lumMod val="15000"/>
                <a:lumOff val="85000"/>
              </a:schemeClr>
            </a:solidFill>
            <a:prstDash val="sysDot"/>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877629504"/>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dirty="0"/>
              <a:t>Number of 7</a:t>
            </a:r>
            <a:r>
              <a:rPr lang="en-US" sz="1400" b="1" baseline="30000" dirty="0"/>
              <a:t>th</a:t>
            </a:r>
            <a:r>
              <a:rPr lang="en-US" sz="1400" b="1" baseline="0" dirty="0"/>
              <a:t> Graders with ELA 4 Scores by Race and Ethnicity</a:t>
            </a:r>
            <a:endParaRPr lang="en-US" sz="1400"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1"/>
        <c:ser>
          <c:idx val="0"/>
          <c:order val="0"/>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3813-454F-8202-999A57ECAF22}"/>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3813-454F-8202-999A57ECAF22}"/>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3813-454F-8202-999A57ECAF22}"/>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3813-454F-8202-999A57ECAF22}"/>
              </c:ext>
            </c:extLst>
          </c:dPt>
          <c:cat>
            <c:strRef>
              <c:f>Ethnicity!$H$2:$K$2</c:f>
              <c:strCache>
                <c:ptCount val="4"/>
                <c:pt idx="0">
                  <c:v>Black /
African American</c:v>
                </c:pt>
                <c:pt idx="1">
                  <c:v>Hispanic /
Latino</c:v>
                </c:pt>
                <c:pt idx="2">
                  <c:v>Asian /
Pacific Islander</c:v>
                </c:pt>
                <c:pt idx="3">
                  <c:v>White</c:v>
                </c:pt>
              </c:strCache>
            </c:strRef>
          </c:cat>
          <c:val>
            <c:numRef>
              <c:f>Ethnicity!$H$3:$K$3</c:f>
              <c:numCache>
                <c:formatCode>General</c:formatCode>
                <c:ptCount val="4"/>
                <c:pt idx="0">
                  <c:v>866</c:v>
                </c:pt>
                <c:pt idx="1">
                  <c:v>1542</c:v>
                </c:pt>
                <c:pt idx="2">
                  <c:v>2543</c:v>
                </c:pt>
                <c:pt idx="3">
                  <c:v>2524</c:v>
                </c:pt>
              </c:numCache>
            </c:numRef>
          </c:val>
          <c:extLst>
            <c:ext xmlns:c16="http://schemas.microsoft.com/office/drawing/2014/chart" uri="{C3380CC4-5D6E-409C-BE32-E72D297353CC}">
              <c16:uniqueId val="{00000008-3813-454F-8202-999A57ECAF22}"/>
            </c:ext>
          </c:extLst>
        </c:ser>
        <c:dLbls>
          <c:showLegendKey val="0"/>
          <c:showVal val="0"/>
          <c:showCatName val="0"/>
          <c:showSerName val="0"/>
          <c:showPercent val="0"/>
          <c:showBubbleSize val="0"/>
        </c:dLbls>
        <c:gapWidth val="10"/>
        <c:axId val="877629504"/>
        <c:axId val="877631152"/>
      </c:barChart>
      <c:catAx>
        <c:axId val="87762950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877631152"/>
        <c:crosses val="autoZero"/>
        <c:auto val="0"/>
        <c:lblAlgn val="ctr"/>
        <c:lblOffset val="25"/>
        <c:tickLblSkip val="1"/>
        <c:tickMarkSkip val="1"/>
        <c:noMultiLvlLbl val="0"/>
      </c:catAx>
      <c:valAx>
        <c:axId val="877631152"/>
        <c:scaling>
          <c:orientation val="minMax"/>
          <c:max val="45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0" spcFirstLastPara="1" vertOverflow="ellipsis" wrap="square" anchor="b" anchorCtr="0"/>
          <a:lstStyle/>
          <a:p>
            <a:pPr>
              <a:defRPr sz="1000" b="0" i="0" u="none" strike="noStrike" kern="1200" baseline="0">
                <a:solidFill>
                  <a:schemeClr val="tx1">
                    <a:lumMod val="65000"/>
                    <a:lumOff val="35000"/>
                  </a:schemeClr>
                </a:solidFill>
                <a:latin typeface="+mn-lt"/>
                <a:ea typeface="+mn-ea"/>
                <a:cs typeface="+mn-cs"/>
              </a:defRPr>
            </a:pPr>
            <a:endParaRPr lang="en-US"/>
          </a:p>
        </c:txPr>
        <c:crossAx val="877629504"/>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Percent Black</a:t>
            </a:r>
            <a:r>
              <a:rPr lang="en-US" sz="1600" b="1" baseline="0" dirty="0"/>
              <a:t> or Latinx Students at Top</a:t>
            </a:r>
            <a:r>
              <a:rPr lang="en-US" sz="1600" b="1" dirty="0"/>
              <a:t> 10 Schools </a:t>
            </a:r>
            <a:r>
              <a:rPr lang="en-US" sz="1600" b="1" baseline="0" dirty="0"/>
              <a:t>with Highest Number of SHS Offers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Top25_Offers!$B$1</c:f>
              <c:strCache>
                <c:ptCount val="1"/>
                <c:pt idx="0">
                  <c:v>PctBlackOrHispanic</c:v>
                </c:pt>
              </c:strCache>
            </c:strRef>
          </c:tx>
          <c:spPr>
            <a:solidFill>
              <a:schemeClr val="accent1"/>
            </a:solidFill>
            <a:ln>
              <a:noFill/>
            </a:ln>
            <a:effectLst/>
          </c:spPr>
          <c:invertIfNegative val="0"/>
          <c:cat>
            <c:strRef>
              <c:f>Top25_Offers!$A$2:$A$11</c:f>
              <c:strCache>
                <c:ptCount val="10"/>
                <c:pt idx="0">
                  <c:v>THE CHRISTA MCAULIFFE SCHOOL
\I.S. 187</c:v>
                </c:pt>
                <c:pt idx="1">
                  <c:v>MARK TWAIN I.S. 239 FOR 
THE GIFTED &amp; TALENTED</c:v>
                </c:pt>
                <c:pt idx="2">
                  <c:v>J.H.S. 054 BOOKER T. WASHINGTON</c:v>
                </c:pt>
                <c:pt idx="3">
                  <c:v>M.S. 51 WILLIAM ALEXANDER</c:v>
                </c:pt>
                <c:pt idx="4">
                  <c:v>NEW YORK CITY LAB MIDDLE SCHOOL 
FOR COLLABORATIVE STUDIES</c:v>
                </c:pt>
                <c:pt idx="5">
                  <c:v>I.S. 98 BAY ACADEMY</c:v>
                </c:pt>
                <c:pt idx="6">
                  <c:v>J.H.S. 201 THE DYKER HEIGHTS</c:v>
                </c:pt>
                <c:pt idx="7">
                  <c:v>J.H.S. 074 NATHANIEL HAWTHORNE</c:v>
                </c:pt>
                <c:pt idx="8">
                  <c:v>J.H.S. 216 GEORGE J. RYAN</c:v>
                </c:pt>
                <c:pt idx="9">
                  <c:v>J.H.S. 185 EDWARD BLEEKER</c:v>
                </c:pt>
              </c:strCache>
            </c:strRef>
          </c:cat>
          <c:val>
            <c:numRef>
              <c:f>Top25_Offers!$B$2:$B$11</c:f>
              <c:numCache>
                <c:formatCode>General</c:formatCode>
                <c:ptCount val="10"/>
                <c:pt idx="0">
                  <c:v>7</c:v>
                </c:pt>
                <c:pt idx="1">
                  <c:v>12</c:v>
                </c:pt>
                <c:pt idx="2">
                  <c:v>20</c:v>
                </c:pt>
                <c:pt idx="3">
                  <c:v>29</c:v>
                </c:pt>
                <c:pt idx="4">
                  <c:v>10</c:v>
                </c:pt>
                <c:pt idx="5">
                  <c:v>13</c:v>
                </c:pt>
                <c:pt idx="6">
                  <c:v>14</c:v>
                </c:pt>
                <c:pt idx="7">
                  <c:v>15</c:v>
                </c:pt>
                <c:pt idx="8">
                  <c:v>17</c:v>
                </c:pt>
                <c:pt idx="9">
                  <c:v>32</c:v>
                </c:pt>
              </c:numCache>
            </c:numRef>
          </c:val>
          <c:extLst>
            <c:ext xmlns:c16="http://schemas.microsoft.com/office/drawing/2014/chart" uri="{C3380CC4-5D6E-409C-BE32-E72D297353CC}">
              <c16:uniqueId val="{00000000-E401-2C4D-9D4A-1F97DB6D29CC}"/>
            </c:ext>
          </c:extLst>
        </c:ser>
        <c:dLbls>
          <c:showLegendKey val="0"/>
          <c:showVal val="0"/>
          <c:showCatName val="0"/>
          <c:showSerName val="0"/>
          <c:showPercent val="0"/>
          <c:showBubbleSize val="0"/>
        </c:dLbls>
        <c:gapWidth val="10"/>
        <c:axId val="880543072"/>
        <c:axId val="880544720"/>
      </c:barChart>
      <c:catAx>
        <c:axId val="880543072"/>
        <c:scaling>
          <c:orientation val="maxMin"/>
        </c:scaling>
        <c:delete val="0"/>
        <c:axPos val="l"/>
        <c:numFmt formatCode="General" sourceLinked="1"/>
        <c:majorTickMark val="none"/>
        <c:minorTickMark val="cross"/>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1050" b="0" i="0" u="none" strike="noStrike" kern="1200" baseline="0">
                <a:solidFill>
                  <a:schemeClr val="tx1">
                    <a:lumMod val="65000"/>
                    <a:lumOff val="35000"/>
                  </a:schemeClr>
                </a:solidFill>
                <a:latin typeface="+mn-lt"/>
                <a:ea typeface="+mn-ea"/>
                <a:cs typeface="+mn-cs"/>
              </a:defRPr>
            </a:pPr>
            <a:endParaRPr lang="en-US"/>
          </a:p>
        </c:txPr>
        <c:crossAx val="880544720"/>
        <c:crosses val="autoZero"/>
        <c:auto val="0"/>
        <c:lblAlgn val="ctr"/>
        <c:lblOffset val="25"/>
        <c:noMultiLvlLbl val="0"/>
      </c:catAx>
      <c:valAx>
        <c:axId val="880544720"/>
        <c:scaling>
          <c:orientation val="minMax"/>
          <c:max val="100"/>
        </c:scaling>
        <c:delete val="0"/>
        <c:axPos val="t"/>
        <c:majorGridlines>
          <c:spPr>
            <a:ln w="19050" cap="rnd" cmpd="sng" algn="ctr">
              <a:solidFill>
                <a:schemeClr val="tx1">
                  <a:lumMod val="15000"/>
                  <a:lumOff val="85000"/>
                </a:schemeClr>
              </a:solidFill>
              <a:prstDash val="sysDot"/>
              <a:round/>
            </a:ln>
            <a:effectLst/>
          </c:spPr>
        </c:majorGridlines>
        <c:numFmt formatCode="General" sourceLinked="1"/>
        <c:majorTickMark val="cross"/>
        <c:minorTickMark val="cross"/>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80543072"/>
        <c:crosses val="autoZero"/>
        <c:crossBetween val="between"/>
        <c:min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Percent Black</a:t>
            </a:r>
            <a:r>
              <a:rPr lang="en-US" sz="1600" b="1" baseline="0" dirty="0"/>
              <a:t> or Latinx Students at Top</a:t>
            </a:r>
            <a:r>
              <a:rPr lang="en-US" sz="1600" b="1" dirty="0"/>
              <a:t> 10 Schools </a:t>
            </a:r>
            <a:r>
              <a:rPr lang="en-US" sz="1600" b="1" baseline="0" dirty="0"/>
              <a:t>with Highest Percent of SHS Offers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Top25_PercentOffers!$B$1</c:f>
              <c:strCache>
                <c:ptCount val="1"/>
                <c:pt idx="0">
                  <c:v>PctBlackOrHispanic</c:v>
                </c:pt>
              </c:strCache>
            </c:strRef>
          </c:tx>
          <c:spPr>
            <a:solidFill>
              <a:schemeClr val="accent1"/>
            </a:solidFill>
            <a:ln>
              <a:noFill/>
            </a:ln>
            <a:effectLst/>
          </c:spPr>
          <c:invertIfNegative val="0"/>
          <c:cat>
            <c:strRef>
              <c:f>Top25_PercentOffers!$A$2:$A$11</c:f>
              <c:strCache>
                <c:ptCount val="10"/>
                <c:pt idx="0">
                  <c:v>THE CHRISTA MCAULIFFE SCHOOL\I.S. 187</c:v>
                </c:pt>
                <c:pt idx="1">
                  <c:v>THE ANDERSON SCHOOL</c:v>
                </c:pt>
                <c:pt idx="2">
                  <c:v>NEW EXPLORATIONS INTO SCIENCE, 
TECHNOLOGY AND MATH SCHOOL</c:v>
                </c:pt>
                <c:pt idx="3">
                  <c:v>SPECIAL MUSIC SCHOOL</c:v>
                </c:pt>
                <c:pt idx="4">
                  <c:v>NEW YORK CITY LAB MIDDLE SCHOOL 
FOR COLLABORATIVE STUDIES</c:v>
                </c:pt>
                <c:pt idx="5">
                  <c:v>THE 30TH AVENUE SCHOOL (G&amp;T CITYWIDE)</c:v>
                </c:pt>
                <c:pt idx="6">
                  <c:v>P.S. 122 MAMIE FAY</c:v>
                </c:pt>
                <c:pt idx="7">
                  <c:v>BACCALAUREATE SCHOOL 
FOR GLOBAL EDUCATION</c:v>
                </c:pt>
                <c:pt idx="8">
                  <c:v>M.S. 255 SALK SCHOOL OF SCIENCE</c:v>
                </c:pt>
                <c:pt idx="9">
                  <c:v>EAST SIDE MIDDLE SCHOOL</c:v>
                </c:pt>
              </c:strCache>
            </c:strRef>
          </c:cat>
          <c:val>
            <c:numRef>
              <c:f>Top25_PercentOffers!$B$2:$B$11</c:f>
              <c:numCache>
                <c:formatCode>General</c:formatCode>
                <c:ptCount val="10"/>
                <c:pt idx="0">
                  <c:v>7</c:v>
                </c:pt>
                <c:pt idx="1">
                  <c:v>13</c:v>
                </c:pt>
                <c:pt idx="2">
                  <c:v>20</c:v>
                </c:pt>
                <c:pt idx="3">
                  <c:v>28</c:v>
                </c:pt>
                <c:pt idx="4">
                  <c:v>10</c:v>
                </c:pt>
                <c:pt idx="5">
                  <c:v>14</c:v>
                </c:pt>
                <c:pt idx="6">
                  <c:v>27</c:v>
                </c:pt>
                <c:pt idx="7">
                  <c:v>17</c:v>
                </c:pt>
                <c:pt idx="8">
                  <c:v>13</c:v>
                </c:pt>
                <c:pt idx="9">
                  <c:v>12</c:v>
                </c:pt>
              </c:numCache>
            </c:numRef>
          </c:val>
          <c:extLst>
            <c:ext xmlns:c16="http://schemas.microsoft.com/office/drawing/2014/chart" uri="{C3380CC4-5D6E-409C-BE32-E72D297353CC}">
              <c16:uniqueId val="{00000000-7412-FA47-9610-49CB5DB5F55C}"/>
            </c:ext>
          </c:extLst>
        </c:ser>
        <c:dLbls>
          <c:showLegendKey val="0"/>
          <c:showVal val="0"/>
          <c:showCatName val="0"/>
          <c:showSerName val="0"/>
          <c:showPercent val="0"/>
          <c:showBubbleSize val="0"/>
        </c:dLbls>
        <c:gapWidth val="10"/>
        <c:overlap val="-100"/>
        <c:axId val="880543072"/>
        <c:axId val="880544720"/>
      </c:barChart>
      <c:catAx>
        <c:axId val="880543072"/>
        <c:scaling>
          <c:orientation val="maxMin"/>
        </c:scaling>
        <c:delete val="0"/>
        <c:axPos val="l"/>
        <c:numFmt formatCode="General" sourceLinked="1"/>
        <c:majorTickMark val="none"/>
        <c:minorTickMark val="cross"/>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1050" b="0" i="0" u="none" strike="noStrike" kern="1200" baseline="0">
                <a:solidFill>
                  <a:schemeClr val="tx1">
                    <a:lumMod val="65000"/>
                    <a:lumOff val="35000"/>
                  </a:schemeClr>
                </a:solidFill>
                <a:latin typeface="+mn-lt"/>
                <a:ea typeface="+mn-ea"/>
                <a:cs typeface="+mn-cs"/>
              </a:defRPr>
            </a:pPr>
            <a:endParaRPr lang="en-US"/>
          </a:p>
        </c:txPr>
        <c:crossAx val="880544720"/>
        <c:crosses val="autoZero"/>
        <c:auto val="0"/>
        <c:lblAlgn val="ctr"/>
        <c:lblOffset val="25"/>
        <c:noMultiLvlLbl val="0"/>
      </c:catAx>
      <c:valAx>
        <c:axId val="880544720"/>
        <c:scaling>
          <c:orientation val="minMax"/>
          <c:max val="100"/>
        </c:scaling>
        <c:delete val="0"/>
        <c:axPos val="t"/>
        <c:majorGridlines>
          <c:spPr>
            <a:ln w="19050" cap="rnd" cmpd="sng" algn="ctr">
              <a:solidFill>
                <a:schemeClr val="tx1">
                  <a:lumMod val="15000"/>
                  <a:lumOff val="85000"/>
                </a:schemeClr>
              </a:solidFill>
              <a:prstDash val="sysDot"/>
              <a:round/>
            </a:ln>
            <a:effectLst/>
          </c:spPr>
        </c:majorGridlines>
        <c:numFmt formatCode="General" sourceLinked="1"/>
        <c:majorTickMark val="cross"/>
        <c:minorTickMark val="cross"/>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80543072"/>
        <c:crosses val="autoZero"/>
        <c:crossBetween val="between"/>
        <c:min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Percent Black</a:t>
            </a:r>
            <a:r>
              <a:rPr lang="en-US" sz="1600" b="1" baseline="0" dirty="0"/>
              <a:t> or Latinx Students at Bottom</a:t>
            </a:r>
            <a:r>
              <a:rPr lang="en-US" sz="1600" b="1" dirty="0"/>
              <a:t> 10 Schools </a:t>
            </a:r>
            <a:r>
              <a:rPr lang="en-US" sz="1600" b="1" baseline="0" dirty="0"/>
              <a:t>with Least Percent of SHS Offers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Bottom25_PercentOffers!$B$1</c:f>
              <c:strCache>
                <c:ptCount val="1"/>
                <c:pt idx="0">
                  <c:v>PctBlackOrHispanic</c:v>
                </c:pt>
              </c:strCache>
            </c:strRef>
          </c:tx>
          <c:spPr>
            <a:solidFill>
              <a:schemeClr val="accent1"/>
            </a:solidFill>
            <a:ln>
              <a:noFill/>
            </a:ln>
            <a:effectLst/>
          </c:spPr>
          <c:invertIfNegative val="0"/>
          <c:cat>
            <c:strRef>
              <c:f>Bottom25_PercentOffers!$A$2:$A$11</c:f>
              <c:strCache>
                <c:ptCount val="10"/>
                <c:pt idx="0">
                  <c:v>I.S. 145 JOSEPH PULITZER</c:v>
                </c:pt>
                <c:pt idx="1">
                  <c:v>I.S. 051 EDWIN MARKHAM</c:v>
                </c:pt>
                <c:pt idx="2">
                  <c:v>I.S. 181 PABLO CASALS</c:v>
                </c:pt>
                <c:pt idx="3">
                  <c:v>J.H.S. 278 MARINE PARK</c:v>
                </c:pt>
                <c:pt idx="4">
                  <c:v>J.H.S. 127 THE CASTLE HILL</c:v>
                </c:pt>
                <c:pt idx="5">
                  <c:v>CONSELYEA PREPARATORY SCHOOL</c:v>
                </c:pt>
                <c:pt idx="6">
                  <c:v>P.S. 235 JANICE MARIE KNIGHT SCHOOL</c:v>
                </c:pt>
                <c:pt idx="7">
                  <c:v>I.S. 096 SETH LOW</c:v>
                </c:pt>
                <c:pt idx="8">
                  <c:v>JEAN NUZZI INTERMEDIATE SCHOOL</c:v>
                </c:pt>
                <c:pt idx="9">
                  <c:v>I.S. 024 MYRA S. BARNES</c:v>
                </c:pt>
              </c:strCache>
            </c:strRef>
          </c:cat>
          <c:val>
            <c:numRef>
              <c:f>Bottom25_PercentOffers!$B$2:$B$11</c:f>
              <c:numCache>
                <c:formatCode>General</c:formatCode>
                <c:ptCount val="10"/>
                <c:pt idx="0">
                  <c:v>90</c:v>
                </c:pt>
                <c:pt idx="1">
                  <c:v>66</c:v>
                </c:pt>
                <c:pt idx="2">
                  <c:v>89</c:v>
                </c:pt>
                <c:pt idx="3">
                  <c:v>63</c:v>
                </c:pt>
                <c:pt idx="4">
                  <c:v>64</c:v>
                </c:pt>
                <c:pt idx="5">
                  <c:v>62</c:v>
                </c:pt>
                <c:pt idx="6">
                  <c:v>95</c:v>
                </c:pt>
                <c:pt idx="7">
                  <c:v>38</c:v>
                </c:pt>
                <c:pt idx="8">
                  <c:v>61</c:v>
                </c:pt>
                <c:pt idx="9">
                  <c:v>13</c:v>
                </c:pt>
              </c:numCache>
            </c:numRef>
          </c:val>
          <c:extLst>
            <c:ext xmlns:c16="http://schemas.microsoft.com/office/drawing/2014/chart" uri="{C3380CC4-5D6E-409C-BE32-E72D297353CC}">
              <c16:uniqueId val="{00000000-9D46-5C42-91EF-1432C78ECDB0}"/>
            </c:ext>
          </c:extLst>
        </c:ser>
        <c:dLbls>
          <c:showLegendKey val="0"/>
          <c:showVal val="0"/>
          <c:showCatName val="0"/>
          <c:showSerName val="0"/>
          <c:showPercent val="0"/>
          <c:showBubbleSize val="0"/>
        </c:dLbls>
        <c:gapWidth val="10"/>
        <c:axId val="880543072"/>
        <c:axId val="880544720"/>
      </c:barChart>
      <c:catAx>
        <c:axId val="880543072"/>
        <c:scaling>
          <c:orientation val="maxMin"/>
        </c:scaling>
        <c:delete val="0"/>
        <c:axPos val="l"/>
        <c:numFmt formatCode="General" sourceLinked="1"/>
        <c:majorTickMark val="none"/>
        <c:minorTickMark val="cross"/>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1050" b="0" i="0" u="none" strike="noStrike" kern="1200" baseline="0">
                <a:solidFill>
                  <a:schemeClr val="tx1">
                    <a:lumMod val="65000"/>
                    <a:lumOff val="35000"/>
                  </a:schemeClr>
                </a:solidFill>
                <a:latin typeface="+mn-lt"/>
                <a:ea typeface="+mn-ea"/>
                <a:cs typeface="+mn-cs"/>
              </a:defRPr>
            </a:pPr>
            <a:endParaRPr lang="en-US"/>
          </a:p>
        </c:txPr>
        <c:crossAx val="880544720"/>
        <c:crosses val="autoZero"/>
        <c:auto val="0"/>
        <c:lblAlgn val="ctr"/>
        <c:lblOffset val="25"/>
        <c:noMultiLvlLbl val="0"/>
      </c:catAx>
      <c:valAx>
        <c:axId val="880544720"/>
        <c:scaling>
          <c:orientation val="minMax"/>
          <c:max val="100"/>
        </c:scaling>
        <c:delete val="0"/>
        <c:axPos val="t"/>
        <c:majorGridlines>
          <c:spPr>
            <a:ln w="19050" cap="rnd" cmpd="sng" algn="ctr">
              <a:solidFill>
                <a:schemeClr val="tx1">
                  <a:lumMod val="15000"/>
                  <a:lumOff val="85000"/>
                </a:schemeClr>
              </a:solidFill>
              <a:prstDash val="sysDot"/>
              <a:round/>
            </a:ln>
            <a:effectLst/>
          </c:spPr>
        </c:majorGridlines>
        <c:numFmt formatCode="General" sourceLinked="1"/>
        <c:majorTickMark val="cross"/>
        <c:minorTickMark val="cross"/>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80543072"/>
        <c:crosses val="autoZero"/>
        <c:crossBetween val="between"/>
        <c:min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Percent Black</a:t>
            </a:r>
            <a:r>
              <a:rPr lang="en-US" sz="1600" b="1" baseline="0" dirty="0"/>
              <a:t> or Latinx Students at </a:t>
            </a:r>
            <a:r>
              <a:rPr lang="en-US" sz="1600" b="1" dirty="0"/>
              <a:t>Top 10 Schools </a:t>
            </a:r>
            <a:r>
              <a:rPr lang="en-US" sz="1600" b="1" baseline="0" dirty="0"/>
              <a:t>with Highest Number of Test Takers </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Top25_TestTakers!$B$1</c:f>
              <c:strCache>
                <c:ptCount val="1"/>
                <c:pt idx="0">
                  <c:v>Black or Hispanic</c:v>
                </c:pt>
              </c:strCache>
            </c:strRef>
          </c:tx>
          <c:spPr>
            <a:solidFill>
              <a:schemeClr val="accent1"/>
            </a:solidFill>
            <a:ln>
              <a:noFill/>
            </a:ln>
            <a:effectLst/>
          </c:spPr>
          <c:invertIfNegative val="0"/>
          <c:cat>
            <c:strRef>
              <c:f>Top25_TestTakers!$A$2:$A$11</c:f>
              <c:strCache>
                <c:ptCount val="10"/>
                <c:pt idx="0">
                  <c:v>I.S. 73 - THE FRANK SANSIVIERI</c:v>
                </c:pt>
                <c:pt idx="1">
                  <c:v>I.S. 98 BAY ACADEMY</c:v>
                </c:pt>
                <c:pt idx="2">
                  <c:v>J.H.S. 234 ARTHUR W. CUNNINGHAM</c:v>
                </c:pt>
                <c:pt idx="3">
                  <c:v>J.H.S. 201 THE DYKER HEIGHTS</c:v>
                </c:pt>
                <c:pt idx="4">
                  <c:v>MARK TWAIN I.S. 239</c:v>
                </c:pt>
                <c:pt idx="5">
                  <c:v>J.H.S. 259 WILLIAM MCKINLEY</c:v>
                </c:pt>
                <c:pt idx="6">
                  <c:v>J.H.S. 216 GEORGE J. RYAN</c:v>
                </c:pt>
                <c:pt idx="7">
                  <c:v>M.S. 51 WILLIAM ALEXANDER</c:v>
                </c:pt>
                <c:pt idx="8">
                  <c:v>I.S. 125 THOM J. MCCANN WOODSIDE</c:v>
                </c:pt>
                <c:pt idx="9">
                  <c:v>J.H.S. 118 WILLIAM W. NILES</c:v>
                </c:pt>
              </c:strCache>
            </c:strRef>
          </c:cat>
          <c:val>
            <c:numRef>
              <c:f>Top25_TestTakers!$B$2:$B$11</c:f>
              <c:numCache>
                <c:formatCode>General</c:formatCode>
                <c:ptCount val="10"/>
                <c:pt idx="0">
                  <c:v>60</c:v>
                </c:pt>
                <c:pt idx="1">
                  <c:v>13</c:v>
                </c:pt>
                <c:pt idx="2">
                  <c:v>28</c:v>
                </c:pt>
                <c:pt idx="3">
                  <c:v>14</c:v>
                </c:pt>
                <c:pt idx="4">
                  <c:v>12</c:v>
                </c:pt>
                <c:pt idx="5">
                  <c:v>23</c:v>
                </c:pt>
                <c:pt idx="6">
                  <c:v>17</c:v>
                </c:pt>
                <c:pt idx="7">
                  <c:v>29</c:v>
                </c:pt>
                <c:pt idx="8">
                  <c:v>54</c:v>
                </c:pt>
                <c:pt idx="9">
                  <c:v>81</c:v>
                </c:pt>
              </c:numCache>
            </c:numRef>
          </c:val>
          <c:extLst>
            <c:ext xmlns:c16="http://schemas.microsoft.com/office/drawing/2014/chart" uri="{C3380CC4-5D6E-409C-BE32-E72D297353CC}">
              <c16:uniqueId val="{00000000-9963-8548-91EB-387DA19CADE6}"/>
            </c:ext>
          </c:extLst>
        </c:ser>
        <c:dLbls>
          <c:showLegendKey val="0"/>
          <c:showVal val="0"/>
          <c:showCatName val="0"/>
          <c:showSerName val="0"/>
          <c:showPercent val="0"/>
          <c:showBubbleSize val="0"/>
        </c:dLbls>
        <c:gapWidth val="10"/>
        <c:axId val="880543072"/>
        <c:axId val="880544720"/>
      </c:barChart>
      <c:catAx>
        <c:axId val="880543072"/>
        <c:scaling>
          <c:orientation val="maxMin"/>
        </c:scaling>
        <c:delete val="0"/>
        <c:axPos val="l"/>
        <c:numFmt formatCode="General" sourceLinked="1"/>
        <c:majorTickMark val="none"/>
        <c:minorTickMark val="cross"/>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880544720"/>
        <c:crosses val="autoZero"/>
        <c:auto val="1"/>
        <c:lblAlgn val="ctr"/>
        <c:lblOffset val="25"/>
        <c:tickLblSkip val="1"/>
        <c:noMultiLvlLbl val="0"/>
      </c:catAx>
      <c:valAx>
        <c:axId val="880544720"/>
        <c:scaling>
          <c:orientation val="minMax"/>
          <c:max val="100"/>
        </c:scaling>
        <c:delete val="0"/>
        <c:axPos val="t"/>
        <c:majorGridlines>
          <c:spPr>
            <a:ln w="19050" cap="rnd" cmpd="sng" algn="ctr">
              <a:solidFill>
                <a:schemeClr val="tx1">
                  <a:lumMod val="15000"/>
                  <a:lumOff val="85000"/>
                </a:schemeClr>
              </a:solidFill>
              <a:prstDash val="sysDot"/>
              <a:round/>
            </a:ln>
            <a:effectLst/>
          </c:spPr>
        </c:majorGridlines>
        <c:numFmt formatCode="General" sourceLinked="1"/>
        <c:majorTickMark val="cross"/>
        <c:minorTickMark val="cross"/>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80543072"/>
        <c:crosses val="autoZero"/>
        <c:crossBetween val="between"/>
        <c:min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Percent Black</a:t>
            </a:r>
            <a:r>
              <a:rPr lang="en-US" sz="1600" b="1" baseline="0" dirty="0"/>
              <a:t> or Latinx Students at Bottom</a:t>
            </a:r>
            <a:r>
              <a:rPr lang="en-US" sz="1600" b="1" dirty="0"/>
              <a:t> 10 Schools </a:t>
            </a:r>
            <a:r>
              <a:rPr lang="en-US" sz="1600" b="1" baseline="0" dirty="0"/>
              <a:t>with Least Number of Test Takers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Bottom25_TestTakers!$B$1</c:f>
              <c:strCache>
                <c:ptCount val="1"/>
                <c:pt idx="0">
                  <c:v>PctBlackOrHispanic</c:v>
                </c:pt>
              </c:strCache>
            </c:strRef>
          </c:tx>
          <c:spPr>
            <a:solidFill>
              <a:schemeClr val="accent1"/>
            </a:solidFill>
            <a:ln>
              <a:noFill/>
            </a:ln>
            <a:effectLst/>
          </c:spPr>
          <c:invertIfNegative val="0"/>
          <c:cat>
            <c:strRef>
              <c:f>Bottom25_TestTakers!$A$2:$A$11</c:f>
              <c:strCache>
                <c:ptCount val="10"/>
                <c:pt idx="0">
                  <c:v>P.S. 034 FRANKLIN D. ROOSEVELT</c:v>
                </c:pt>
                <c:pt idx="1">
                  <c:v>P.S. 140 NATHAN STRAUS</c:v>
                </c:pt>
                <c:pt idx="2">
                  <c:v>P.S./I.S. 217 ROOSEVELT ISLAND</c:v>
                </c:pt>
                <c:pt idx="3">
                  <c:v>THE RIVERSIDE SCHOOL 
FOR MAKERS AND ARTISTS</c:v>
                </c:pt>
                <c:pt idx="4">
                  <c:v>RENAISSANCE SCHOOL OF THE ARTS</c:v>
                </c:pt>
                <c:pt idx="5">
                  <c:v>CENTRAL PARK EAST II</c:v>
                </c:pt>
                <c:pt idx="6">
                  <c:v>P.S. 018 PARK TERRACE</c:v>
                </c:pt>
                <c:pt idx="7">
                  <c:v>WASHINGTON HEIGHTS 
EXPEDITIONARY LEARNING SCHOOL</c:v>
                </c:pt>
                <c:pt idx="8">
                  <c:v>SOUTH BRONX ACADEMY 
FOR APPLIED MEDIA</c:v>
                </c:pt>
                <c:pt idx="9">
                  <c:v>P.S. X037 - MULTIPLE INTELLIGENCE SCHOOL</c:v>
                </c:pt>
              </c:strCache>
            </c:strRef>
          </c:cat>
          <c:val>
            <c:numRef>
              <c:f>Bottom25_TestTakers!$B$2:$B$11</c:f>
              <c:numCache>
                <c:formatCode>General</c:formatCode>
                <c:ptCount val="10"/>
                <c:pt idx="0">
                  <c:v>92</c:v>
                </c:pt>
                <c:pt idx="1">
                  <c:v>90</c:v>
                </c:pt>
                <c:pt idx="2">
                  <c:v>30</c:v>
                </c:pt>
                <c:pt idx="3">
                  <c:v>81</c:v>
                </c:pt>
                <c:pt idx="4">
                  <c:v>98</c:v>
                </c:pt>
                <c:pt idx="5">
                  <c:v>60</c:v>
                </c:pt>
                <c:pt idx="6">
                  <c:v>98</c:v>
                </c:pt>
                <c:pt idx="7">
                  <c:v>97</c:v>
                </c:pt>
                <c:pt idx="8">
                  <c:v>97</c:v>
                </c:pt>
                <c:pt idx="9">
                  <c:v>95</c:v>
                </c:pt>
              </c:numCache>
            </c:numRef>
          </c:val>
          <c:extLst>
            <c:ext xmlns:c16="http://schemas.microsoft.com/office/drawing/2014/chart" uri="{C3380CC4-5D6E-409C-BE32-E72D297353CC}">
              <c16:uniqueId val="{00000000-F5B4-EB4D-B668-DD4F9F51FC32}"/>
            </c:ext>
          </c:extLst>
        </c:ser>
        <c:dLbls>
          <c:showLegendKey val="0"/>
          <c:showVal val="0"/>
          <c:showCatName val="0"/>
          <c:showSerName val="0"/>
          <c:showPercent val="0"/>
          <c:showBubbleSize val="0"/>
        </c:dLbls>
        <c:gapWidth val="10"/>
        <c:axId val="880543072"/>
        <c:axId val="880544720"/>
      </c:barChart>
      <c:catAx>
        <c:axId val="880543072"/>
        <c:scaling>
          <c:orientation val="maxMin"/>
        </c:scaling>
        <c:delete val="0"/>
        <c:axPos val="l"/>
        <c:numFmt formatCode="General" sourceLinked="1"/>
        <c:majorTickMark val="none"/>
        <c:minorTickMark val="cross"/>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1050" b="0" i="0" u="none" strike="noStrike" kern="1200" baseline="0">
                <a:solidFill>
                  <a:schemeClr val="tx1">
                    <a:lumMod val="65000"/>
                    <a:lumOff val="35000"/>
                  </a:schemeClr>
                </a:solidFill>
                <a:latin typeface="+mn-lt"/>
                <a:ea typeface="+mn-ea"/>
                <a:cs typeface="+mn-cs"/>
              </a:defRPr>
            </a:pPr>
            <a:endParaRPr lang="en-US"/>
          </a:p>
        </c:txPr>
        <c:crossAx val="880544720"/>
        <c:crosses val="autoZero"/>
        <c:auto val="0"/>
        <c:lblAlgn val="ctr"/>
        <c:lblOffset val="25"/>
        <c:noMultiLvlLbl val="0"/>
      </c:catAx>
      <c:valAx>
        <c:axId val="880544720"/>
        <c:scaling>
          <c:orientation val="minMax"/>
          <c:max val="100"/>
        </c:scaling>
        <c:delete val="0"/>
        <c:axPos val="t"/>
        <c:majorGridlines>
          <c:spPr>
            <a:ln w="19050" cap="rnd" cmpd="sng" algn="ctr">
              <a:solidFill>
                <a:schemeClr val="tx1">
                  <a:lumMod val="15000"/>
                  <a:lumOff val="85000"/>
                </a:schemeClr>
              </a:solidFill>
              <a:prstDash val="sysDot"/>
              <a:round/>
            </a:ln>
            <a:effectLst/>
          </c:spPr>
        </c:majorGridlines>
        <c:numFmt formatCode="General" sourceLinked="1"/>
        <c:majorTickMark val="cross"/>
        <c:minorTickMark val="cross"/>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80543072"/>
        <c:crosses val="autoZero"/>
        <c:crossBetween val="between"/>
        <c:min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r>
              <a:rPr lang="en-US" sz="1050" b="1"/>
              <a:t>Regressor Model Performance Against Actual </a:t>
            </a:r>
            <a:r>
              <a:rPr lang="en-US" sz="1050" b="1" baseline="0"/>
              <a:t>SHS Offers Received of First 25 Schools</a:t>
            </a:r>
            <a:endParaRPr lang="en-US" sz="1050" b="1"/>
          </a:p>
        </c:rich>
      </c:tx>
      <c:overlay val="0"/>
      <c:spPr>
        <a:noFill/>
        <a:ln>
          <a:noFill/>
        </a:ln>
        <a:effectLst/>
      </c:spPr>
      <c:txPr>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model_performance!$F$1</c:f>
              <c:strCache>
                <c:ptCount val="1"/>
                <c:pt idx="0">
                  <c:v>SHS 
Offers</c:v>
                </c:pt>
              </c:strCache>
            </c:strRef>
          </c:tx>
          <c:spPr>
            <a:ln w="19050" cap="rnd">
              <a:noFill/>
              <a:round/>
            </a:ln>
            <a:effectLst/>
          </c:spPr>
          <c:marker>
            <c:symbol val="circle"/>
            <c:size val="10"/>
            <c:spPr>
              <a:solidFill>
                <a:schemeClr val="tx2">
                  <a:lumMod val="10000"/>
                  <a:lumOff val="90000"/>
                </a:schemeClr>
              </a:solidFill>
              <a:ln w="12700">
                <a:noFill/>
              </a:ln>
              <a:effectLst/>
            </c:spPr>
          </c:marker>
          <c:xVal>
            <c:numRef>
              <c:f>model_performance!$A$2:$A$26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model_performance!$F$2:$F$26</c:f>
              <c:numCache>
                <c:formatCode>General</c:formatCode>
                <c:ptCount val="25"/>
                <c:pt idx="0">
                  <c:v>0</c:v>
                </c:pt>
                <c:pt idx="1">
                  <c:v>0</c:v>
                </c:pt>
                <c:pt idx="2">
                  <c:v>0</c:v>
                </c:pt>
                <c:pt idx="3">
                  <c:v>62</c:v>
                </c:pt>
                <c:pt idx="4">
                  <c:v>0</c:v>
                </c:pt>
                <c:pt idx="5">
                  <c:v>0</c:v>
                </c:pt>
                <c:pt idx="6">
                  <c:v>0</c:v>
                </c:pt>
                <c:pt idx="7">
                  <c:v>0</c:v>
                </c:pt>
                <c:pt idx="8">
                  <c:v>27</c:v>
                </c:pt>
                <c:pt idx="9">
                  <c:v>0</c:v>
                </c:pt>
                <c:pt idx="10">
                  <c:v>25</c:v>
                </c:pt>
                <c:pt idx="11">
                  <c:v>0</c:v>
                </c:pt>
                <c:pt idx="12">
                  <c:v>0</c:v>
                </c:pt>
                <c:pt idx="13">
                  <c:v>9</c:v>
                </c:pt>
                <c:pt idx="14">
                  <c:v>58</c:v>
                </c:pt>
                <c:pt idx="15">
                  <c:v>73</c:v>
                </c:pt>
                <c:pt idx="16">
                  <c:v>0</c:v>
                </c:pt>
                <c:pt idx="17">
                  <c:v>0</c:v>
                </c:pt>
                <c:pt idx="18">
                  <c:v>0</c:v>
                </c:pt>
                <c:pt idx="19">
                  <c:v>0</c:v>
                </c:pt>
                <c:pt idx="20">
                  <c:v>0</c:v>
                </c:pt>
                <c:pt idx="21">
                  <c:v>0</c:v>
                </c:pt>
                <c:pt idx="22">
                  <c:v>0</c:v>
                </c:pt>
                <c:pt idx="23">
                  <c:v>0</c:v>
                </c:pt>
                <c:pt idx="24">
                  <c:v>0</c:v>
                </c:pt>
              </c:numCache>
            </c:numRef>
          </c:yVal>
          <c:smooth val="0"/>
          <c:extLst>
            <c:ext xmlns:c16="http://schemas.microsoft.com/office/drawing/2014/chart" uri="{C3380CC4-5D6E-409C-BE32-E72D297353CC}">
              <c16:uniqueId val="{00000000-16CF-B048-B3D4-283E37E03250}"/>
            </c:ext>
          </c:extLst>
        </c:ser>
        <c:ser>
          <c:idx val="1"/>
          <c:order val="1"/>
          <c:tx>
            <c:strRef>
              <c:f>model_performance!$B$1</c:f>
              <c:strCache>
                <c:ptCount val="1"/>
                <c:pt idx="0">
                  <c:v>Gradient 
Boosting 
Regressor</c:v>
                </c:pt>
              </c:strCache>
            </c:strRef>
          </c:tx>
          <c:spPr>
            <a:ln w="19050" cap="rnd">
              <a:noFill/>
              <a:round/>
            </a:ln>
            <a:effectLst/>
          </c:spPr>
          <c:marker>
            <c:symbol val="diamond"/>
            <c:size val="5"/>
            <c:spPr>
              <a:solidFill>
                <a:schemeClr val="accent3"/>
              </a:solidFill>
              <a:ln w="9525">
                <a:noFill/>
              </a:ln>
              <a:effectLst/>
            </c:spPr>
          </c:marker>
          <c:xVal>
            <c:numRef>
              <c:f>model_performance!$A$2:$A$26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model_performance!$B$2:$B$26</c:f>
              <c:numCache>
                <c:formatCode>General</c:formatCode>
                <c:ptCount val="25"/>
                <c:pt idx="0">
                  <c:v>-4.02425972398264E-3</c:v>
                </c:pt>
                <c:pt idx="1">
                  <c:v>-1.0945069211494299E-2</c:v>
                </c:pt>
                <c:pt idx="2">
                  <c:v>-4.02425972398264E-3</c:v>
                </c:pt>
                <c:pt idx="3">
                  <c:v>73.838495714365905</c:v>
                </c:pt>
                <c:pt idx="4">
                  <c:v>-1.8302082927833401E-2</c:v>
                </c:pt>
                <c:pt idx="5">
                  <c:v>-1.11028532599062E-2</c:v>
                </c:pt>
                <c:pt idx="6">
                  <c:v>-4.02425972398264E-3</c:v>
                </c:pt>
                <c:pt idx="7">
                  <c:v>-4.02425972398264E-3</c:v>
                </c:pt>
                <c:pt idx="8">
                  <c:v>23.831685020217201</c:v>
                </c:pt>
                <c:pt idx="9">
                  <c:v>-4.02425972398264E-3</c:v>
                </c:pt>
                <c:pt idx="10">
                  <c:v>24.237557344280098</c:v>
                </c:pt>
                <c:pt idx="11">
                  <c:v>-4.02425972398264E-3</c:v>
                </c:pt>
                <c:pt idx="12">
                  <c:v>-4.02425972398264E-3</c:v>
                </c:pt>
                <c:pt idx="13">
                  <c:v>9.7480794907882409</c:v>
                </c:pt>
                <c:pt idx="14">
                  <c:v>74.689302583570594</c:v>
                </c:pt>
                <c:pt idx="15">
                  <c:v>53.799151648752002</c:v>
                </c:pt>
                <c:pt idx="16">
                  <c:v>8.5427789517967603E-3</c:v>
                </c:pt>
                <c:pt idx="17">
                  <c:v>-4.02425972398264E-3</c:v>
                </c:pt>
                <c:pt idx="18">
                  <c:v>-4.02425972398264E-3</c:v>
                </c:pt>
                <c:pt idx="19">
                  <c:v>-4.02425972398264E-3</c:v>
                </c:pt>
                <c:pt idx="20">
                  <c:v>-4.02425972398264E-3</c:v>
                </c:pt>
                <c:pt idx="21">
                  <c:v>8.5427789517967603E-3</c:v>
                </c:pt>
                <c:pt idx="22">
                  <c:v>-4.02425972398264E-3</c:v>
                </c:pt>
                <c:pt idx="23">
                  <c:v>-4.02425972398264E-3</c:v>
                </c:pt>
                <c:pt idx="24">
                  <c:v>-4.02425972398264E-3</c:v>
                </c:pt>
              </c:numCache>
            </c:numRef>
          </c:yVal>
          <c:smooth val="0"/>
          <c:extLst>
            <c:ext xmlns:c16="http://schemas.microsoft.com/office/drawing/2014/chart" uri="{C3380CC4-5D6E-409C-BE32-E72D297353CC}">
              <c16:uniqueId val="{00000001-16CF-B048-B3D4-283E37E03250}"/>
            </c:ext>
          </c:extLst>
        </c:ser>
        <c:ser>
          <c:idx val="2"/>
          <c:order val="2"/>
          <c:tx>
            <c:strRef>
              <c:f>model_performance!$C$1</c:f>
              <c:strCache>
                <c:ptCount val="1"/>
                <c:pt idx="0">
                  <c:v>Random 
Forest 
Regressor</c:v>
                </c:pt>
              </c:strCache>
            </c:strRef>
          </c:tx>
          <c:spPr>
            <a:ln w="19050" cap="rnd">
              <a:noFill/>
              <a:round/>
            </a:ln>
            <a:effectLst/>
          </c:spPr>
          <c:marker>
            <c:symbol val="triangle"/>
            <c:size val="5"/>
            <c:spPr>
              <a:solidFill>
                <a:schemeClr val="accent2"/>
              </a:solidFill>
              <a:ln w="9525">
                <a:noFill/>
              </a:ln>
              <a:effectLst/>
            </c:spPr>
          </c:marker>
          <c:xVal>
            <c:numRef>
              <c:f>model_performance!$A$2:$A$26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model_performance!$C$2:$C$26</c:f>
              <c:numCache>
                <c:formatCode>General</c:formatCode>
                <c:ptCount val="25"/>
                <c:pt idx="0">
                  <c:v>0</c:v>
                </c:pt>
                <c:pt idx="1">
                  <c:v>7.0000000000000007E-2</c:v>
                </c:pt>
                <c:pt idx="2">
                  <c:v>0</c:v>
                </c:pt>
                <c:pt idx="3">
                  <c:v>74.31</c:v>
                </c:pt>
                <c:pt idx="4">
                  <c:v>0</c:v>
                </c:pt>
                <c:pt idx="5">
                  <c:v>0</c:v>
                </c:pt>
                <c:pt idx="6">
                  <c:v>0</c:v>
                </c:pt>
                <c:pt idx="7">
                  <c:v>0</c:v>
                </c:pt>
                <c:pt idx="8">
                  <c:v>30.72</c:v>
                </c:pt>
                <c:pt idx="9">
                  <c:v>0</c:v>
                </c:pt>
                <c:pt idx="10">
                  <c:v>26.92</c:v>
                </c:pt>
                <c:pt idx="11">
                  <c:v>0</c:v>
                </c:pt>
                <c:pt idx="12">
                  <c:v>0</c:v>
                </c:pt>
                <c:pt idx="13">
                  <c:v>9.9700000000000006</c:v>
                </c:pt>
                <c:pt idx="14">
                  <c:v>55.05</c:v>
                </c:pt>
                <c:pt idx="15">
                  <c:v>52</c:v>
                </c:pt>
                <c:pt idx="16">
                  <c:v>0</c:v>
                </c:pt>
                <c:pt idx="17">
                  <c:v>0</c:v>
                </c:pt>
                <c:pt idx="18">
                  <c:v>0</c:v>
                </c:pt>
                <c:pt idx="19">
                  <c:v>0</c:v>
                </c:pt>
                <c:pt idx="20">
                  <c:v>0</c:v>
                </c:pt>
                <c:pt idx="21">
                  <c:v>0</c:v>
                </c:pt>
                <c:pt idx="22">
                  <c:v>0</c:v>
                </c:pt>
                <c:pt idx="23">
                  <c:v>0</c:v>
                </c:pt>
                <c:pt idx="24">
                  <c:v>0</c:v>
                </c:pt>
              </c:numCache>
            </c:numRef>
          </c:yVal>
          <c:smooth val="0"/>
          <c:extLst>
            <c:ext xmlns:c16="http://schemas.microsoft.com/office/drawing/2014/chart" uri="{C3380CC4-5D6E-409C-BE32-E72D297353CC}">
              <c16:uniqueId val="{00000002-16CF-B048-B3D4-283E37E03250}"/>
            </c:ext>
          </c:extLst>
        </c:ser>
        <c:ser>
          <c:idx val="3"/>
          <c:order val="3"/>
          <c:tx>
            <c:strRef>
              <c:f>model_performance!$D$1</c:f>
              <c:strCache>
                <c:ptCount val="1"/>
                <c:pt idx="0">
                  <c:v>Linear 
Regression</c:v>
                </c:pt>
              </c:strCache>
            </c:strRef>
          </c:tx>
          <c:spPr>
            <a:ln w="19050" cap="rnd">
              <a:noFill/>
              <a:round/>
            </a:ln>
            <a:effectLst/>
          </c:spPr>
          <c:marker>
            <c:symbol val="square"/>
            <c:size val="5"/>
            <c:spPr>
              <a:solidFill>
                <a:schemeClr val="accent1"/>
              </a:solidFill>
              <a:ln w="9525">
                <a:noFill/>
              </a:ln>
              <a:effectLst/>
            </c:spPr>
          </c:marker>
          <c:xVal>
            <c:numRef>
              <c:f>model_performance!$A$2:$A$26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model_performance!$D$2:$D$26</c:f>
              <c:numCache>
                <c:formatCode>General</c:formatCode>
                <c:ptCount val="25"/>
                <c:pt idx="0">
                  <c:v>-1.30002366385555</c:v>
                </c:pt>
                <c:pt idx="1">
                  <c:v>4.7078526807475596</c:v>
                </c:pt>
                <c:pt idx="2">
                  <c:v>4.2214437647856</c:v>
                </c:pt>
                <c:pt idx="3">
                  <c:v>67.452087653436095</c:v>
                </c:pt>
                <c:pt idx="4">
                  <c:v>-1.7453325924298</c:v>
                </c:pt>
                <c:pt idx="5">
                  <c:v>6.4099815556084998</c:v>
                </c:pt>
                <c:pt idx="6">
                  <c:v>-0.13039082816139499</c:v>
                </c:pt>
                <c:pt idx="7">
                  <c:v>-1.5138007102305</c:v>
                </c:pt>
                <c:pt idx="8">
                  <c:v>18.178718209711398</c:v>
                </c:pt>
                <c:pt idx="9">
                  <c:v>-0.89080570190626496</c:v>
                </c:pt>
                <c:pt idx="10">
                  <c:v>10.1092932419853</c:v>
                </c:pt>
                <c:pt idx="11">
                  <c:v>2.1846801973949299</c:v>
                </c:pt>
                <c:pt idx="12">
                  <c:v>0.13573901357127</c:v>
                </c:pt>
                <c:pt idx="13">
                  <c:v>27.566584920187999</c:v>
                </c:pt>
                <c:pt idx="14">
                  <c:v>58.826215545517996</c:v>
                </c:pt>
                <c:pt idx="15">
                  <c:v>73.677409111793907</c:v>
                </c:pt>
                <c:pt idx="16">
                  <c:v>1.3157428326746901</c:v>
                </c:pt>
                <c:pt idx="17">
                  <c:v>-2.9337995697140601E-2</c:v>
                </c:pt>
                <c:pt idx="18">
                  <c:v>-0.53124933536723096</c:v>
                </c:pt>
                <c:pt idx="19">
                  <c:v>1.9288133330724</c:v>
                </c:pt>
                <c:pt idx="20">
                  <c:v>-1.1694142952241</c:v>
                </c:pt>
                <c:pt idx="21">
                  <c:v>-4.6484829834866996</c:v>
                </c:pt>
                <c:pt idx="22">
                  <c:v>-0.46610531274495498</c:v>
                </c:pt>
                <c:pt idx="23">
                  <c:v>0.68773162293823697</c:v>
                </c:pt>
                <c:pt idx="24">
                  <c:v>-0.41505427078114698</c:v>
                </c:pt>
              </c:numCache>
            </c:numRef>
          </c:yVal>
          <c:smooth val="0"/>
          <c:extLst>
            <c:ext xmlns:c16="http://schemas.microsoft.com/office/drawing/2014/chart" uri="{C3380CC4-5D6E-409C-BE32-E72D297353CC}">
              <c16:uniqueId val="{00000003-16CF-B048-B3D4-283E37E03250}"/>
            </c:ext>
          </c:extLst>
        </c:ser>
        <c:ser>
          <c:idx val="4"/>
          <c:order val="4"/>
          <c:tx>
            <c:strRef>
              <c:f>model_performance!$E$1</c:f>
              <c:strCache>
                <c:ptCount val="1"/>
                <c:pt idx="0">
                  <c:v>Voting 
Regressor</c:v>
                </c:pt>
              </c:strCache>
            </c:strRef>
          </c:tx>
          <c:spPr>
            <a:ln w="19050" cap="rnd">
              <a:noFill/>
              <a:round/>
            </a:ln>
            <a:effectLst/>
          </c:spPr>
          <c:marker>
            <c:symbol val="star"/>
            <c:size val="5"/>
            <c:spPr>
              <a:noFill/>
              <a:ln w="12700">
                <a:solidFill>
                  <a:srgbClr val="FF0000"/>
                </a:solidFill>
              </a:ln>
              <a:effectLst/>
            </c:spPr>
          </c:marker>
          <c:xVal>
            <c:numRef>
              <c:f>model_performance!$A$2:$A$26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model_performance!$E$2:$E$26</c:f>
              <c:numCache>
                <c:formatCode>General</c:formatCode>
                <c:ptCount val="25"/>
                <c:pt idx="0">
                  <c:v>-0.43468264119317701</c:v>
                </c:pt>
                <c:pt idx="1">
                  <c:v>1.58896920384535</c:v>
                </c:pt>
                <c:pt idx="2">
                  <c:v>1.4058065016871999</c:v>
                </c:pt>
                <c:pt idx="3">
                  <c:v>71.866861122600696</c:v>
                </c:pt>
                <c:pt idx="4">
                  <c:v>-0.58787822511921195</c:v>
                </c:pt>
                <c:pt idx="5">
                  <c:v>2.1329595674495301</c:v>
                </c:pt>
                <c:pt idx="6">
                  <c:v>-4.48050292951261E-2</c:v>
                </c:pt>
                <c:pt idx="7">
                  <c:v>-0.50594165665149604</c:v>
                </c:pt>
                <c:pt idx="8">
                  <c:v>24.243467743309498</c:v>
                </c:pt>
                <c:pt idx="9">
                  <c:v>-0.29827665387674901</c:v>
                </c:pt>
                <c:pt idx="10">
                  <c:v>20.422283528755099</c:v>
                </c:pt>
                <c:pt idx="11">
                  <c:v>0.72688531255698197</c:v>
                </c:pt>
                <c:pt idx="12">
                  <c:v>4.3904917949095901E-2</c:v>
                </c:pt>
                <c:pt idx="13">
                  <c:v>15.761554803658701</c:v>
                </c:pt>
                <c:pt idx="14">
                  <c:v>62.855172709696198</c:v>
                </c:pt>
                <c:pt idx="15">
                  <c:v>59.8255202535153</c:v>
                </c:pt>
                <c:pt idx="16">
                  <c:v>0.44142853720883002</c:v>
                </c:pt>
                <c:pt idx="17">
                  <c:v>-1.1120751807041101E-2</c:v>
                </c:pt>
                <c:pt idx="18">
                  <c:v>-0.17842453169707101</c:v>
                </c:pt>
                <c:pt idx="19">
                  <c:v>0.64159635778280799</c:v>
                </c:pt>
                <c:pt idx="20">
                  <c:v>-0.39114618498269499</c:v>
                </c:pt>
                <c:pt idx="21">
                  <c:v>-1.54664673484496</c:v>
                </c:pt>
                <c:pt idx="22">
                  <c:v>-0.156709857489646</c:v>
                </c:pt>
                <c:pt idx="23">
                  <c:v>0.22790245440475099</c:v>
                </c:pt>
                <c:pt idx="24">
                  <c:v>-0.13969284350170999</c:v>
                </c:pt>
              </c:numCache>
            </c:numRef>
          </c:yVal>
          <c:smooth val="0"/>
          <c:extLst>
            <c:ext xmlns:c16="http://schemas.microsoft.com/office/drawing/2014/chart" uri="{C3380CC4-5D6E-409C-BE32-E72D297353CC}">
              <c16:uniqueId val="{00000004-16CF-B048-B3D4-283E37E03250}"/>
            </c:ext>
          </c:extLst>
        </c:ser>
        <c:dLbls>
          <c:showLegendKey val="0"/>
          <c:showVal val="0"/>
          <c:showCatName val="0"/>
          <c:showSerName val="0"/>
          <c:showPercent val="0"/>
          <c:showBubbleSize val="0"/>
        </c:dLbls>
        <c:axId val="1657431792"/>
        <c:axId val="1608508384"/>
      </c:scatterChart>
      <c:valAx>
        <c:axId val="1657431792"/>
        <c:scaling>
          <c:orientation val="minMax"/>
          <c:max val="25"/>
        </c:scaling>
        <c:delete val="0"/>
        <c:axPos val="b"/>
        <c:majorGridlines>
          <c:spPr>
            <a:ln w="9525" cap="flat" cmpd="sng" algn="ctr">
              <a:solidFill>
                <a:schemeClr val="bg2">
                  <a:alpha val="25000"/>
                </a:schemeClr>
              </a:solidFill>
              <a:round/>
            </a:ln>
            <a:effectLst/>
          </c:spPr>
        </c:majorGridlines>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noFill/>
                <a:latin typeface="+mn-lt"/>
                <a:ea typeface="+mn-ea"/>
                <a:cs typeface="+mn-cs"/>
              </a:defRPr>
            </a:pPr>
            <a:endParaRPr lang="en-US"/>
          </a:p>
        </c:txPr>
        <c:crossAx val="1608508384"/>
        <c:crosses val="autoZero"/>
        <c:crossBetween val="midCat"/>
      </c:valAx>
      <c:valAx>
        <c:axId val="1608508384"/>
        <c:scaling>
          <c:orientation val="minMax"/>
        </c:scaling>
        <c:delete val="0"/>
        <c:axPos val="l"/>
        <c:majorGridlines>
          <c:spPr>
            <a:ln w="12700" cap="flat" cmpd="sng" algn="ctr">
              <a:solidFill>
                <a:schemeClr val="tx2">
                  <a:lumMod val="10000"/>
                  <a:lumOff val="90000"/>
                </a:schemeClr>
              </a:solidFill>
              <a:prstDash val="sysDot"/>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Actual &amp; Predicted SHS Offers</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alpha val="50000"/>
                  </a:schemeClr>
                </a:solidFill>
                <a:latin typeface="+mn-lt"/>
                <a:ea typeface="+mn-ea"/>
                <a:cs typeface="+mn-cs"/>
              </a:defRPr>
            </a:pPr>
            <a:endParaRPr lang="en-US"/>
          </a:p>
        </c:txPr>
        <c:crossAx val="165743179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11/18/20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0280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11/18/20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86499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11/18/20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0556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11/18/20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581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11/18/20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8623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11/18/20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18161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11/18/20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02817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11/18/20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7547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11/18/20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27991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11/18/20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34603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11/18/20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90536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11/18/20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847701828"/>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7" r:id="rId10"/>
    <p:sldLayoutId id="2147483786"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resource/vsgi-eeb5.csv" TargetMode="External"/><Relationship Id="rId2" Type="http://schemas.openxmlformats.org/officeDocument/2006/relationships/hyperlink" Target="https://storage.googleapis.com/kagglesdsdata/datasets%2F33225%2F44131%2F2016%20School%20Explorer.csv?GoogleAccessId=gcp-kaggle-com@kaggle-161607.iam.gserviceaccount.com&amp;Expires=1595273466&amp;Signature=fk6%2BI64ZSKXeenOP24Hsst9gNp2z3gFDGnz1rSXzcrnS874EFfR1VjUPVu0mCoN0bwXxJ7udjKpGlD51QLqiolRTpt9t%2F6ko672nNzd2KU0zJd4xRN8yW4Ouk1XxbCCTN2u6In241T1%2BY1RMpSp5rQgko83zQtwPClQPsl%2BWynlztsHV1aWF2K1J6MUy1SBaXyHvTSXBiMp1G2FvCoVjRVyjkXwV94Xgayi8Zgs3ISjyVUZn3yYzuyarl8NUwSnryWnfCE1debgt5z9AP5aTv7IbUA297hpYAhHZR0NjtKMwoadxypbWbBZ6cUTgI8KT4L4q8LdCgJ6SDJolkJERaQ%3D%3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group of people posing for the camera&#10;&#10;Description automatically generated">
            <a:extLst>
              <a:ext uri="{FF2B5EF4-FFF2-40B4-BE49-F238E27FC236}">
                <a16:creationId xmlns:a16="http://schemas.microsoft.com/office/drawing/2014/main" id="{9F97D4DA-3604-974B-9025-7C3B410C7C06}"/>
              </a:ext>
            </a:extLst>
          </p:cNvPr>
          <p:cNvPicPr>
            <a:picLocks noChangeAspect="1"/>
          </p:cNvPicPr>
          <p:nvPr/>
        </p:nvPicPr>
        <p:blipFill rotWithShape="1">
          <a:blip r:embed="rId2"/>
          <a:srcRect l="4958" r="20150" b="1"/>
          <a:stretch/>
        </p:blipFill>
        <p:spPr>
          <a:xfrm>
            <a:off x="3523488" y="10"/>
            <a:ext cx="8668512" cy="6857990"/>
          </a:xfrm>
          <a:prstGeom prst="rect">
            <a:avLst/>
          </a:prstGeom>
        </p:spPr>
      </p:pic>
      <p:sp>
        <p:nvSpPr>
          <p:cNvPr id="51" name="Rectangle 5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3569C449-5924-A548-9AC5-325964E44919}"/>
              </a:ext>
            </a:extLst>
          </p:cNvPr>
          <p:cNvSpPr>
            <a:spLocks noGrp="1"/>
          </p:cNvSpPr>
          <p:nvPr>
            <p:ph type="ctrTitle"/>
          </p:nvPr>
        </p:nvSpPr>
        <p:spPr>
          <a:xfrm>
            <a:off x="477981" y="1122363"/>
            <a:ext cx="4023360" cy="3204134"/>
          </a:xfrm>
        </p:spPr>
        <p:txBody>
          <a:bodyPr anchor="b">
            <a:normAutofit/>
          </a:bodyPr>
          <a:lstStyle/>
          <a:p>
            <a:r>
              <a:rPr lang="en-US" sz="4400"/>
              <a:t>Predicting </a:t>
            </a:r>
            <a:br>
              <a:rPr lang="en-US" sz="4400"/>
            </a:br>
            <a:r>
              <a:rPr lang="en-US" sz="4400"/>
              <a:t>Specialized High School Admissions Offers</a:t>
            </a:r>
          </a:p>
        </p:txBody>
      </p:sp>
      <p:sp>
        <p:nvSpPr>
          <p:cNvPr id="8" name="Subtitle 7">
            <a:extLst>
              <a:ext uri="{FF2B5EF4-FFF2-40B4-BE49-F238E27FC236}">
                <a16:creationId xmlns:a16="http://schemas.microsoft.com/office/drawing/2014/main" id="{537E47E9-CA9B-1742-A5DC-ADAD70D4AE3E}"/>
              </a:ext>
            </a:extLst>
          </p:cNvPr>
          <p:cNvSpPr>
            <a:spLocks noGrp="1"/>
          </p:cNvSpPr>
          <p:nvPr>
            <p:ph type="subTitle" idx="1"/>
          </p:nvPr>
        </p:nvSpPr>
        <p:spPr>
          <a:xfrm>
            <a:off x="477980" y="4872922"/>
            <a:ext cx="4023359" cy="1208141"/>
          </a:xfrm>
        </p:spPr>
        <p:txBody>
          <a:bodyPr>
            <a:normAutofit/>
          </a:bodyPr>
          <a:lstStyle/>
          <a:p>
            <a:pPr>
              <a:lnSpc>
                <a:spcPct val="100000"/>
              </a:lnSpc>
            </a:pPr>
            <a:r>
              <a:rPr lang="en-US" sz="1400" dirty="0"/>
              <a:t>What drives offers to attend NYC’s specialized high schools (SHS)?</a:t>
            </a:r>
          </a:p>
          <a:p>
            <a:pPr>
              <a:lnSpc>
                <a:spcPct val="100000"/>
              </a:lnSpc>
            </a:pPr>
            <a:endParaRPr lang="en-US" sz="1400" dirty="0"/>
          </a:p>
          <a:p>
            <a:pPr>
              <a:lnSpc>
                <a:spcPct val="100000"/>
              </a:lnSpc>
            </a:pPr>
            <a:r>
              <a:rPr lang="en-US" sz="1400" dirty="0"/>
              <a:t>Domingo José Moronta | November 2020</a:t>
            </a:r>
          </a:p>
        </p:txBody>
      </p:sp>
      <p:sp>
        <p:nvSpPr>
          <p:cNvPr id="89" name="Rectangle 5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5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3312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B8BA33-CF05-0548-999E-720A8E0240B2}"/>
              </a:ext>
            </a:extLst>
          </p:cNvPr>
          <p:cNvSpPr>
            <a:spLocks noGrp="1"/>
          </p:cNvSpPr>
          <p:nvPr>
            <p:ph type="title"/>
          </p:nvPr>
        </p:nvSpPr>
        <p:spPr>
          <a:xfrm>
            <a:off x="636712" y="586822"/>
            <a:ext cx="4338349" cy="1645920"/>
          </a:xfrm>
        </p:spPr>
        <p:txBody>
          <a:bodyPr>
            <a:normAutofit/>
          </a:bodyPr>
          <a:lstStyle/>
          <a:p>
            <a:r>
              <a:rPr lang="en-US" sz="3200" dirty="0"/>
              <a:t>EDA: </a:t>
            </a:r>
            <a:br>
              <a:rPr lang="en-US" sz="3200" dirty="0"/>
            </a:br>
            <a:r>
              <a:rPr lang="en-US" sz="3200" dirty="0"/>
              <a:t>Highest Percent of SHS Offers</a:t>
            </a:r>
          </a:p>
        </p:txBody>
      </p:sp>
      <p:sp>
        <p:nvSpPr>
          <p:cNvPr id="47" name="Rectangle 4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2D19A7FD-C0F9-4A34-B3FA-1E782BC1D38A}"/>
              </a:ext>
            </a:extLst>
          </p:cNvPr>
          <p:cNvSpPr>
            <a:spLocks noGrp="1"/>
          </p:cNvSpPr>
          <p:nvPr>
            <p:ph idx="1"/>
          </p:nvPr>
        </p:nvSpPr>
        <p:spPr>
          <a:xfrm>
            <a:off x="5351164" y="586822"/>
            <a:ext cx="6002636" cy="1645920"/>
          </a:xfrm>
        </p:spPr>
        <p:txBody>
          <a:bodyPr anchor="ctr">
            <a:normAutofit/>
          </a:bodyPr>
          <a:lstStyle/>
          <a:p>
            <a:r>
              <a:rPr lang="en-US" sz="1800" dirty="0"/>
              <a:t>Among schools with the highest percentage of their test takers/students receiving SHS offers, </a:t>
            </a:r>
            <a:r>
              <a:rPr lang="en-US" sz="1800" b="1" dirty="0"/>
              <a:t>all</a:t>
            </a:r>
            <a:r>
              <a:rPr lang="en-US" sz="1800" dirty="0"/>
              <a:t> are composed of less than 30% Black or Latinx students.</a:t>
            </a:r>
          </a:p>
        </p:txBody>
      </p:sp>
      <p:graphicFrame>
        <p:nvGraphicFramePr>
          <p:cNvPr id="12" name="Chart 11">
            <a:extLst>
              <a:ext uri="{FF2B5EF4-FFF2-40B4-BE49-F238E27FC236}">
                <a16:creationId xmlns:a16="http://schemas.microsoft.com/office/drawing/2014/main" id="{F1498357-5EFC-BF4E-8137-C3417119B5AC}"/>
              </a:ext>
            </a:extLst>
          </p:cNvPr>
          <p:cNvGraphicFramePr>
            <a:graphicFrameLocks/>
          </p:cNvGraphicFramePr>
          <p:nvPr>
            <p:extLst>
              <p:ext uri="{D42A27DB-BD31-4B8C-83A1-F6EECF244321}">
                <p14:modId xmlns:p14="http://schemas.microsoft.com/office/powerpoint/2010/main" val="2373518926"/>
              </p:ext>
            </p:extLst>
          </p:nvPr>
        </p:nvGraphicFramePr>
        <p:xfrm>
          <a:off x="137160" y="2651760"/>
          <a:ext cx="118872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5960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14258E-2D0E-604C-A878-D631618F0F88}"/>
              </a:ext>
            </a:extLst>
          </p:cNvPr>
          <p:cNvSpPr>
            <a:spLocks noGrp="1"/>
          </p:cNvSpPr>
          <p:nvPr>
            <p:ph type="title"/>
          </p:nvPr>
        </p:nvSpPr>
        <p:spPr>
          <a:xfrm>
            <a:off x="618424" y="586822"/>
            <a:ext cx="4356637" cy="1645920"/>
          </a:xfrm>
        </p:spPr>
        <p:txBody>
          <a:bodyPr>
            <a:normAutofit/>
          </a:bodyPr>
          <a:lstStyle/>
          <a:p>
            <a:r>
              <a:rPr lang="en-US" sz="3200" dirty="0"/>
              <a:t>EDA: </a:t>
            </a:r>
            <a:br>
              <a:rPr lang="en-US" sz="3200" dirty="0"/>
            </a:br>
            <a:r>
              <a:rPr lang="en-US" sz="3200" dirty="0"/>
              <a:t>Least Percent of SHS Offers</a:t>
            </a:r>
          </a:p>
        </p:txBody>
      </p:sp>
      <p:sp>
        <p:nvSpPr>
          <p:cNvPr id="34" name="Rectangle 3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AA99009D-D39D-4515-AAED-3C059EE7E8CF}"/>
              </a:ext>
            </a:extLst>
          </p:cNvPr>
          <p:cNvSpPr>
            <a:spLocks noGrp="1"/>
          </p:cNvSpPr>
          <p:nvPr>
            <p:ph idx="1"/>
          </p:nvPr>
        </p:nvSpPr>
        <p:spPr>
          <a:xfrm>
            <a:off x="5351164" y="586822"/>
            <a:ext cx="6002636" cy="1645920"/>
          </a:xfrm>
        </p:spPr>
        <p:txBody>
          <a:bodyPr anchor="ctr">
            <a:normAutofit/>
          </a:bodyPr>
          <a:lstStyle/>
          <a:p>
            <a:r>
              <a:rPr lang="en-US" sz="1800" dirty="0"/>
              <a:t>Among the schools where the least percentage of their students received SHS offers, </a:t>
            </a:r>
            <a:r>
              <a:rPr lang="en-US" sz="1800" b="1" dirty="0"/>
              <a:t>nearly all</a:t>
            </a:r>
            <a:r>
              <a:rPr lang="en-US" sz="1800" dirty="0"/>
              <a:t> are composed of 60% or more Black or Latinx students.</a:t>
            </a:r>
          </a:p>
        </p:txBody>
      </p:sp>
      <p:graphicFrame>
        <p:nvGraphicFramePr>
          <p:cNvPr id="8" name="Chart 7">
            <a:extLst>
              <a:ext uri="{FF2B5EF4-FFF2-40B4-BE49-F238E27FC236}">
                <a16:creationId xmlns:a16="http://schemas.microsoft.com/office/drawing/2014/main" id="{440CBD8C-5D8A-5C45-A44D-A93250CCEFFB}"/>
              </a:ext>
            </a:extLst>
          </p:cNvPr>
          <p:cNvGraphicFramePr>
            <a:graphicFrameLocks/>
          </p:cNvGraphicFramePr>
          <p:nvPr>
            <p:extLst>
              <p:ext uri="{D42A27DB-BD31-4B8C-83A1-F6EECF244321}">
                <p14:modId xmlns:p14="http://schemas.microsoft.com/office/powerpoint/2010/main" val="4172718997"/>
              </p:ext>
            </p:extLst>
          </p:nvPr>
        </p:nvGraphicFramePr>
        <p:xfrm>
          <a:off x="137160" y="2651760"/>
          <a:ext cx="118872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81058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FC8E25-1DC8-C647-A23E-DAD359505D34}"/>
              </a:ext>
            </a:extLst>
          </p:cNvPr>
          <p:cNvSpPr>
            <a:spLocks noGrp="1"/>
          </p:cNvSpPr>
          <p:nvPr>
            <p:ph type="title"/>
          </p:nvPr>
        </p:nvSpPr>
        <p:spPr>
          <a:xfrm>
            <a:off x="618424" y="586822"/>
            <a:ext cx="4364677" cy="1645920"/>
          </a:xfrm>
        </p:spPr>
        <p:txBody>
          <a:bodyPr>
            <a:normAutofit/>
          </a:bodyPr>
          <a:lstStyle/>
          <a:p>
            <a:r>
              <a:rPr lang="en-US" sz="3200" dirty="0"/>
              <a:t>EDA: </a:t>
            </a:r>
            <a:br>
              <a:rPr lang="en-US" sz="3200" dirty="0"/>
            </a:br>
            <a:r>
              <a:rPr lang="en-US" sz="3200" dirty="0"/>
              <a:t>Highest Number of Test Takers</a:t>
            </a:r>
          </a:p>
        </p:txBody>
      </p:sp>
      <p:sp>
        <p:nvSpPr>
          <p:cNvPr id="46" name="Rectangle 4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1FABAF21-D289-4161-978C-2A9418824174}"/>
              </a:ext>
            </a:extLst>
          </p:cNvPr>
          <p:cNvSpPr>
            <a:spLocks noGrp="1"/>
          </p:cNvSpPr>
          <p:nvPr>
            <p:ph idx="1"/>
          </p:nvPr>
        </p:nvSpPr>
        <p:spPr>
          <a:xfrm>
            <a:off x="5351164" y="586822"/>
            <a:ext cx="6002636" cy="1645920"/>
          </a:xfrm>
        </p:spPr>
        <p:txBody>
          <a:bodyPr anchor="ctr">
            <a:normAutofit/>
          </a:bodyPr>
          <a:lstStyle/>
          <a:p>
            <a:r>
              <a:rPr lang="en-US" sz="1800" dirty="0"/>
              <a:t>Looking at relationship between SHS offers and the number of SHSAT test takers: </a:t>
            </a:r>
          </a:p>
          <a:p>
            <a:pPr lvl="1"/>
            <a:r>
              <a:rPr lang="en-US" sz="1400" dirty="0"/>
              <a:t>Most of the schools with the highest number of SHSAT test takers are composed of less than 30% Black or Latinx students.</a:t>
            </a:r>
          </a:p>
        </p:txBody>
      </p:sp>
      <p:graphicFrame>
        <p:nvGraphicFramePr>
          <p:cNvPr id="17" name="Chart 16">
            <a:extLst>
              <a:ext uri="{FF2B5EF4-FFF2-40B4-BE49-F238E27FC236}">
                <a16:creationId xmlns:a16="http://schemas.microsoft.com/office/drawing/2014/main" id="{EB4881CD-35BA-2F42-BCFA-84DE5F51EC3F}"/>
              </a:ext>
            </a:extLst>
          </p:cNvPr>
          <p:cNvGraphicFramePr>
            <a:graphicFrameLocks/>
          </p:cNvGraphicFramePr>
          <p:nvPr>
            <p:extLst>
              <p:ext uri="{D42A27DB-BD31-4B8C-83A1-F6EECF244321}">
                <p14:modId xmlns:p14="http://schemas.microsoft.com/office/powerpoint/2010/main" val="75686459"/>
              </p:ext>
            </p:extLst>
          </p:nvPr>
        </p:nvGraphicFramePr>
        <p:xfrm>
          <a:off x="137160" y="2651760"/>
          <a:ext cx="118872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7433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5C8287-F972-E14D-BA83-238C851CC836}"/>
              </a:ext>
            </a:extLst>
          </p:cNvPr>
          <p:cNvSpPr>
            <a:spLocks noGrp="1"/>
          </p:cNvSpPr>
          <p:nvPr>
            <p:ph type="title"/>
          </p:nvPr>
        </p:nvSpPr>
        <p:spPr>
          <a:xfrm>
            <a:off x="618424" y="586822"/>
            <a:ext cx="4364677" cy="1645920"/>
          </a:xfrm>
        </p:spPr>
        <p:txBody>
          <a:bodyPr>
            <a:normAutofit/>
          </a:bodyPr>
          <a:lstStyle/>
          <a:p>
            <a:r>
              <a:rPr lang="en-US" sz="3200" dirty="0"/>
              <a:t>EDA: </a:t>
            </a:r>
            <a:br>
              <a:rPr lang="en-US" sz="3200" dirty="0"/>
            </a:br>
            <a:r>
              <a:rPr lang="en-US" sz="3200" dirty="0"/>
              <a:t>Least Number of Test Takers</a:t>
            </a:r>
          </a:p>
        </p:txBody>
      </p:sp>
      <p:sp>
        <p:nvSpPr>
          <p:cNvPr id="52" name="Rectangle 51">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2F68EBB8-E7BF-4CFC-8AE3-1802DF63D460}"/>
              </a:ext>
            </a:extLst>
          </p:cNvPr>
          <p:cNvSpPr>
            <a:spLocks noGrp="1"/>
          </p:cNvSpPr>
          <p:nvPr>
            <p:ph idx="1"/>
          </p:nvPr>
        </p:nvSpPr>
        <p:spPr>
          <a:xfrm>
            <a:off x="5351164" y="586822"/>
            <a:ext cx="6002636" cy="1645920"/>
          </a:xfrm>
        </p:spPr>
        <p:txBody>
          <a:bodyPr anchor="ctr">
            <a:normAutofit/>
          </a:bodyPr>
          <a:lstStyle/>
          <a:p>
            <a:r>
              <a:rPr lang="en-US" sz="1800" dirty="0"/>
              <a:t>Nearly all schools with the least number of SHSAT test takers are composed of 80% or more Black or Latinx students.</a:t>
            </a:r>
          </a:p>
        </p:txBody>
      </p:sp>
      <p:graphicFrame>
        <p:nvGraphicFramePr>
          <p:cNvPr id="8" name="Chart 7">
            <a:extLst>
              <a:ext uri="{FF2B5EF4-FFF2-40B4-BE49-F238E27FC236}">
                <a16:creationId xmlns:a16="http://schemas.microsoft.com/office/drawing/2014/main" id="{6F74B5E9-79AB-FE4C-AE35-0AA5A417030E}"/>
              </a:ext>
            </a:extLst>
          </p:cNvPr>
          <p:cNvGraphicFramePr>
            <a:graphicFrameLocks/>
          </p:cNvGraphicFramePr>
          <p:nvPr>
            <p:extLst>
              <p:ext uri="{D42A27DB-BD31-4B8C-83A1-F6EECF244321}">
                <p14:modId xmlns:p14="http://schemas.microsoft.com/office/powerpoint/2010/main" val="1006137454"/>
              </p:ext>
            </p:extLst>
          </p:nvPr>
        </p:nvGraphicFramePr>
        <p:xfrm>
          <a:off x="137160" y="2651760"/>
          <a:ext cx="118872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8766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Rectangle 5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EFF4B-6C22-7344-AA5A-51E44FED9FE8}"/>
              </a:ext>
            </a:extLst>
          </p:cNvPr>
          <p:cNvSpPr>
            <a:spLocks noGrp="1"/>
          </p:cNvSpPr>
          <p:nvPr>
            <p:ph type="title"/>
          </p:nvPr>
        </p:nvSpPr>
        <p:spPr>
          <a:xfrm>
            <a:off x="7938533" y="978619"/>
            <a:ext cx="3404594" cy="1106424"/>
          </a:xfrm>
        </p:spPr>
        <p:txBody>
          <a:bodyPr>
            <a:normAutofit/>
          </a:bodyPr>
          <a:lstStyle/>
          <a:p>
            <a:r>
              <a:rPr lang="en-US" sz="2800" dirty="0"/>
              <a:t>Regression Model Comparison</a:t>
            </a:r>
          </a:p>
        </p:txBody>
      </p:sp>
      <p:sp>
        <p:nvSpPr>
          <p:cNvPr id="62" name="Rectangle 6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51FCE473-7B24-4C12-80F3-E2F0A18E4322}"/>
              </a:ext>
            </a:extLst>
          </p:cNvPr>
          <p:cNvSpPr>
            <a:spLocks noGrp="1"/>
          </p:cNvSpPr>
          <p:nvPr>
            <p:ph idx="1"/>
          </p:nvPr>
        </p:nvSpPr>
        <p:spPr>
          <a:xfrm>
            <a:off x="7938532" y="2252870"/>
            <a:ext cx="3404594" cy="3557016"/>
          </a:xfrm>
        </p:spPr>
        <p:txBody>
          <a:bodyPr>
            <a:normAutofit/>
          </a:bodyPr>
          <a:lstStyle/>
          <a:p>
            <a:pPr>
              <a:lnSpc>
                <a:spcPct val="100000"/>
              </a:lnSpc>
            </a:pPr>
            <a:r>
              <a:rPr lang="en-US" sz="1200"/>
              <a:t>I compared 4 different regression models including an ensemble to predict the number of SH offers per school.</a:t>
            </a:r>
          </a:p>
          <a:p>
            <a:pPr>
              <a:lnSpc>
                <a:spcPct val="100000"/>
              </a:lnSpc>
            </a:pPr>
            <a:r>
              <a:rPr lang="en-US" sz="1200"/>
              <a:t>Using the first 25 schools as my training &amp; testing sample I received the following R</a:t>
            </a:r>
            <a:r>
              <a:rPr lang="en-US" sz="1200" baseline="30000"/>
              <a:t>2</a:t>
            </a:r>
            <a:r>
              <a:rPr lang="en-US" sz="1200"/>
              <a:t> values: </a:t>
            </a:r>
          </a:p>
          <a:p>
            <a:pPr lvl="1">
              <a:lnSpc>
                <a:spcPct val="100000"/>
              </a:lnSpc>
            </a:pPr>
            <a:r>
              <a:rPr lang="en-US" sz="1200"/>
              <a:t>Gradient Boosting Regressor R</a:t>
            </a:r>
            <a:r>
              <a:rPr lang="en-US" sz="1200" baseline="30000"/>
              <a:t>2</a:t>
            </a:r>
            <a:r>
              <a:rPr lang="en-US" sz="1200"/>
              <a:t>: 0.930 </a:t>
            </a:r>
          </a:p>
          <a:p>
            <a:pPr lvl="1">
              <a:lnSpc>
                <a:spcPct val="100000"/>
              </a:lnSpc>
            </a:pPr>
            <a:r>
              <a:rPr lang="en-US" sz="1200"/>
              <a:t>Random Forest Regressor R</a:t>
            </a:r>
            <a:r>
              <a:rPr lang="en-US" sz="1200" baseline="30000"/>
              <a:t>2</a:t>
            </a:r>
            <a:r>
              <a:rPr lang="en-US" sz="1200"/>
              <a:t>: 0.946 </a:t>
            </a:r>
          </a:p>
          <a:p>
            <a:pPr lvl="1">
              <a:lnSpc>
                <a:spcPct val="100000"/>
              </a:lnSpc>
            </a:pPr>
            <a:r>
              <a:rPr lang="en-US" sz="1200"/>
              <a:t>Linear Regression R</a:t>
            </a:r>
            <a:r>
              <a:rPr lang="en-US" sz="1200" baseline="30000"/>
              <a:t>2</a:t>
            </a:r>
            <a:r>
              <a:rPr lang="en-US" sz="1200"/>
              <a:t>: 0.930 </a:t>
            </a:r>
          </a:p>
          <a:p>
            <a:pPr lvl="1">
              <a:lnSpc>
                <a:spcPct val="100000"/>
              </a:lnSpc>
            </a:pPr>
            <a:r>
              <a:rPr lang="en-US" sz="1200"/>
              <a:t>Voting Regressor R</a:t>
            </a:r>
            <a:r>
              <a:rPr lang="en-US" sz="1200" baseline="30000"/>
              <a:t>2</a:t>
            </a:r>
            <a:r>
              <a:rPr lang="en-US" sz="1200"/>
              <a:t>: 0.966</a:t>
            </a:r>
          </a:p>
          <a:p>
            <a:pPr>
              <a:lnSpc>
                <a:spcPct val="100000"/>
              </a:lnSpc>
            </a:pPr>
            <a:r>
              <a:rPr lang="en-US" sz="1200"/>
              <a:t>The ensemble’s (Voting) 3% increase in R</a:t>
            </a:r>
            <a:r>
              <a:rPr lang="en-US" sz="1200" baseline="30000"/>
              <a:t>2</a:t>
            </a:r>
            <a:r>
              <a:rPr lang="en-US" sz="1200"/>
              <a:t> seemed like too much of a trade off compared to the linear regression model.</a:t>
            </a:r>
          </a:p>
        </p:txBody>
      </p:sp>
      <p:graphicFrame>
        <p:nvGraphicFramePr>
          <p:cNvPr id="10" name="Chart 9">
            <a:extLst>
              <a:ext uri="{FF2B5EF4-FFF2-40B4-BE49-F238E27FC236}">
                <a16:creationId xmlns:a16="http://schemas.microsoft.com/office/drawing/2014/main" id="{63BBF50B-2F58-1044-A8EC-3B53601B42C9}"/>
              </a:ext>
            </a:extLst>
          </p:cNvPr>
          <p:cNvGraphicFramePr>
            <a:graphicFrameLocks/>
          </p:cNvGraphicFramePr>
          <p:nvPr>
            <p:extLst>
              <p:ext uri="{D42A27DB-BD31-4B8C-83A1-F6EECF244321}">
                <p14:modId xmlns:p14="http://schemas.microsoft.com/office/powerpoint/2010/main" val="2725020238"/>
              </p:ext>
            </p:extLst>
          </p:nvPr>
        </p:nvGraphicFramePr>
        <p:xfrm>
          <a:off x="91440" y="91440"/>
          <a:ext cx="7315200" cy="66751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12509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54">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Freeform: Shape 56">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5" name="Freeform: Shape 58">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428867-EB96-F549-A0DC-64F0FF92162F}"/>
              </a:ext>
            </a:extLst>
          </p:cNvPr>
          <p:cNvSpPr>
            <a:spLocks noGrp="1"/>
          </p:cNvSpPr>
          <p:nvPr>
            <p:ph type="title"/>
          </p:nvPr>
        </p:nvSpPr>
        <p:spPr>
          <a:xfrm>
            <a:off x="371094" y="1161288"/>
            <a:ext cx="3438144" cy="1124712"/>
          </a:xfrm>
        </p:spPr>
        <p:txBody>
          <a:bodyPr anchor="b">
            <a:normAutofit fontScale="90000"/>
          </a:bodyPr>
          <a:lstStyle/>
          <a:p>
            <a:r>
              <a:rPr lang="en-US" sz="2800" dirty="0"/>
              <a:t>Recommendation #1: More (Qualified) Testers</a:t>
            </a:r>
          </a:p>
        </p:txBody>
      </p:sp>
      <p:sp>
        <p:nvSpPr>
          <p:cNvPr id="61" name="Rectangle 6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B0D29EF1-809C-447D-A26C-5EDD9FDFE7F2}"/>
              </a:ext>
            </a:extLst>
          </p:cNvPr>
          <p:cNvSpPr>
            <a:spLocks noGrp="1"/>
          </p:cNvSpPr>
          <p:nvPr>
            <p:ph idx="1"/>
          </p:nvPr>
        </p:nvSpPr>
        <p:spPr>
          <a:xfrm>
            <a:off x="371094" y="2718054"/>
            <a:ext cx="3438906" cy="3207258"/>
          </a:xfrm>
        </p:spPr>
        <p:txBody>
          <a:bodyPr anchor="t">
            <a:normAutofit fontScale="85000" lnSpcReduction="20000"/>
          </a:bodyPr>
          <a:lstStyle/>
          <a:p>
            <a:r>
              <a:rPr lang="en-US" sz="1700" dirty="0"/>
              <a:t>We saw earlier the positive correlation between SHS offers and SHSAT test takers.</a:t>
            </a:r>
          </a:p>
          <a:p>
            <a:r>
              <a:rPr lang="en-US" sz="1700" dirty="0"/>
              <a:t>But which students to send?</a:t>
            </a:r>
          </a:p>
          <a:p>
            <a:r>
              <a:rPr lang="en-US" sz="1700" dirty="0"/>
              <a:t>Here we see the strong relationship between a student’s scores on standardized tests and taking the SHSAT.</a:t>
            </a:r>
          </a:p>
          <a:p>
            <a:pPr lvl="1"/>
            <a:r>
              <a:rPr lang="en-US" sz="1300" dirty="0"/>
              <a:t>A higher testing score means more students (in a school) took the SHSAT</a:t>
            </a:r>
          </a:p>
          <a:p>
            <a:r>
              <a:rPr lang="en-US" sz="1700" dirty="0"/>
              <a:t>Based on the ELA &amp; Math test scores, which schools could’ve sent more students to take the SHSAT?</a:t>
            </a:r>
          </a:p>
        </p:txBody>
      </p:sp>
      <p:pic>
        <p:nvPicPr>
          <p:cNvPr id="5" name="Content Placeholder 4" descr="Chart, scatter chart&#10;&#10;Description automatically generated">
            <a:extLst>
              <a:ext uri="{FF2B5EF4-FFF2-40B4-BE49-F238E27FC236}">
                <a16:creationId xmlns:a16="http://schemas.microsoft.com/office/drawing/2014/main" id="{092211BB-D4B0-034D-8671-329AB82D2915}"/>
              </a:ext>
            </a:extLst>
          </p:cNvPr>
          <p:cNvPicPr>
            <a:picLocks noChangeAspect="1"/>
          </p:cNvPicPr>
          <p:nvPr/>
        </p:nvPicPr>
        <p:blipFill rotWithShape="1">
          <a:blip r:embed="rId2"/>
          <a:srcRect r="19856" b="-2"/>
          <a:stretch/>
        </p:blipFill>
        <p:spPr>
          <a:xfrm>
            <a:off x="4447428" y="289114"/>
            <a:ext cx="7728766" cy="6389012"/>
          </a:xfrm>
          <a:prstGeom prst="rect">
            <a:avLst/>
          </a:prstGeom>
        </p:spPr>
      </p:pic>
    </p:spTree>
    <p:extLst>
      <p:ext uri="{BB962C8B-B14F-4D97-AF65-F5344CB8AC3E}">
        <p14:creationId xmlns:p14="http://schemas.microsoft.com/office/powerpoint/2010/main" val="3303986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00DD4E-A96E-394C-B126-625FDA412B3C}"/>
              </a:ext>
            </a:extLst>
          </p:cNvPr>
          <p:cNvSpPr>
            <a:spLocks noGrp="1"/>
          </p:cNvSpPr>
          <p:nvPr>
            <p:ph type="title"/>
          </p:nvPr>
        </p:nvSpPr>
        <p:spPr>
          <a:xfrm>
            <a:off x="7938532" y="978619"/>
            <a:ext cx="3843891" cy="1106424"/>
          </a:xfrm>
        </p:spPr>
        <p:txBody>
          <a:bodyPr>
            <a:normAutofit/>
          </a:bodyPr>
          <a:lstStyle/>
          <a:p>
            <a:r>
              <a:rPr lang="en-US" sz="2800" dirty="0"/>
              <a:t>Recommendation #1: Model Metrics</a:t>
            </a:r>
          </a:p>
        </p:txBody>
      </p:sp>
      <p:pic>
        <p:nvPicPr>
          <p:cNvPr id="7" name="Picture 6" descr="Table&#10;&#10;Description automatically generated">
            <a:extLst>
              <a:ext uri="{FF2B5EF4-FFF2-40B4-BE49-F238E27FC236}">
                <a16:creationId xmlns:a16="http://schemas.microsoft.com/office/drawing/2014/main" id="{E81E7CBF-CDC1-064F-8736-634059B1C932}"/>
              </a:ext>
            </a:extLst>
          </p:cNvPr>
          <p:cNvPicPr>
            <a:picLocks noChangeAspect="1"/>
          </p:cNvPicPr>
          <p:nvPr/>
        </p:nvPicPr>
        <p:blipFill>
          <a:blip r:embed="rId2"/>
          <a:stretch>
            <a:fillRect/>
          </a:stretch>
        </p:blipFill>
        <p:spPr>
          <a:xfrm>
            <a:off x="79096" y="1413485"/>
            <a:ext cx="7312457" cy="3930444"/>
          </a:xfrm>
          <a:prstGeom prst="rect">
            <a:avLst/>
          </a:prstGeom>
        </p:spPr>
      </p:pic>
      <p:sp>
        <p:nvSpPr>
          <p:cNvPr id="38" name="Rectangle 37">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32132D79-63EE-45C3-9106-1FED0DD1AB8B}"/>
              </a:ext>
            </a:extLst>
          </p:cNvPr>
          <p:cNvSpPr>
            <a:spLocks noGrp="1"/>
          </p:cNvSpPr>
          <p:nvPr>
            <p:ph idx="1"/>
          </p:nvPr>
        </p:nvSpPr>
        <p:spPr>
          <a:xfrm>
            <a:off x="7938532" y="2252870"/>
            <a:ext cx="3404594" cy="3557016"/>
          </a:xfrm>
        </p:spPr>
        <p:txBody>
          <a:bodyPr>
            <a:normAutofit/>
          </a:bodyPr>
          <a:lstStyle/>
          <a:p>
            <a:r>
              <a:rPr lang="en-US" sz="1700" dirty="0"/>
              <a:t>Here we see a relatively strong relationship (R</a:t>
            </a:r>
            <a:r>
              <a:rPr lang="en-US" sz="1700" baseline="30000" dirty="0"/>
              <a:t>2</a:t>
            </a:r>
            <a:r>
              <a:rPr lang="en-US" sz="1700" dirty="0"/>
              <a:t> = 0.820) between the percent of the school that took the SHSAT &amp; the ELA/Math scores.</a:t>
            </a:r>
          </a:p>
        </p:txBody>
      </p:sp>
    </p:spTree>
    <p:extLst>
      <p:ext uri="{BB962C8B-B14F-4D97-AF65-F5344CB8AC3E}">
        <p14:creationId xmlns:p14="http://schemas.microsoft.com/office/powerpoint/2010/main" val="2595774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554A0F-0FB7-AC49-A66D-1B7BB34702AC}"/>
              </a:ext>
            </a:extLst>
          </p:cNvPr>
          <p:cNvSpPr>
            <a:spLocks noGrp="1"/>
          </p:cNvSpPr>
          <p:nvPr>
            <p:ph type="title"/>
          </p:nvPr>
        </p:nvSpPr>
        <p:spPr>
          <a:xfrm>
            <a:off x="1046746" y="586822"/>
            <a:ext cx="3537285" cy="1645920"/>
          </a:xfrm>
        </p:spPr>
        <p:txBody>
          <a:bodyPr>
            <a:normAutofit/>
          </a:bodyPr>
          <a:lstStyle/>
          <a:p>
            <a:r>
              <a:rPr lang="en-US" sz="3000"/>
              <a:t>Recommendation #1: Schools</a:t>
            </a:r>
          </a:p>
        </p:txBody>
      </p:sp>
      <p:sp>
        <p:nvSpPr>
          <p:cNvPr id="25" name="Rectangle 2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CA39D83B-7750-4A73-B5EC-461EF2BD6D55}"/>
              </a:ext>
            </a:extLst>
          </p:cNvPr>
          <p:cNvSpPr>
            <a:spLocks noGrp="1"/>
          </p:cNvSpPr>
          <p:nvPr>
            <p:ph idx="1"/>
          </p:nvPr>
        </p:nvSpPr>
        <p:spPr>
          <a:xfrm>
            <a:off x="5351164" y="586822"/>
            <a:ext cx="6002636" cy="1645920"/>
          </a:xfrm>
        </p:spPr>
        <p:txBody>
          <a:bodyPr anchor="ctr">
            <a:normAutofit lnSpcReduction="10000"/>
          </a:bodyPr>
          <a:lstStyle/>
          <a:p>
            <a:r>
              <a:rPr lang="en-US" sz="1800" dirty="0"/>
              <a:t>These are the top 10 schools that could’ve sent more SHSAT test takers (Potential Additional SHSAT Testers).</a:t>
            </a:r>
          </a:p>
          <a:p>
            <a:r>
              <a:rPr lang="en-US" sz="1800" dirty="0"/>
              <a:t>Most are composed of </a:t>
            </a:r>
            <a:r>
              <a:rPr lang="en-US" sz="1800" b="1" dirty="0"/>
              <a:t>at least</a:t>
            </a:r>
            <a:r>
              <a:rPr lang="en-US" sz="1800" dirty="0"/>
              <a:t> 50% Black or Latinx students (Black Or Latinx Students). </a:t>
            </a:r>
          </a:p>
        </p:txBody>
      </p:sp>
      <p:graphicFrame>
        <p:nvGraphicFramePr>
          <p:cNvPr id="3" name="Table 2">
            <a:extLst>
              <a:ext uri="{FF2B5EF4-FFF2-40B4-BE49-F238E27FC236}">
                <a16:creationId xmlns:a16="http://schemas.microsoft.com/office/drawing/2014/main" id="{7F149AA6-B59E-AD45-B3A3-5B81976FCF04}"/>
              </a:ext>
            </a:extLst>
          </p:cNvPr>
          <p:cNvGraphicFramePr>
            <a:graphicFrameLocks noGrp="1"/>
          </p:cNvGraphicFramePr>
          <p:nvPr>
            <p:extLst>
              <p:ext uri="{D42A27DB-BD31-4B8C-83A1-F6EECF244321}">
                <p14:modId xmlns:p14="http://schemas.microsoft.com/office/powerpoint/2010/main" val="1302719596"/>
              </p:ext>
            </p:extLst>
          </p:nvPr>
        </p:nvGraphicFramePr>
        <p:xfrm>
          <a:off x="548640" y="2560320"/>
          <a:ext cx="11201400" cy="4206242"/>
        </p:xfrm>
        <a:graphic>
          <a:graphicData uri="http://schemas.openxmlformats.org/drawingml/2006/table">
            <a:tbl>
              <a:tblPr firstRow="1" bandRow="1">
                <a:tableStyleId>{5C22544A-7EE6-4342-B048-85BDC9FD1C3A}</a:tableStyleId>
              </a:tblPr>
              <a:tblGrid>
                <a:gridCol w="2234968">
                  <a:extLst>
                    <a:ext uri="{9D8B030D-6E8A-4147-A177-3AD203B41FA5}">
                      <a16:colId xmlns:a16="http://schemas.microsoft.com/office/drawing/2014/main" val="1530093654"/>
                    </a:ext>
                  </a:extLst>
                </a:gridCol>
                <a:gridCol w="833352">
                  <a:extLst>
                    <a:ext uri="{9D8B030D-6E8A-4147-A177-3AD203B41FA5}">
                      <a16:colId xmlns:a16="http://schemas.microsoft.com/office/drawing/2014/main" val="1252137850"/>
                    </a:ext>
                  </a:extLst>
                </a:gridCol>
                <a:gridCol w="934720">
                  <a:extLst>
                    <a:ext uri="{9D8B030D-6E8A-4147-A177-3AD203B41FA5}">
                      <a16:colId xmlns:a16="http://schemas.microsoft.com/office/drawing/2014/main" val="3355899155"/>
                    </a:ext>
                  </a:extLst>
                </a:gridCol>
                <a:gridCol w="1341120">
                  <a:extLst>
                    <a:ext uri="{9D8B030D-6E8A-4147-A177-3AD203B41FA5}">
                      <a16:colId xmlns:a16="http://schemas.microsoft.com/office/drawing/2014/main" val="3330143644"/>
                    </a:ext>
                  </a:extLst>
                </a:gridCol>
                <a:gridCol w="2153920">
                  <a:extLst>
                    <a:ext uri="{9D8B030D-6E8A-4147-A177-3AD203B41FA5}">
                      <a16:colId xmlns:a16="http://schemas.microsoft.com/office/drawing/2014/main" val="2424868112"/>
                    </a:ext>
                  </a:extLst>
                </a:gridCol>
                <a:gridCol w="1910080">
                  <a:extLst>
                    <a:ext uri="{9D8B030D-6E8A-4147-A177-3AD203B41FA5}">
                      <a16:colId xmlns:a16="http://schemas.microsoft.com/office/drawing/2014/main" val="3820832057"/>
                    </a:ext>
                  </a:extLst>
                </a:gridCol>
                <a:gridCol w="1793240">
                  <a:extLst>
                    <a:ext uri="{9D8B030D-6E8A-4147-A177-3AD203B41FA5}">
                      <a16:colId xmlns:a16="http://schemas.microsoft.com/office/drawing/2014/main" val="2099071025"/>
                    </a:ext>
                  </a:extLst>
                </a:gridCol>
              </a:tblGrid>
              <a:tr h="823720">
                <a:tc>
                  <a:txBody>
                    <a:bodyPr/>
                    <a:lstStyle/>
                    <a:p>
                      <a:pPr algn="l" fontAlgn="ctr"/>
                      <a:r>
                        <a:rPr lang="en-US" sz="1400" u="none" strike="noStrike" dirty="0">
                          <a:effectLst/>
                        </a:rPr>
                        <a:t>School Name</a:t>
                      </a:r>
                      <a:endParaRPr lang="en-US" sz="1400" b="1" i="0" u="none" strike="noStrike" dirty="0">
                        <a:solidFill>
                          <a:srgbClr val="000000"/>
                        </a:solidFill>
                        <a:effectLst/>
                        <a:latin typeface="Calibri" panose="020F0502020204030204" pitchFamily="34" charset="0"/>
                      </a:endParaRPr>
                    </a:p>
                  </a:txBody>
                  <a:tcPr marL="10927" marR="10927" marT="10927" marB="0" anchor="ctr"/>
                </a:tc>
                <a:tc>
                  <a:txBody>
                    <a:bodyPr/>
                    <a:lstStyle/>
                    <a:p>
                      <a:pPr algn="ctr" fontAlgn="ctr"/>
                      <a:r>
                        <a:rPr lang="en-US" sz="1400" u="none" strike="noStrike" dirty="0">
                          <a:effectLst/>
                        </a:rPr>
                        <a:t>8th </a:t>
                      </a:r>
                      <a:br>
                        <a:rPr lang="en-US" sz="1400" u="none" strike="noStrike" dirty="0">
                          <a:effectLst/>
                        </a:rPr>
                      </a:br>
                      <a:r>
                        <a:rPr lang="en-US" sz="1400" u="none" strike="noStrike" dirty="0">
                          <a:effectLst/>
                        </a:rPr>
                        <a:t>Graders</a:t>
                      </a:r>
                      <a:endParaRPr lang="en-US" sz="1400" b="1" i="0" u="none" strike="noStrike" dirty="0">
                        <a:solidFill>
                          <a:srgbClr val="000000"/>
                        </a:solidFill>
                        <a:effectLst/>
                        <a:latin typeface="Calibri" panose="020F0502020204030204" pitchFamily="34" charset="0"/>
                      </a:endParaRPr>
                    </a:p>
                  </a:txBody>
                  <a:tcPr marL="10927" marR="10927" marT="10927" marB="0" anchor="ctr"/>
                </a:tc>
                <a:tc>
                  <a:txBody>
                    <a:bodyPr/>
                    <a:lstStyle/>
                    <a:p>
                      <a:pPr algn="ctr" fontAlgn="ctr"/>
                      <a:r>
                        <a:rPr lang="en-US" sz="1400" u="none" strike="noStrike" dirty="0">
                          <a:effectLst/>
                        </a:rPr>
                        <a:t>SHSAT </a:t>
                      </a:r>
                      <a:br>
                        <a:rPr lang="en-US" sz="1400" u="none" strike="noStrike" dirty="0">
                          <a:effectLst/>
                        </a:rPr>
                      </a:br>
                      <a:r>
                        <a:rPr lang="en-US" sz="1400" u="none" strike="noStrike" dirty="0">
                          <a:effectLst/>
                        </a:rPr>
                        <a:t>Testers</a:t>
                      </a:r>
                      <a:endParaRPr lang="en-US" sz="1400" b="1" i="0" u="none" strike="noStrike" dirty="0">
                        <a:solidFill>
                          <a:srgbClr val="000000"/>
                        </a:solidFill>
                        <a:effectLst/>
                        <a:latin typeface="Calibri" panose="020F0502020204030204" pitchFamily="34" charset="0"/>
                      </a:endParaRPr>
                    </a:p>
                  </a:txBody>
                  <a:tcPr marL="10927" marR="10927" marT="10927" marB="0" anchor="ctr"/>
                </a:tc>
                <a:tc>
                  <a:txBody>
                    <a:bodyPr/>
                    <a:lstStyle/>
                    <a:p>
                      <a:pPr algn="ctr" fontAlgn="ctr"/>
                      <a:r>
                        <a:rPr lang="en-US" sz="1400" u="none" strike="noStrike">
                          <a:effectLst/>
                        </a:rPr>
                        <a:t>8th Graders </a:t>
                      </a:r>
                      <a:br>
                        <a:rPr lang="en-US" sz="1400" u="none" strike="noStrike">
                          <a:effectLst/>
                        </a:rPr>
                      </a:br>
                      <a:r>
                        <a:rPr lang="en-US" sz="1400" u="none" strike="noStrike">
                          <a:effectLst/>
                        </a:rPr>
                        <a:t>Took SHSAT</a:t>
                      </a:r>
                      <a:endParaRPr lang="en-US" sz="1400" b="1" i="0" u="none" strike="noStrike">
                        <a:solidFill>
                          <a:srgbClr val="000000"/>
                        </a:solidFill>
                        <a:effectLst/>
                        <a:latin typeface="Calibri" panose="020F0502020204030204" pitchFamily="34" charset="0"/>
                      </a:endParaRPr>
                    </a:p>
                  </a:txBody>
                  <a:tcPr marL="10927" marR="10927" marT="10927" marB="0" anchor="ctr"/>
                </a:tc>
                <a:tc>
                  <a:txBody>
                    <a:bodyPr/>
                    <a:lstStyle/>
                    <a:p>
                      <a:pPr algn="ctr" fontAlgn="ctr"/>
                      <a:r>
                        <a:rPr lang="en-US" sz="1400" u="none" strike="noStrike" dirty="0">
                          <a:effectLst/>
                        </a:rPr>
                        <a:t>Model Predicted </a:t>
                      </a:r>
                      <a:br>
                        <a:rPr lang="en-US" sz="1400" u="none" strike="noStrike" dirty="0">
                          <a:effectLst/>
                        </a:rPr>
                      </a:br>
                      <a:r>
                        <a:rPr lang="en-US" sz="1400" u="none" strike="noStrike" dirty="0">
                          <a:effectLst/>
                        </a:rPr>
                        <a:t>8th Graders Could’ve</a:t>
                      </a:r>
                    </a:p>
                    <a:p>
                      <a:pPr algn="ctr" fontAlgn="ctr"/>
                      <a:r>
                        <a:rPr lang="en-US" sz="1400" u="none" strike="noStrike" dirty="0">
                          <a:effectLst/>
                        </a:rPr>
                        <a:t>Taken SHSAT</a:t>
                      </a:r>
                      <a:endParaRPr lang="en-US" sz="1400" b="1" i="0" u="none" strike="noStrike" dirty="0">
                        <a:solidFill>
                          <a:srgbClr val="000000"/>
                        </a:solidFill>
                        <a:effectLst/>
                        <a:latin typeface="Calibri" panose="020F0502020204030204" pitchFamily="34" charset="0"/>
                      </a:endParaRPr>
                    </a:p>
                  </a:txBody>
                  <a:tcPr marL="10927" marR="10927" marT="10927" marB="0" anchor="ctr">
                    <a:lnR w="28575" cap="flat" cmpd="sng" algn="ctr">
                      <a:solidFill>
                        <a:schemeClr val="accent4"/>
                      </a:solidFill>
                      <a:prstDash val="sysDash"/>
                      <a:round/>
                      <a:headEnd type="none" w="med" len="med"/>
                      <a:tailEnd type="none" w="med" len="med"/>
                    </a:lnR>
                  </a:tcPr>
                </a:tc>
                <a:tc>
                  <a:txBody>
                    <a:bodyPr/>
                    <a:lstStyle/>
                    <a:p>
                      <a:pPr algn="ctr" fontAlgn="ctr"/>
                      <a:r>
                        <a:rPr lang="en-US" sz="1400" u="none" strike="noStrike" dirty="0">
                          <a:effectLst/>
                        </a:rPr>
                        <a:t>Potential Additional </a:t>
                      </a:r>
                      <a:br>
                        <a:rPr lang="en-US" sz="1400" u="none" strike="noStrike" dirty="0">
                          <a:effectLst/>
                        </a:rPr>
                      </a:br>
                      <a:r>
                        <a:rPr lang="en-US" sz="1400" u="none" strike="noStrike" dirty="0">
                          <a:effectLst/>
                        </a:rPr>
                        <a:t>SHSAT Testers</a:t>
                      </a:r>
                      <a:endParaRPr lang="en-US" sz="1400" b="1" i="0" u="none" strike="noStrike" dirty="0">
                        <a:solidFill>
                          <a:srgbClr val="000000"/>
                        </a:solidFill>
                        <a:effectLst/>
                        <a:latin typeface="Calibri" panose="020F0502020204030204" pitchFamily="34" charset="0"/>
                      </a:endParaRPr>
                    </a:p>
                  </a:txBody>
                  <a:tcPr marL="10927" marR="10927" marT="10927" marB="0" anchor="ctr">
                    <a:lnL w="28575" cap="flat" cmpd="sng" algn="ctr">
                      <a:solidFill>
                        <a:schemeClr val="accent4"/>
                      </a:solidFill>
                      <a:prstDash val="sysDash"/>
                      <a:round/>
                      <a:headEnd type="none" w="med" len="med"/>
                      <a:tailEnd type="none" w="med" len="med"/>
                    </a:lnL>
                    <a:lnT w="28575" cap="flat" cmpd="sng" algn="ctr">
                      <a:solidFill>
                        <a:schemeClr val="accent4"/>
                      </a:solidFill>
                      <a:prstDash val="sysDash"/>
                      <a:round/>
                      <a:headEnd type="none" w="med" len="med"/>
                      <a:tailEnd type="none" w="med" len="med"/>
                    </a:lnT>
                  </a:tcPr>
                </a:tc>
                <a:tc>
                  <a:txBody>
                    <a:bodyPr/>
                    <a:lstStyle/>
                    <a:p>
                      <a:pPr algn="ctr" fontAlgn="ctr"/>
                      <a:r>
                        <a:rPr lang="en-US" sz="1400" u="none" strike="noStrike" dirty="0">
                          <a:effectLst/>
                        </a:rPr>
                        <a:t>School Composed of Black or Latinx </a:t>
                      </a:r>
                      <a:br>
                        <a:rPr lang="en-US" sz="1400" u="none" strike="noStrike" dirty="0">
                          <a:effectLst/>
                        </a:rPr>
                      </a:br>
                      <a:r>
                        <a:rPr lang="en-US" sz="1400" u="none" strike="noStrike" dirty="0">
                          <a:effectLst/>
                        </a:rPr>
                        <a:t>Students</a:t>
                      </a:r>
                      <a:endParaRPr lang="en-US" sz="1400" b="1" i="0" u="none" strike="noStrike" dirty="0">
                        <a:solidFill>
                          <a:srgbClr val="000000"/>
                        </a:solidFill>
                        <a:effectLst/>
                        <a:latin typeface="Calibri" panose="020F0502020204030204" pitchFamily="34" charset="0"/>
                      </a:endParaRPr>
                    </a:p>
                  </a:txBody>
                  <a:tcPr marL="10927" marR="10927" marT="10927" marB="0" anchor="ctr">
                    <a:lnR w="28575" cap="flat" cmpd="sng" algn="ctr">
                      <a:solidFill>
                        <a:schemeClr val="accent4"/>
                      </a:solidFill>
                      <a:prstDash val="sysDash"/>
                      <a:round/>
                      <a:headEnd type="none" w="med" len="med"/>
                      <a:tailEnd type="none" w="med" len="med"/>
                    </a:lnR>
                    <a:lnT w="28575" cap="flat" cmpd="sng" algn="ctr">
                      <a:solidFill>
                        <a:schemeClr val="accent4"/>
                      </a:solidFill>
                      <a:prstDash val="sysDash"/>
                      <a:round/>
                      <a:headEnd type="none" w="med" len="med"/>
                      <a:tailEnd type="none" w="med" len="med"/>
                    </a:lnT>
                  </a:tcPr>
                </a:tc>
                <a:extLst>
                  <a:ext uri="{0D108BD9-81ED-4DB2-BD59-A6C34878D82A}">
                    <a16:rowId xmlns:a16="http://schemas.microsoft.com/office/drawing/2014/main" val="4229452763"/>
                  </a:ext>
                </a:extLst>
              </a:tr>
              <a:tr h="274930">
                <a:tc>
                  <a:txBody>
                    <a:bodyPr/>
                    <a:lstStyle/>
                    <a:p>
                      <a:pPr algn="l" fontAlgn="ctr"/>
                      <a:r>
                        <a:rPr lang="en-US" sz="1200" u="none" strike="noStrike">
                          <a:effectLst/>
                        </a:rPr>
                        <a:t>I.S. 061 LEONARDO DA VINCI</a:t>
                      </a:r>
                      <a:endParaRPr lang="en-US" sz="12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dirty="0">
                          <a:effectLst/>
                        </a:rPr>
                        <a:t>716</a:t>
                      </a:r>
                      <a:endParaRPr lang="en-US" sz="1400" b="0" i="0" u="none" strike="noStrike" dirty="0">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93</a:t>
                      </a:r>
                      <a:endParaRPr lang="en-US" sz="14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13%</a:t>
                      </a:r>
                      <a:endParaRPr lang="en-US" sz="14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32%</a:t>
                      </a:r>
                      <a:endParaRPr lang="en-US" sz="1400" b="0" i="0" u="none" strike="noStrike">
                        <a:solidFill>
                          <a:srgbClr val="000000"/>
                        </a:solidFill>
                        <a:effectLst/>
                        <a:latin typeface="Helvetica Neue" panose="02000503000000020004" pitchFamily="2" charset="0"/>
                      </a:endParaRPr>
                    </a:p>
                  </a:txBody>
                  <a:tcPr marL="10927" marR="10927" marT="10927" marB="0" anchor="ctr">
                    <a:lnR w="28575" cap="flat" cmpd="sng" algn="ctr">
                      <a:solidFill>
                        <a:schemeClr val="accent4"/>
                      </a:solidFill>
                      <a:prstDash val="sysDash"/>
                      <a:round/>
                      <a:headEnd type="none" w="med" len="med"/>
                      <a:tailEnd type="none" w="med" len="med"/>
                    </a:lnR>
                  </a:tcPr>
                </a:tc>
                <a:tc>
                  <a:txBody>
                    <a:bodyPr/>
                    <a:lstStyle/>
                    <a:p>
                      <a:pPr algn="ctr" fontAlgn="ctr"/>
                      <a:r>
                        <a:rPr lang="en-US" sz="1400" b="1" u="none" strike="noStrike" dirty="0">
                          <a:effectLst/>
                        </a:rPr>
                        <a:t>133</a:t>
                      </a:r>
                      <a:endParaRPr lang="en-US" sz="1400" b="1" i="0" u="none" strike="noStrike" dirty="0">
                        <a:solidFill>
                          <a:srgbClr val="000000"/>
                        </a:solidFill>
                        <a:effectLst/>
                        <a:latin typeface="Helvetica Neue" panose="02000503000000020004" pitchFamily="2" charset="0"/>
                      </a:endParaRPr>
                    </a:p>
                  </a:txBody>
                  <a:tcPr marL="10927" marR="10927" marT="10927" marB="0" anchor="ctr">
                    <a:lnL w="28575" cap="flat" cmpd="sng" algn="ctr">
                      <a:solidFill>
                        <a:schemeClr val="accent4"/>
                      </a:solidFill>
                      <a:prstDash val="sysDash"/>
                      <a:round/>
                      <a:headEnd type="none" w="med" len="med"/>
                      <a:tailEnd type="none" w="med" len="med"/>
                    </a:lnL>
                  </a:tcPr>
                </a:tc>
                <a:tc>
                  <a:txBody>
                    <a:bodyPr/>
                    <a:lstStyle/>
                    <a:p>
                      <a:pPr algn="ctr" fontAlgn="ctr"/>
                      <a:r>
                        <a:rPr lang="en-US" sz="1400" b="1" u="none" strike="noStrike" dirty="0">
                          <a:effectLst/>
                        </a:rPr>
                        <a:t>92%</a:t>
                      </a:r>
                      <a:endParaRPr lang="en-US" sz="1400" b="1" i="0" u="none" strike="noStrike" dirty="0">
                        <a:solidFill>
                          <a:srgbClr val="000000"/>
                        </a:solidFill>
                        <a:effectLst/>
                        <a:latin typeface="Helvetica Neue" panose="02000503000000020004" pitchFamily="2" charset="0"/>
                      </a:endParaRPr>
                    </a:p>
                  </a:txBody>
                  <a:tcPr marL="10927" marR="10927" marT="10927" marB="0" anchor="ctr">
                    <a:lnR w="28575" cap="flat" cmpd="sng" algn="ctr">
                      <a:solidFill>
                        <a:schemeClr val="accent4"/>
                      </a:solidFill>
                      <a:prstDash val="sysDash"/>
                      <a:round/>
                      <a:headEnd type="none" w="med" len="med"/>
                      <a:tailEnd type="none" w="med" len="med"/>
                    </a:lnR>
                  </a:tcPr>
                </a:tc>
                <a:extLst>
                  <a:ext uri="{0D108BD9-81ED-4DB2-BD59-A6C34878D82A}">
                    <a16:rowId xmlns:a16="http://schemas.microsoft.com/office/drawing/2014/main" val="2267299869"/>
                  </a:ext>
                </a:extLst>
              </a:tr>
              <a:tr h="274930">
                <a:tc>
                  <a:txBody>
                    <a:bodyPr/>
                    <a:lstStyle/>
                    <a:p>
                      <a:pPr algn="l" fontAlgn="ctr"/>
                      <a:r>
                        <a:rPr lang="en-US" sz="1200" u="none" strike="noStrike">
                          <a:effectLst/>
                        </a:rPr>
                        <a:t>I.S. 034 TOTTENVILLE</a:t>
                      </a:r>
                      <a:endParaRPr lang="en-US" sz="12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dirty="0">
                          <a:effectLst/>
                        </a:rPr>
                        <a:t>378</a:t>
                      </a:r>
                      <a:endParaRPr lang="en-US" sz="1400" b="0" i="0" u="none" strike="noStrike" dirty="0">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81</a:t>
                      </a:r>
                      <a:endParaRPr lang="en-US" sz="14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21%</a:t>
                      </a:r>
                      <a:endParaRPr lang="en-US" sz="14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40%</a:t>
                      </a:r>
                      <a:endParaRPr lang="en-US" sz="1400" b="0" i="0" u="none" strike="noStrike">
                        <a:solidFill>
                          <a:srgbClr val="000000"/>
                        </a:solidFill>
                        <a:effectLst/>
                        <a:latin typeface="Helvetica Neue" panose="02000503000000020004" pitchFamily="2" charset="0"/>
                      </a:endParaRPr>
                    </a:p>
                  </a:txBody>
                  <a:tcPr marL="10927" marR="10927" marT="10927" marB="0" anchor="ctr">
                    <a:lnR w="28575" cap="flat" cmpd="sng" algn="ctr">
                      <a:solidFill>
                        <a:schemeClr val="accent4"/>
                      </a:solidFill>
                      <a:prstDash val="sysDash"/>
                      <a:round/>
                      <a:headEnd type="none" w="med" len="med"/>
                      <a:tailEnd type="none" w="med" len="med"/>
                    </a:lnR>
                  </a:tcPr>
                </a:tc>
                <a:tc>
                  <a:txBody>
                    <a:bodyPr/>
                    <a:lstStyle/>
                    <a:p>
                      <a:pPr algn="ctr" fontAlgn="ctr"/>
                      <a:r>
                        <a:rPr lang="en-US" sz="1400" b="1" u="none" strike="noStrike" dirty="0">
                          <a:effectLst/>
                        </a:rPr>
                        <a:t>70</a:t>
                      </a:r>
                      <a:endParaRPr lang="en-US" sz="1400" b="1" i="0" u="none" strike="noStrike" dirty="0">
                        <a:solidFill>
                          <a:srgbClr val="000000"/>
                        </a:solidFill>
                        <a:effectLst/>
                        <a:latin typeface="Helvetica Neue" panose="02000503000000020004" pitchFamily="2" charset="0"/>
                      </a:endParaRPr>
                    </a:p>
                  </a:txBody>
                  <a:tcPr marL="10927" marR="10927" marT="10927" marB="0" anchor="ctr">
                    <a:lnL w="28575" cap="flat" cmpd="sng" algn="ctr">
                      <a:solidFill>
                        <a:schemeClr val="accent4"/>
                      </a:solidFill>
                      <a:prstDash val="sysDash"/>
                      <a:round/>
                      <a:headEnd type="none" w="med" len="med"/>
                      <a:tailEnd type="none" w="med" len="med"/>
                    </a:lnL>
                  </a:tcPr>
                </a:tc>
                <a:tc>
                  <a:txBody>
                    <a:bodyPr/>
                    <a:lstStyle/>
                    <a:p>
                      <a:pPr algn="ctr" fontAlgn="ctr"/>
                      <a:r>
                        <a:rPr lang="en-US" sz="1400" b="1" u="none" strike="noStrike" dirty="0">
                          <a:effectLst/>
                        </a:rPr>
                        <a:t>11%</a:t>
                      </a:r>
                      <a:endParaRPr lang="en-US" sz="1400" b="1" i="0" u="none" strike="noStrike" dirty="0">
                        <a:solidFill>
                          <a:srgbClr val="000000"/>
                        </a:solidFill>
                        <a:effectLst/>
                        <a:latin typeface="Helvetica Neue" panose="02000503000000020004" pitchFamily="2" charset="0"/>
                      </a:endParaRPr>
                    </a:p>
                  </a:txBody>
                  <a:tcPr marL="10927" marR="10927" marT="10927" marB="0" anchor="ctr">
                    <a:lnR w="28575" cap="flat" cmpd="sng" algn="ctr">
                      <a:solidFill>
                        <a:schemeClr val="accent4"/>
                      </a:solidFill>
                      <a:prstDash val="sysDash"/>
                      <a:round/>
                      <a:headEnd type="none" w="med" len="med"/>
                      <a:tailEnd type="none" w="med" len="med"/>
                    </a:lnR>
                  </a:tcPr>
                </a:tc>
                <a:extLst>
                  <a:ext uri="{0D108BD9-81ED-4DB2-BD59-A6C34878D82A}">
                    <a16:rowId xmlns:a16="http://schemas.microsoft.com/office/drawing/2014/main" val="3420951794"/>
                  </a:ext>
                </a:extLst>
              </a:tr>
              <a:tr h="274930">
                <a:tc>
                  <a:txBody>
                    <a:bodyPr/>
                    <a:lstStyle/>
                    <a:p>
                      <a:pPr algn="l" fontAlgn="ctr"/>
                      <a:r>
                        <a:rPr lang="en-US" sz="1200" u="none" strike="noStrike" dirty="0">
                          <a:effectLst/>
                        </a:rPr>
                        <a:t>I.S. 061 WILLIAM A MORRIS</a:t>
                      </a:r>
                      <a:endParaRPr lang="en-US" sz="1200" b="0" i="0" u="none" strike="noStrike" dirty="0">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dirty="0">
                          <a:effectLst/>
                        </a:rPr>
                        <a:t>325</a:t>
                      </a:r>
                      <a:endParaRPr lang="en-US" sz="1400" b="0" i="0" u="none" strike="noStrike" dirty="0">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40</a:t>
                      </a:r>
                      <a:endParaRPr lang="en-US" sz="14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12%</a:t>
                      </a:r>
                      <a:endParaRPr lang="en-US" sz="14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31%</a:t>
                      </a:r>
                      <a:endParaRPr lang="en-US" sz="1400" b="0" i="0" u="none" strike="noStrike">
                        <a:solidFill>
                          <a:srgbClr val="000000"/>
                        </a:solidFill>
                        <a:effectLst/>
                        <a:latin typeface="Helvetica Neue" panose="02000503000000020004" pitchFamily="2" charset="0"/>
                      </a:endParaRPr>
                    </a:p>
                  </a:txBody>
                  <a:tcPr marL="10927" marR="10927" marT="10927" marB="0" anchor="ctr">
                    <a:lnR w="28575" cap="flat" cmpd="sng" algn="ctr">
                      <a:solidFill>
                        <a:schemeClr val="accent4"/>
                      </a:solidFill>
                      <a:prstDash val="sysDash"/>
                      <a:round/>
                      <a:headEnd type="none" w="med" len="med"/>
                      <a:tailEnd type="none" w="med" len="med"/>
                    </a:lnR>
                  </a:tcPr>
                </a:tc>
                <a:tc>
                  <a:txBody>
                    <a:bodyPr/>
                    <a:lstStyle/>
                    <a:p>
                      <a:pPr algn="ctr" fontAlgn="ctr"/>
                      <a:r>
                        <a:rPr lang="en-US" sz="1400" b="1" u="none" strike="noStrike" dirty="0">
                          <a:effectLst/>
                        </a:rPr>
                        <a:t>63</a:t>
                      </a:r>
                      <a:endParaRPr lang="en-US" sz="1400" b="1" i="0" u="none" strike="noStrike" dirty="0">
                        <a:solidFill>
                          <a:srgbClr val="000000"/>
                        </a:solidFill>
                        <a:effectLst/>
                        <a:latin typeface="Helvetica Neue" panose="02000503000000020004" pitchFamily="2" charset="0"/>
                      </a:endParaRPr>
                    </a:p>
                  </a:txBody>
                  <a:tcPr marL="10927" marR="10927" marT="10927" marB="0" anchor="ctr">
                    <a:lnL w="28575" cap="flat" cmpd="sng" algn="ctr">
                      <a:solidFill>
                        <a:schemeClr val="accent4"/>
                      </a:solidFill>
                      <a:prstDash val="sysDash"/>
                      <a:round/>
                      <a:headEnd type="none" w="med" len="med"/>
                      <a:tailEnd type="none" w="med" len="med"/>
                    </a:lnL>
                  </a:tcPr>
                </a:tc>
                <a:tc>
                  <a:txBody>
                    <a:bodyPr/>
                    <a:lstStyle/>
                    <a:p>
                      <a:pPr algn="ctr" fontAlgn="ctr"/>
                      <a:r>
                        <a:rPr lang="en-US" sz="1400" b="1" u="none" strike="noStrike" dirty="0">
                          <a:effectLst/>
                        </a:rPr>
                        <a:t>78%</a:t>
                      </a:r>
                      <a:endParaRPr lang="en-US" sz="1400" b="1" i="0" u="none" strike="noStrike" dirty="0">
                        <a:solidFill>
                          <a:srgbClr val="000000"/>
                        </a:solidFill>
                        <a:effectLst/>
                        <a:latin typeface="Helvetica Neue" panose="02000503000000020004" pitchFamily="2" charset="0"/>
                      </a:endParaRPr>
                    </a:p>
                  </a:txBody>
                  <a:tcPr marL="10927" marR="10927" marT="10927" marB="0" anchor="ctr">
                    <a:lnR w="28575" cap="flat" cmpd="sng" algn="ctr">
                      <a:solidFill>
                        <a:schemeClr val="accent4"/>
                      </a:solidFill>
                      <a:prstDash val="sysDash"/>
                      <a:round/>
                      <a:headEnd type="none" w="med" len="med"/>
                      <a:tailEnd type="none" w="med" len="med"/>
                    </a:lnR>
                  </a:tcPr>
                </a:tc>
                <a:extLst>
                  <a:ext uri="{0D108BD9-81ED-4DB2-BD59-A6C34878D82A}">
                    <a16:rowId xmlns:a16="http://schemas.microsoft.com/office/drawing/2014/main" val="921700419"/>
                  </a:ext>
                </a:extLst>
              </a:tr>
              <a:tr h="486004">
                <a:tc>
                  <a:txBody>
                    <a:bodyPr/>
                    <a:lstStyle/>
                    <a:p>
                      <a:pPr algn="l" fontAlgn="ctr"/>
                      <a:r>
                        <a:rPr lang="en-US" sz="1200" u="none" strike="noStrike" dirty="0">
                          <a:effectLst/>
                        </a:rPr>
                        <a:t>J.H.S. 210 ELIZABETH </a:t>
                      </a:r>
                      <a:br>
                        <a:rPr lang="en-US" sz="1200" u="none" strike="noStrike" dirty="0">
                          <a:effectLst/>
                        </a:rPr>
                      </a:br>
                      <a:r>
                        <a:rPr lang="en-US" sz="1200" u="none" strike="noStrike" dirty="0">
                          <a:effectLst/>
                        </a:rPr>
                        <a:t>BLACKWELL</a:t>
                      </a:r>
                      <a:endParaRPr lang="en-US" sz="1200" b="0" i="0" u="none" strike="noStrike" dirty="0">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640</a:t>
                      </a:r>
                      <a:endParaRPr lang="en-US" sz="14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dirty="0">
                          <a:effectLst/>
                        </a:rPr>
                        <a:t>169</a:t>
                      </a:r>
                      <a:endParaRPr lang="en-US" sz="1400" b="0" i="0" u="none" strike="noStrike" dirty="0">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26%</a:t>
                      </a:r>
                      <a:endParaRPr lang="en-US" sz="14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34%</a:t>
                      </a:r>
                      <a:endParaRPr lang="en-US" sz="1400" b="0" i="0" u="none" strike="noStrike">
                        <a:solidFill>
                          <a:srgbClr val="000000"/>
                        </a:solidFill>
                        <a:effectLst/>
                        <a:latin typeface="Helvetica Neue" panose="02000503000000020004" pitchFamily="2" charset="0"/>
                      </a:endParaRPr>
                    </a:p>
                  </a:txBody>
                  <a:tcPr marL="10927" marR="10927" marT="10927" marB="0" anchor="ctr">
                    <a:lnR w="28575" cap="flat" cmpd="sng" algn="ctr">
                      <a:solidFill>
                        <a:schemeClr val="accent4"/>
                      </a:solidFill>
                      <a:prstDash val="sysDash"/>
                      <a:round/>
                      <a:headEnd type="none" w="med" len="med"/>
                      <a:tailEnd type="none" w="med" len="med"/>
                    </a:lnR>
                  </a:tcPr>
                </a:tc>
                <a:tc>
                  <a:txBody>
                    <a:bodyPr/>
                    <a:lstStyle/>
                    <a:p>
                      <a:pPr algn="ctr" fontAlgn="ctr"/>
                      <a:r>
                        <a:rPr lang="en-US" sz="1400" b="1" u="none" strike="noStrike" dirty="0">
                          <a:effectLst/>
                        </a:rPr>
                        <a:t>54</a:t>
                      </a:r>
                      <a:endParaRPr lang="en-US" sz="1400" b="1" i="0" u="none" strike="noStrike" dirty="0">
                        <a:solidFill>
                          <a:srgbClr val="000000"/>
                        </a:solidFill>
                        <a:effectLst/>
                        <a:latin typeface="Helvetica Neue" panose="02000503000000020004" pitchFamily="2" charset="0"/>
                      </a:endParaRPr>
                    </a:p>
                  </a:txBody>
                  <a:tcPr marL="10927" marR="10927" marT="10927" marB="0" anchor="ctr">
                    <a:lnL w="28575" cap="flat" cmpd="sng" algn="ctr">
                      <a:solidFill>
                        <a:schemeClr val="accent4"/>
                      </a:solidFill>
                      <a:prstDash val="sysDash"/>
                      <a:round/>
                      <a:headEnd type="none" w="med" len="med"/>
                      <a:tailEnd type="none" w="med" len="med"/>
                    </a:lnL>
                  </a:tcPr>
                </a:tc>
                <a:tc>
                  <a:txBody>
                    <a:bodyPr/>
                    <a:lstStyle/>
                    <a:p>
                      <a:pPr algn="ctr" fontAlgn="ctr"/>
                      <a:r>
                        <a:rPr lang="en-US" sz="1400" b="1" u="none" strike="noStrike" dirty="0">
                          <a:effectLst/>
                        </a:rPr>
                        <a:t>67%</a:t>
                      </a:r>
                      <a:endParaRPr lang="en-US" sz="1400" b="1" i="0" u="none" strike="noStrike" dirty="0">
                        <a:solidFill>
                          <a:srgbClr val="000000"/>
                        </a:solidFill>
                        <a:effectLst/>
                        <a:latin typeface="Helvetica Neue" panose="02000503000000020004" pitchFamily="2" charset="0"/>
                      </a:endParaRPr>
                    </a:p>
                  </a:txBody>
                  <a:tcPr marL="10927" marR="10927" marT="10927" marB="0" anchor="ctr">
                    <a:lnR w="28575" cap="flat" cmpd="sng" algn="ctr">
                      <a:solidFill>
                        <a:schemeClr val="accent4"/>
                      </a:solidFill>
                      <a:prstDash val="sysDash"/>
                      <a:round/>
                      <a:headEnd type="none" w="med" len="med"/>
                      <a:tailEnd type="none" w="med" len="med"/>
                    </a:lnR>
                  </a:tcPr>
                </a:tc>
                <a:extLst>
                  <a:ext uri="{0D108BD9-81ED-4DB2-BD59-A6C34878D82A}">
                    <a16:rowId xmlns:a16="http://schemas.microsoft.com/office/drawing/2014/main" val="2991920043"/>
                  </a:ext>
                </a:extLst>
              </a:tr>
              <a:tr h="274930">
                <a:tc>
                  <a:txBody>
                    <a:bodyPr/>
                    <a:lstStyle/>
                    <a:p>
                      <a:pPr algn="l" fontAlgn="ctr"/>
                      <a:r>
                        <a:rPr lang="en-US" sz="1200" u="none" strike="noStrike" dirty="0">
                          <a:effectLst/>
                        </a:rPr>
                        <a:t>I.S. 145 JOSEPH PULITZER</a:t>
                      </a:r>
                      <a:endParaRPr lang="en-US" sz="1200" b="0" i="0" u="none" strike="noStrike" dirty="0">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581</a:t>
                      </a:r>
                      <a:endParaRPr lang="en-US" sz="14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137</a:t>
                      </a:r>
                      <a:endParaRPr lang="en-US" sz="14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dirty="0">
                          <a:effectLst/>
                        </a:rPr>
                        <a:t>24%</a:t>
                      </a:r>
                      <a:endParaRPr lang="en-US" sz="1400" b="0" i="0" u="none" strike="noStrike" dirty="0">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33%</a:t>
                      </a:r>
                      <a:endParaRPr lang="en-US" sz="1400" b="0" i="0" u="none" strike="noStrike">
                        <a:solidFill>
                          <a:srgbClr val="000000"/>
                        </a:solidFill>
                        <a:effectLst/>
                        <a:latin typeface="Helvetica Neue" panose="02000503000000020004" pitchFamily="2" charset="0"/>
                      </a:endParaRPr>
                    </a:p>
                  </a:txBody>
                  <a:tcPr marL="10927" marR="10927" marT="10927" marB="0" anchor="ctr">
                    <a:lnR w="28575" cap="flat" cmpd="sng" algn="ctr">
                      <a:solidFill>
                        <a:schemeClr val="accent4"/>
                      </a:solidFill>
                      <a:prstDash val="sysDash"/>
                      <a:round/>
                      <a:headEnd type="none" w="med" len="med"/>
                      <a:tailEnd type="none" w="med" len="med"/>
                    </a:lnR>
                  </a:tcPr>
                </a:tc>
                <a:tc>
                  <a:txBody>
                    <a:bodyPr/>
                    <a:lstStyle/>
                    <a:p>
                      <a:pPr algn="ctr" fontAlgn="ctr"/>
                      <a:r>
                        <a:rPr lang="en-US" sz="1400" b="1" u="none" strike="noStrike" dirty="0">
                          <a:effectLst/>
                        </a:rPr>
                        <a:t>52</a:t>
                      </a:r>
                      <a:endParaRPr lang="en-US" sz="1400" b="1" i="0" u="none" strike="noStrike" dirty="0">
                        <a:solidFill>
                          <a:srgbClr val="000000"/>
                        </a:solidFill>
                        <a:effectLst/>
                        <a:latin typeface="Helvetica Neue" panose="02000503000000020004" pitchFamily="2" charset="0"/>
                      </a:endParaRPr>
                    </a:p>
                  </a:txBody>
                  <a:tcPr marL="10927" marR="10927" marT="10927" marB="0" anchor="ctr">
                    <a:lnL w="28575" cap="flat" cmpd="sng" algn="ctr">
                      <a:solidFill>
                        <a:schemeClr val="accent4"/>
                      </a:solidFill>
                      <a:prstDash val="sysDash"/>
                      <a:round/>
                      <a:headEnd type="none" w="med" len="med"/>
                      <a:tailEnd type="none" w="med" len="med"/>
                    </a:lnL>
                  </a:tcPr>
                </a:tc>
                <a:tc>
                  <a:txBody>
                    <a:bodyPr/>
                    <a:lstStyle/>
                    <a:p>
                      <a:pPr algn="ctr" fontAlgn="ctr"/>
                      <a:r>
                        <a:rPr lang="en-US" sz="1400" b="1" u="none" strike="noStrike" dirty="0">
                          <a:effectLst/>
                        </a:rPr>
                        <a:t>90%</a:t>
                      </a:r>
                      <a:endParaRPr lang="en-US" sz="1400" b="1" i="0" u="none" strike="noStrike" dirty="0">
                        <a:solidFill>
                          <a:srgbClr val="000000"/>
                        </a:solidFill>
                        <a:effectLst/>
                        <a:latin typeface="Helvetica Neue" panose="02000503000000020004" pitchFamily="2" charset="0"/>
                      </a:endParaRPr>
                    </a:p>
                  </a:txBody>
                  <a:tcPr marL="10927" marR="10927" marT="10927" marB="0" anchor="ctr">
                    <a:lnR w="28575" cap="flat" cmpd="sng" algn="ctr">
                      <a:solidFill>
                        <a:schemeClr val="accent4"/>
                      </a:solidFill>
                      <a:prstDash val="sysDash"/>
                      <a:round/>
                      <a:headEnd type="none" w="med" len="med"/>
                      <a:tailEnd type="none" w="med" len="med"/>
                    </a:lnR>
                  </a:tcPr>
                </a:tc>
                <a:extLst>
                  <a:ext uri="{0D108BD9-81ED-4DB2-BD59-A6C34878D82A}">
                    <a16:rowId xmlns:a16="http://schemas.microsoft.com/office/drawing/2014/main" val="3027966797"/>
                  </a:ext>
                </a:extLst>
              </a:tr>
              <a:tr h="486004">
                <a:tc>
                  <a:txBody>
                    <a:bodyPr/>
                    <a:lstStyle/>
                    <a:p>
                      <a:pPr algn="l" fontAlgn="ctr"/>
                      <a:r>
                        <a:rPr lang="en-US" sz="1200" u="none" strike="noStrike">
                          <a:effectLst/>
                        </a:rPr>
                        <a:t>M.S. 137 AMERICA'S </a:t>
                      </a:r>
                      <a:br>
                        <a:rPr lang="en-US" sz="1200" u="none" strike="noStrike">
                          <a:effectLst/>
                        </a:rPr>
                      </a:br>
                      <a:r>
                        <a:rPr lang="en-US" sz="1200" u="none" strike="noStrike">
                          <a:effectLst/>
                        </a:rPr>
                        <a:t>SCHOOL OF HEROES</a:t>
                      </a:r>
                      <a:endParaRPr lang="en-US" sz="12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642</a:t>
                      </a:r>
                      <a:endParaRPr lang="en-US" sz="14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179</a:t>
                      </a:r>
                      <a:endParaRPr lang="en-US" sz="14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dirty="0">
                          <a:effectLst/>
                        </a:rPr>
                        <a:t>28%</a:t>
                      </a:r>
                      <a:endParaRPr lang="en-US" sz="1400" b="0" i="0" u="none" strike="noStrike" dirty="0">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dirty="0">
                          <a:effectLst/>
                        </a:rPr>
                        <a:t>36%</a:t>
                      </a:r>
                      <a:endParaRPr lang="en-US" sz="1400" b="0" i="0" u="none" strike="noStrike" dirty="0">
                        <a:solidFill>
                          <a:srgbClr val="000000"/>
                        </a:solidFill>
                        <a:effectLst/>
                        <a:latin typeface="Helvetica Neue" panose="02000503000000020004" pitchFamily="2" charset="0"/>
                      </a:endParaRPr>
                    </a:p>
                  </a:txBody>
                  <a:tcPr marL="10927" marR="10927" marT="10927" marB="0" anchor="ctr">
                    <a:lnR w="28575" cap="flat" cmpd="sng" algn="ctr">
                      <a:solidFill>
                        <a:schemeClr val="accent4"/>
                      </a:solidFill>
                      <a:prstDash val="sysDash"/>
                      <a:round/>
                      <a:headEnd type="none" w="med" len="med"/>
                      <a:tailEnd type="none" w="med" len="med"/>
                    </a:lnR>
                  </a:tcPr>
                </a:tc>
                <a:tc>
                  <a:txBody>
                    <a:bodyPr/>
                    <a:lstStyle/>
                    <a:p>
                      <a:pPr algn="ctr" fontAlgn="ctr"/>
                      <a:r>
                        <a:rPr lang="en-US" sz="1400" b="1" u="none" strike="noStrike" dirty="0">
                          <a:effectLst/>
                        </a:rPr>
                        <a:t>52</a:t>
                      </a:r>
                      <a:endParaRPr lang="en-US" sz="1400" b="1" i="0" u="none" strike="noStrike" dirty="0">
                        <a:solidFill>
                          <a:srgbClr val="000000"/>
                        </a:solidFill>
                        <a:effectLst/>
                        <a:latin typeface="Helvetica Neue" panose="02000503000000020004" pitchFamily="2" charset="0"/>
                      </a:endParaRPr>
                    </a:p>
                  </a:txBody>
                  <a:tcPr marL="10927" marR="10927" marT="10927" marB="0" anchor="ctr">
                    <a:lnL w="28575" cap="flat" cmpd="sng" algn="ctr">
                      <a:solidFill>
                        <a:schemeClr val="accent4"/>
                      </a:solidFill>
                      <a:prstDash val="sysDash"/>
                      <a:round/>
                      <a:headEnd type="none" w="med" len="med"/>
                      <a:tailEnd type="none" w="med" len="med"/>
                    </a:lnL>
                  </a:tcPr>
                </a:tc>
                <a:tc>
                  <a:txBody>
                    <a:bodyPr/>
                    <a:lstStyle/>
                    <a:p>
                      <a:pPr algn="ctr" fontAlgn="ctr"/>
                      <a:r>
                        <a:rPr lang="en-US" sz="1400" b="1" u="none" strike="noStrike" dirty="0">
                          <a:effectLst/>
                        </a:rPr>
                        <a:t>37%</a:t>
                      </a:r>
                      <a:endParaRPr lang="en-US" sz="1400" b="1" i="0" u="none" strike="noStrike" dirty="0">
                        <a:solidFill>
                          <a:srgbClr val="000000"/>
                        </a:solidFill>
                        <a:effectLst/>
                        <a:latin typeface="Helvetica Neue" panose="02000503000000020004" pitchFamily="2" charset="0"/>
                      </a:endParaRPr>
                    </a:p>
                  </a:txBody>
                  <a:tcPr marL="10927" marR="10927" marT="10927" marB="0" anchor="ctr">
                    <a:lnR w="28575" cap="flat" cmpd="sng" algn="ctr">
                      <a:solidFill>
                        <a:schemeClr val="accent4"/>
                      </a:solidFill>
                      <a:prstDash val="sysDash"/>
                      <a:round/>
                      <a:headEnd type="none" w="med" len="med"/>
                      <a:tailEnd type="none" w="med" len="med"/>
                    </a:lnR>
                  </a:tcPr>
                </a:tc>
                <a:extLst>
                  <a:ext uri="{0D108BD9-81ED-4DB2-BD59-A6C34878D82A}">
                    <a16:rowId xmlns:a16="http://schemas.microsoft.com/office/drawing/2014/main" val="2543837302"/>
                  </a:ext>
                </a:extLst>
              </a:tr>
              <a:tr h="274930">
                <a:tc>
                  <a:txBody>
                    <a:bodyPr/>
                    <a:lstStyle/>
                    <a:p>
                      <a:pPr algn="l" fontAlgn="ctr"/>
                      <a:r>
                        <a:rPr lang="en-US" sz="1200" u="none" strike="noStrike">
                          <a:effectLst/>
                        </a:rPr>
                        <a:t>I.S. 093 RIDGEWOOD</a:t>
                      </a:r>
                      <a:endParaRPr lang="en-US" sz="12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378</a:t>
                      </a:r>
                      <a:endParaRPr lang="en-US" sz="14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78</a:t>
                      </a:r>
                      <a:endParaRPr lang="en-US" sz="14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21%</a:t>
                      </a:r>
                      <a:endParaRPr lang="en-US" sz="14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dirty="0">
                          <a:effectLst/>
                        </a:rPr>
                        <a:t>34%</a:t>
                      </a:r>
                      <a:endParaRPr lang="en-US" sz="1400" b="0" i="0" u="none" strike="noStrike" dirty="0">
                        <a:solidFill>
                          <a:srgbClr val="000000"/>
                        </a:solidFill>
                        <a:effectLst/>
                        <a:latin typeface="Helvetica Neue" panose="02000503000000020004" pitchFamily="2" charset="0"/>
                      </a:endParaRPr>
                    </a:p>
                  </a:txBody>
                  <a:tcPr marL="10927" marR="10927" marT="10927" marB="0" anchor="ctr">
                    <a:lnR w="28575" cap="flat" cmpd="sng" algn="ctr">
                      <a:solidFill>
                        <a:schemeClr val="accent4"/>
                      </a:solidFill>
                      <a:prstDash val="sysDash"/>
                      <a:round/>
                      <a:headEnd type="none" w="med" len="med"/>
                      <a:tailEnd type="none" w="med" len="med"/>
                    </a:lnR>
                  </a:tcPr>
                </a:tc>
                <a:tc>
                  <a:txBody>
                    <a:bodyPr/>
                    <a:lstStyle/>
                    <a:p>
                      <a:pPr algn="ctr" fontAlgn="ctr"/>
                      <a:r>
                        <a:rPr lang="en-US" sz="1400" b="1" u="none" strike="noStrike" dirty="0">
                          <a:effectLst/>
                        </a:rPr>
                        <a:t>48</a:t>
                      </a:r>
                      <a:endParaRPr lang="en-US" sz="1400" b="1" i="0" u="none" strike="noStrike" dirty="0">
                        <a:solidFill>
                          <a:srgbClr val="000000"/>
                        </a:solidFill>
                        <a:effectLst/>
                        <a:latin typeface="Helvetica Neue" panose="02000503000000020004" pitchFamily="2" charset="0"/>
                      </a:endParaRPr>
                    </a:p>
                  </a:txBody>
                  <a:tcPr marL="10927" marR="10927" marT="10927" marB="0" anchor="ctr">
                    <a:lnL w="28575" cap="flat" cmpd="sng" algn="ctr">
                      <a:solidFill>
                        <a:schemeClr val="accent4"/>
                      </a:solidFill>
                      <a:prstDash val="sysDash"/>
                      <a:round/>
                      <a:headEnd type="none" w="med" len="med"/>
                      <a:tailEnd type="none" w="med" len="med"/>
                    </a:lnL>
                  </a:tcPr>
                </a:tc>
                <a:tc>
                  <a:txBody>
                    <a:bodyPr/>
                    <a:lstStyle/>
                    <a:p>
                      <a:pPr algn="ctr" fontAlgn="ctr"/>
                      <a:r>
                        <a:rPr lang="en-US" sz="1400" b="1" u="none" strike="noStrike" dirty="0">
                          <a:effectLst/>
                        </a:rPr>
                        <a:t>72%</a:t>
                      </a:r>
                      <a:endParaRPr lang="en-US" sz="1400" b="1" i="0" u="none" strike="noStrike" dirty="0">
                        <a:solidFill>
                          <a:srgbClr val="000000"/>
                        </a:solidFill>
                        <a:effectLst/>
                        <a:latin typeface="Helvetica Neue" panose="02000503000000020004" pitchFamily="2" charset="0"/>
                      </a:endParaRPr>
                    </a:p>
                  </a:txBody>
                  <a:tcPr marL="10927" marR="10927" marT="10927" marB="0" anchor="ctr">
                    <a:lnR w="28575" cap="flat" cmpd="sng" algn="ctr">
                      <a:solidFill>
                        <a:schemeClr val="accent4"/>
                      </a:solidFill>
                      <a:prstDash val="sysDash"/>
                      <a:round/>
                      <a:headEnd type="none" w="med" len="med"/>
                      <a:tailEnd type="none" w="med" len="med"/>
                    </a:lnR>
                  </a:tcPr>
                </a:tc>
                <a:extLst>
                  <a:ext uri="{0D108BD9-81ED-4DB2-BD59-A6C34878D82A}">
                    <a16:rowId xmlns:a16="http://schemas.microsoft.com/office/drawing/2014/main" val="625169548"/>
                  </a:ext>
                </a:extLst>
              </a:tr>
              <a:tr h="274930">
                <a:tc>
                  <a:txBody>
                    <a:bodyPr/>
                    <a:lstStyle/>
                    <a:p>
                      <a:pPr algn="l" fontAlgn="ctr"/>
                      <a:r>
                        <a:rPr lang="en-US" sz="1200" u="none" strike="noStrike">
                          <a:effectLst/>
                        </a:rPr>
                        <a:t>I.S. 077</a:t>
                      </a:r>
                      <a:endParaRPr lang="en-US" sz="12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345</a:t>
                      </a:r>
                      <a:endParaRPr lang="en-US" sz="14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61</a:t>
                      </a:r>
                      <a:endParaRPr lang="en-US" sz="14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18%</a:t>
                      </a:r>
                      <a:endParaRPr lang="en-US" sz="14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31%</a:t>
                      </a:r>
                      <a:endParaRPr lang="en-US" sz="1400" b="0" i="0" u="none" strike="noStrike">
                        <a:solidFill>
                          <a:srgbClr val="000000"/>
                        </a:solidFill>
                        <a:effectLst/>
                        <a:latin typeface="Helvetica Neue" panose="02000503000000020004" pitchFamily="2" charset="0"/>
                      </a:endParaRPr>
                    </a:p>
                  </a:txBody>
                  <a:tcPr marL="10927" marR="10927" marT="10927" marB="0" anchor="ctr">
                    <a:lnR w="28575" cap="flat" cmpd="sng" algn="ctr">
                      <a:solidFill>
                        <a:schemeClr val="accent4"/>
                      </a:solidFill>
                      <a:prstDash val="sysDash"/>
                      <a:round/>
                      <a:headEnd type="none" w="med" len="med"/>
                      <a:tailEnd type="none" w="med" len="med"/>
                    </a:lnR>
                  </a:tcPr>
                </a:tc>
                <a:tc>
                  <a:txBody>
                    <a:bodyPr/>
                    <a:lstStyle/>
                    <a:p>
                      <a:pPr algn="ctr" fontAlgn="ctr"/>
                      <a:r>
                        <a:rPr lang="en-US" sz="1400" b="1" u="none" strike="noStrike" dirty="0">
                          <a:effectLst/>
                        </a:rPr>
                        <a:t>44</a:t>
                      </a:r>
                      <a:endParaRPr lang="en-US" sz="1400" b="1" i="0" u="none" strike="noStrike" dirty="0">
                        <a:solidFill>
                          <a:srgbClr val="000000"/>
                        </a:solidFill>
                        <a:effectLst/>
                        <a:latin typeface="Helvetica Neue" panose="02000503000000020004" pitchFamily="2" charset="0"/>
                      </a:endParaRPr>
                    </a:p>
                  </a:txBody>
                  <a:tcPr marL="10927" marR="10927" marT="10927" marB="0" anchor="ctr">
                    <a:lnL w="28575" cap="flat" cmpd="sng" algn="ctr">
                      <a:solidFill>
                        <a:schemeClr val="accent4"/>
                      </a:solidFill>
                      <a:prstDash val="sysDash"/>
                      <a:round/>
                      <a:headEnd type="none" w="med" len="med"/>
                      <a:tailEnd type="none" w="med" len="med"/>
                    </a:lnL>
                  </a:tcPr>
                </a:tc>
                <a:tc>
                  <a:txBody>
                    <a:bodyPr/>
                    <a:lstStyle/>
                    <a:p>
                      <a:pPr algn="ctr" fontAlgn="ctr"/>
                      <a:r>
                        <a:rPr lang="en-US" sz="1400" b="1" u="none" strike="noStrike" dirty="0">
                          <a:effectLst/>
                        </a:rPr>
                        <a:t>79%</a:t>
                      </a:r>
                      <a:endParaRPr lang="en-US" sz="1400" b="1" i="0" u="none" strike="noStrike" dirty="0">
                        <a:solidFill>
                          <a:srgbClr val="000000"/>
                        </a:solidFill>
                        <a:effectLst/>
                        <a:latin typeface="Helvetica Neue" panose="02000503000000020004" pitchFamily="2" charset="0"/>
                      </a:endParaRPr>
                    </a:p>
                  </a:txBody>
                  <a:tcPr marL="10927" marR="10927" marT="10927" marB="0" anchor="ctr">
                    <a:lnR w="28575" cap="flat" cmpd="sng" algn="ctr">
                      <a:solidFill>
                        <a:schemeClr val="accent4"/>
                      </a:solidFill>
                      <a:prstDash val="sysDash"/>
                      <a:round/>
                      <a:headEnd type="none" w="med" len="med"/>
                      <a:tailEnd type="none" w="med" len="med"/>
                    </a:lnR>
                  </a:tcPr>
                </a:tc>
                <a:extLst>
                  <a:ext uri="{0D108BD9-81ED-4DB2-BD59-A6C34878D82A}">
                    <a16:rowId xmlns:a16="http://schemas.microsoft.com/office/drawing/2014/main" val="528665859"/>
                  </a:ext>
                </a:extLst>
              </a:tr>
              <a:tr h="274930">
                <a:tc>
                  <a:txBody>
                    <a:bodyPr/>
                    <a:lstStyle/>
                    <a:p>
                      <a:pPr algn="l" fontAlgn="ctr"/>
                      <a:r>
                        <a:rPr lang="en-US" sz="1200" u="none" strike="noStrike">
                          <a:effectLst/>
                        </a:rPr>
                        <a:t>J.H.S. 226 VIRGIL I. GRISSOM</a:t>
                      </a:r>
                      <a:endParaRPr lang="en-US" sz="12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331</a:t>
                      </a:r>
                      <a:endParaRPr lang="en-US" sz="14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58</a:t>
                      </a:r>
                      <a:endParaRPr lang="en-US" sz="14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18%</a:t>
                      </a:r>
                      <a:endParaRPr lang="en-US" sz="14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a:effectLst/>
                        </a:rPr>
                        <a:t>31%</a:t>
                      </a:r>
                      <a:endParaRPr lang="en-US" sz="1400" b="0" i="0" u="none" strike="noStrike">
                        <a:solidFill>
                          <a:srgbClr val="000000"/>
                        </a:solidFill>
                        <a:effectLst/>
                        <a:latin typeface="Helvetica Neue" panose="02000503000000020004" pitchFamily="2" charset="0"/>
                      </a:endParaRPr>
                    </a:p>
                  </a:txBody>
                  <a:tcPr marL="10927" marR="10927" marT="10927" marB="0" anchor="ctr">
                    <a:lnR w="28575" cap="flat" cmpd="sng" algn="ctr">
                      <a:solidFill>
                        <a:schemeClr val="accent4"/>
                      </a:solidFill>
                      <a:prstDash val="sysDash"/>
                      <a:round/>
                      <a:headEnd type="none" w="med" len="med"/>
                      <a:tailEnd type="none" w="med" len="med"/>
                    </a:lnR>
                  </a:tcPr>
                </a:tc>
                <a:tc>
                  <a:txBody>
                    <a:bodyPr/>
                    <a:lstStyle/>
                    <a:p>
                      <a:pPr algn="ctr" fontAlgn="ctr"/>
                      <a:r>
                        <a:rPr lang="en-US" sz="1400" b="1" u="none" strike="noStrike" dirty="0">
                          <a:effectLst/>
                        </a:rPr>
                        <a:t>43</a:t>
                      </a:r>
                      <a:endParaRPr lang="en-US" sz="1400" b="1" i="0" u="none" strike="noStrike" dirty="0">
                        <a:solidFill>
                          <a:srgbClr val="000000"/>
                        </a:solidFill>
                        <a:effectLst/>
                        <a:latin typeface="Helvetica Neue" panose="02000503000000020004" pitchFamily="2" charset="0"/>
                      </a:endParaRPr>
                    </a:p>
                  </a:txBody>
                  <a:tcPr marL="10927" marR="10927" marT="10927" marB="0" anchor="ctr">
                    <a:lnL w="28575" cap="flat" cmpd="sng" algn="ctr">
                      <a:solidFill>
                        <a:schemeClr val="accent4"/>
                      </a:solidFill>
                      <a:prstDash val="sysDash"/>
                      <a:round/>
                      <a:headEnd type="none" w="med" len="med"/>
                      <a:tailEnd type="none" w="med" len="med"/>
                    </a:lnL>
                  </a:tcPr>
                </a:tc>
                <a:tc>
                  <a:txBody>
                    <a:bodyPr/>
                    <a:lstStyle/>
                    <a:p>
                      <a:pPr algn="ctr" fontAlgn="ctr"/>
                      <a:r>
                        <a:rPr lang="en-US" sz="1400" b="1" u="none" strike="noStrike" dirty="0">
                          <a:effectLst/>
                        </a:rPr>
                        <a:t>55%</a:t>
                      </a:r>
                      <a:endParaRPr lang="en-US" sz="1400" b="1" i="0" u="none" strike="noStrike" dirty="0">
                        <a:solidFill>
                          <a:srgbClr val="000000"/>
                        </a:solidFill>
                        <a:effectLst/>
                        <a:latin typeface="Helvetica Neue" panose="02000503000000020004" pitchFamily="2" charset="0"/>
                      </a:endParaRPr>
                    </a:p>
                  </a:txBody>
                  <a:tcPr marL="10927" marR="10927" marT="10927" marB="0" anchor="ctr">
                    <a:lnR w="28575" cap="flat" cmpd="sng" algn="ctr">
                      <a:solidFill>
                        <a:schemeClr val="accent4"/>
                      </a:solidFill>
                      <a:prstDash val="sysDash"/>
                      <a:round/>
                      <a:headEnd type="none" w="med" len="med"/>
                      <a:tailEnd type="none" w="med" len="med"/>
                    </a:lnR>
                  </a:tcPr>
                </a:tc>
                <a:extLst>
                  <a:ext uri="{0D108BD9-81ED-4DB2-BD59-A6C34878D82A}">
                    <a16:rowId xmlns:a16="http://schemas.microsoft.com/office/drawing/2014/main" val="887600362"/>
                  </a:ext>
                </a:extLst>
              </a:tr>
              <a:tr h="486004">
                <a:tc>
                  <a:txBody>
                    <a:bodyPr/>
                    <a:lstStyle/>
                    <a:p>
                      <a:pPr algn="l" fontAlgn="ctr"/>
                      <a:r>
                        <a:rPr lang="en-US" sz="1200" u="none" strike="noStrike">
                          <a:effectLst/>
                        </a:rPr>
                        <a:t>I.S. 238 - SUSAN B. ANTHONY </a:t>
                      </a:r>
                      <a:br>
                        <a:rPr lang="en-US" sz="1200" u="none" strike="noStrike">
                          <a:effectLst/>
                        </a:rPr>
                      </a:br>
                      <a:r>
                        <a:rPr lang="en-US" sz="1200" u="none" strike="noStrike">
                          <a:effectLst/>
                        </a:rPr>
                        <a:t>ACADEMY</a:t>
                      </a:r>
                      <a:endParaRPr lang="en-US" sz="1200" b="0" i="0" u="none" strike="noStrike">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dirty="0">
                          <a:effectLst/>
                        </a:rPr>
                        <a:t>529</a:t>
                      </a:r>
                      <a:endParaRPr lang="en-US" sz="1400" b="0" i="0" u="none" strike="noStrike" dirty="0">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dirty="0">
                          <a:effectLst/>
                        </a:rPr>
                        <a:t>123</a:t>
                      </a:r>
                      <a:endParaRPr lang="en-US" sz="1400" b="0" i="0" u="none" strike="noStrike" dirty="0">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dirty="0">
                          <a:effectLst/>
                        </a:rPr>
                        <a:t>23%</a:t>
                      </a:r>
                      <a:endParaRPr lang="en-US" sz="1400" b="0" i="0" u="none" strike="noStrike" dirty="0">
                        <a:solidFill>
                          <a:srgbClr val="000000"/>
                        </a:solidFill>
                        <a:effectLst/>
                        <a:latin typeface="Helvetica Neue" panose="02000503000000020004" pitchFamily="2" charset="0"/>
                      </a:endParaRPr>
                    </a:p>
                  </a:txBody>
                  <a:tcPr marL="10927" marR="10927" marT="10927" marB="0" anchor="ctr"/>
                </a:tc>
                <a:tc>
                  <a:txBody>
                    <a:bodyPr/>
                    <a:lstStyle/>
                    <a:p>
                      <a:pPr algn="ctr" fontAlgn="ctr"/>
                      <a:r>
                        <a:rPr lang="en-US" sz="1400" u="none" strike="noStrike" dirty="0">
                          <a:effectLst/>
                        </a:rPr>
                        <a:t>31%</a:t>
                      </a:r>
                      <a:endParaRPr lang="en-US" sz="1400" b="0" i="0" u="none" strike="noStrike" dirty="0">
                        <a:solidFill>
                          <a:srgbClr val="000000"/>
                        </a:solidFill>
                        <a:effectLst/>
                        <a:latin typeface="Helvetica Neue" panose="02000503000000020004" pitchFamily="2" charset="0"/>
                      </a:endParaRPr>
                    </a:p>
                  </a:txBody>
                  <a:tcPr marL="10927" marR="10927" marT="10927" marB="0" anchor="ctr">
                    <a:lnR w="28575" cap="flat" cmpd="sng" algn="ctr">
                      <a:solidFill>
                        <a:schemeClr val="accent4"/>
                      </a:solidFill>
                      <a:prstDash val="sysDash"/>
                      <a:round/>
                      <a:headEnd type="none" w="med" len="med"/>
                      <a:tailEnd type="none" w="med" len="med"/>
                    </a:lnR>
                  </a:tcPr>
                </a:tc>
                <a:tc>
                  <a:txBody>
                    <a:bodyPr/>
                    <a:lstStyle/>
                    <a:p>
                      <a:pPr algn="ctr" fontAlgn="ctr"/>
                      <a:r>
                        <a:rPr lang="en-US" sz="1400" b="1" u="none" strike="noStrike" dirty="0">
                          <a:effectLst/>
                        </a:rPr>
                        <a:t>41</a:t>
                      </a:r>
                      <a:endParaRPr lang="en-US" sz="1400" b="1" i="0" u="none" strike="noStrike" dirty="0">
                        <a:solidFill>
                          <a:srgbClr val="000000"/>
                        </a:solidFill>
                        <a:effectLst/>
                        <a:latin typeface="Helvetica Neue" panose="02000503000000020004" pitchFamily="2" charset="0"/>
                      </a:endParaRPr>
                    </a:p>
                  </a:txBody>
                  <a:tcPr marL="10927" marR="10927" marT="10927" marB="0" anchor="ctr">
                    <a:lnL w="28575" cap="flat" cmpd="sng" algn="ctr">
                      <a:solidFill>
                        <a:schemeClr val="accent4"/>
                      </a:solidFill>
                      <a:prstDash val="sysDash"/>
                      <a:round/>
                      <a:headEnd type="none" w="med" len="med"/>
                      <a:tailEnd type="none" w="med" len="med"/>
                    </a:lnL>
                    <a:lnB w="28575" cap="flat" cmpd="sng" algn="ctr">
                      <a:solidFill>
                        <a:schemeClr val="accent4"/>
                      </a:solidFill>
                      <a:prstDash val="sysDash"/>
                      <a:round/>
                      <a:headEnd type="none" w="med" len="med"/>
                      <a:tailEnd type="none" w="med" len="med"/>
                    </a:lnB>
                  </a:tcPr>
                </a:tc>
                <a:tc>
                  <a:txBody>
                    <a:bodyPr/>
                    <a:lstStyle/>
                    <a:p>
                      <a:pPr algn="ctr" fontAlgn="ctr"/>
                      <a:r>
                        <a:rPr lang="en-US" sz="1400" b="1" u="none" strike="noStrike" dirty="0">
                          <a:effectLst/>
                        </a:rPr>
                        <a:t>67%</a:t>
                      </a:r>
                      <a:endParaRPr lang="en-US" sz="1400" b="1" i="0" u="none" strike="noStrike" dirty="0">
                        <a:solidFill>
                          <a:srgbClr val="000000"/>
                        </a:solidFill>
                        <a:effectLst/>
                        <a:latin typeface="Helvetica Neue" panose="02000503000000020004" pitchFamily="2" charset="0"/>
                      </a:endParaRPr>
                    </a:p>
                  </a:txBody>
                  <a:tcPr marL="10927" marR="10927" marT="10927" marB="0" anchor="ctr">
                    <a:lnR w="28575" cap="flat" cmpd="sng" algn="ctr">
                      <a:solidFill>
                        <a:schemeClr val="accent4"/>
                      </a:solidFill>
                      <a:prstDash val="sysDash"/>
                      <a:round/>
                      <a:headEnd type="none" w="med" len="med"/>
                      <a:tailEnd type="none" w="med" len="med"/>
                    </a:lnR>
                    <a:lnB w="28575" cap="flat" cmpd="sng" algn="ctr">
                      <a:solidFill>
                        <a:schemeClr val="accent4"/>
                      </a:solidFill>
                      <a:prstDash val="sysDash"/>
                      <a:round/>
                      <a:headEnd type="none" w="med" len="med"/>
                      <a:tailEnd type="none" w="med" len="med"/>
                    </a:lnB>
                  </a:tcPr>
                </a:tc>
                <a:extLst>
                  <a:ext uri="{0D108BD9-81ED-4DB2-BD59-A6C34878D82A}">
                    <a16:rowId xmlns:a16="http://schemas.microsoft.com/office/drawing/2014/main" val="1095917788"/>
                  </a:ext>
                </a:extLst>
              </a:tr>
            </a:tbl>
          </a:graphicData>
        </a:graphic>
      </p:graphicFrame>
    </p:spTree>
    <p:extLst>
      <p:ext uri="{BB962C8B-B14F-4D97-AF65-F5344CB8AC3E}">
        <p14:creationId xmlns:p14="http://schemas.microsoft.com/office/powerpoint/2010/main" val="4207377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1FC15E-4E6B-FE44-8E64-DCB0485AC376}"/>
              </a:ext>
            </a:extLst>
          </p:cNvPr>
          <p:cNvSpPr>
            <a:spLocks noGrp="1"/>
          </p:cNvSpPr>
          <p:nvPr>
            <p:ph type="title"/>
          </p:nvPr>
        </p:nvSpPr>
        <p:spPr>
          <a:xfrm>
            <a:off x="371094" y="1161288"/>
            <a:ext cx="3540506" cy="1239012"/>
          </a:xfrm>
        </p:spPr>
        <p:txBody>
          <a:bodyPr anchor="ctr">
            <a:normAutofit fontScale="90000"/>
          </a:bodyPr>
          <a:lstStyle/>
          <a:p>
            <a:r>
              <a:rPr lang="en-US" sz="2800" dirty="0"/>
              <a:t>Recommendation #2: </a:t>
            </a:r>
            <a:br>
              <a:rPr lang="en-US" sz="2800" dirty="0"/>
            </a:br>
            <a:r>
              <a:rPr lang="en-US" sz="2800" dirty="0"/>
              <a:t>More SHS Offers</a:t>
            </a:r>
          </a:p>
        </p:txBody>
      </p:sp>
      <p:sp>
        <p:nvSpPr>
          <p:cNvPr id="31" name="Rectangle 3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526090FE-6A5B-4E38-8015-FD879F7D78D5}"/>
              </a:ext>
            </a:extLst>
          </p:cNvPr>
          <p:cNvSpPr>
            <a:spLocks noGrp="1"/>
          </p:cNvSpPr>
          <p:nvPr>
            <p:ph idx="1"/>
          </p:nvPr>
        </p:nvSpPr>
        <p:spPr>
          <a:xfrm>
            <a:off x="371094" y="2718054"/>
            <a:ext cx="3438906" cy="3207258"/>
          </a:xfrm>
        </p:spPr>
        <p:txBody>
          <a:bodyPr anchor="t">
            <a:normAutofit/>
          </a:bodyPr>
          <a:lstStyle/>
          <a:p>
            <a:r>
              <a:rPr lang="en-US" sz="1700" dirty="0"/>
              <a:t>Earlier we also saw a strong relationship between high performing ELA &amp; Math students and SHS Offers.</a:t>
            </a:r>
          </a:p>
          <a:p>
            <a:r>
              <a:rPr lang="en-US" sz="1700" dirty="0"/>
              <a:t>Here we see that the higher the percentage of ELA/Math 4 scorers you send to take SHSAT, the more of them receive SHS offers.</a:t>
            </a:r>
          </a:p>
          <a:p>
            <a:r>
              <a:rPr lang="en-US" sz="1700" dirty="0"/>
              <a:t>This is intuitive.</a:t>
            </a:r>
          </a:p>
        </p:txBody>
      </p:sp>
      <p:pic>
        <p:nvPicPr>
          <p:cNvPr id="5" name="Content Placeholder 4" descr="Chart, scatter chart&#10;&#10;Description automatically generated">
            <a:extLst>
              <a:ext uri="{FF2B5EF4-FFF2-40B4-BE49-F238E27FC236}">
                <a16:creationId xmlns:a16="http://schemas.microsoft.com/office/drawing/2014/main" id="{AC367796-6949-BB40-8DAE-68FB15D9DC86}"/>
              </a:ext>
            </a:extLst>
          </p:cNvPr>
          <p:cNvPicPr>
            <a:picLocks noChangeAspect="1"/>
          </p:cNvPicPr>
          <p:nvPr/>
        </p:nvPicPr>
        <p:blipFill>
          <a:blip r:embed="rId2"/>
          <a:stretch>
            <a:fillRect/>
          </a:stretch>
        </p:blipFill>
        <p:spPr>
          <a:xfrm>
            <a:off x="4426747" y="938050"/>
            <a:ext cx="7808361" cy="5212080"/>
          </a:xfrm>
          <a:prstGeom prst="rect">
            <a:avLst/>
          </a:prstGeom>
        </p:spPr>
      </p:pic>
    </p:spTree>
    <p:extLst>
      <p:ext uri="{BB962C8B-B14F-4D97-AF65-F5344CB8AC3E}">
        <p14:creationId xmlns:p14="http://schemas.microsoft.com/office/powerpoint/2010/main" val="1568419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DE1AEE-7338-C74F-B78F-E778B29387E8}"/>
              </a:ext>
            </a:extLst>
          </p:cNvPr>
          <p:cNvSpPr>
            <a:spLocks noGrp="1"/>
          </p:cNvSpPr>
          <p:nvPr>
            <p:ph type="title"/>
          </p:nvPr>
        </p:nvSpPr>
        <p:spPr>
          <a:xfrm>
            <a:off x="7790688" y="978619"/>
            <a:ext cx="3989831" cy="1106424"/>
          </a:xfrm>
        </p:spPr>
        <p:txBody>
          <a:bodyPr>
            <a:normAutofit/>
          </a:bodyPr>
          <a:lstStyle/>
          <a:p>
            <a:r>
              <a:rPr lang="en-US" sz="2800" dirty="0"/>
              <a:t>Recommendation #2: Model Metrics</a:t>
            </a:r>
          </a:p>
        </p:txBody>
      </p:sp>
      <p:pic>
        <p:nvPicPr>
          <p:cNvPr id="5" name="Content Placeholder 4">
            <a:extLst>
              <a:ext uri="{FF2B5EF4-FFF2-40B4-BE49-F238E27FC236}">
                <a16:creationId xmlns:a16="http://schemas.microsoft.com/office/drawing/2014/main" id="{34C3BDE8-1D3C-9549-87F8-50AA0BD3C242}"/>
              </a:ext>
            </a:extLst>
          </p:cNvPr>
          <p:cNvPicPr>
            <a:picLocks noChangeAspect="1"/>
          </p:cNvPicPr>
          <p:nvPr/>
        </p:nvPicPr>
        <p:blipFill>
          <a:blip r:embed="rId2"/>
          <a:srcRect/>
          <a:stretch/>
        </p:blipFill>
        <p:spPr>
          <a:xfrm>
            <a:off x="101949" y="1413485"/>
            <a:ext cx="7266751" cy="3930444"/>
          </a:xfrm>
          <a:prstGeom prst="rect">
            <a:avLst/>
          </a:prstGeom>
        </p:spPr>
      </p:pic>
      <p:sp>
        <p:nvSpPr>
          <p:cNvPr id="16" name="Rectangle 1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551F450F-5807-498E-B759-2AF24426689B}"/>
              </a:ext>
            </a:extLst>
          </p:cNvPr>
          <p:cNvSpPr>
            <a:spLocks noGrp="1"/>
          </p:cNvSpPr>
          <p:nvPr>
            <p:ph idx="1"/>
          </p:nvPr>
        </p:nvSpPr>
        <p:spPr>
          <a:xfrm>
            <a:off x="7938532" y="2252870"/>
            <a:ext cx="3404594" cy="3557016"/>
          </a:xfrm>
        </p:spPr>
        <p:txBody>
          <a:bodyPr>
            <a:normAutofit/>
          </a:bodyPr>
          <a:lstStyle/>
          <a:p>
            <a:r>
              <a:rPr lang="en-US" sz="1700" dirty="0"/>
              <a:t>Here we can see a very strong relationship (R</a:t>
            </a:r>
            <a:r>
              <a:rPr lang="en-US" sz="1700" baseline="30000" dirty="0"/>
              <a:t>2</a:t>
            </a:r>
            <a:r>
              <a:rPr lang="en-US" sz="1700" dirty="0"/>
              <a:t> = 0.914) between those high performing students and SHS offers.</a:t>
            </a:r>
          </a:p>
        </p:txBody>
      </p:sp>
    </p:spTree>
    <p:extLst>
      <p:ext uri="{BB962C8B-B14F-4D97-AF65-F5344CB8AC3E}">
        <p14:creationId xmlns:p14="http://schemas.microsoft.com/office/powerpoint/2010/main" val="3034842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2" name="Rectangle 8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Rectangle 8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6" name="Rectangle 85">
            <a:extLst>
              <a:ext uri="{FF2B5EF4-FFF2-40B4-BE49-F238E27FC236}">
                <a16:creationId xmlns:a16="http://schemas.microsoft.com/office/drawing/2014/main" id="{57F72BCA-EE24-40BE-9ECA-E10C9BA55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4A1F8-E4CF-E14A-9A37-A87FA9AF9D25}"/>
              </a:ext>
            </a:extLst>
          </p:cNvPr>
          <p:cNvSpPr>
            <a:spLocks noGrp="1"/>
          </p:cNvSpPr>
          <p:nvPr>
            <p:ph type="title"/>
          </p:nvPr>
        </p:nvSpPr>
        <p:spPr>
          <a:xfrm>
            <a:off x="6775703" y="566928"/>
            <a:ext cx="4578337" cy="1161288"/>
          </a:xfrm>
        </p:spPr>
        <p:txBody>
          <a:bodyPr vert="horz" lIns="91440" tIns="45720" rIns="91440" bIns="45720" rtlCol="0" anchor="b">
            <a:normAutofit/>
          </a:bodyPr>
          <a:lstStyle/>
          <a:p>
            <a:pPr>
              <a:lnSpc>
                <a:spcPct val="90000"/>
              </a:lnSpc>
            </a:pPr>
            <a:r>
              <a:rPr lang="en-US" sz="3600" dirty="0"/>
              <a:t>Background</a:t>
            </a:r>
          </a:p>
        </p:txBody>
      </p:sp>
      <p:pic>
        <p:nvPicPr>
          <p:cNvPr id="19" name="Content Placeholder 18">
            <a:extLst>
              <a:ext uri="{FF2B5EF4-FFF2-40B4-BE49-F238E27FC236}">
                <a16:creationId xmlns:a16="http://schemas.microsoft.com/office/drawing/2014/main" id="{562D05D4-2593-F044-8CF0-1B40AE9D8C12}"/>
              </a:ext>
            </a:extLst>
          </p:cNvPr>
          <p:cNvPicPr>
            <a:picLocks noGrp="1" noChangeAspect="1"/>
          </p:cNvPicPr>
          <p:nvPr>
            <p:ph idx="1"/>
          </p:nvPr>
        </p:nvPicPr>
        <p:blipFill rotWithShape="1">
          <a:blip r:embed="rId2"/>
          <a:srcRect t="5292" r="-1" b="5291"/>
          <a:stretch/>
        </p:blipFill>
        <p:spPr>
          <a:xfrm>
            <a:off x="580338" y="302667"/>
            <a:ext cx="5672938" cy="5813755"/>
          </a:xfrm>
          <a:prstGeom prst="rect">
            <a:avLst/>
          </a:prstGeom>
        </p:spPr>
      </p:pic>
      <p:sp>
        <p:nvSpPr>
          <p:cNvPr id="3" name="Content Placeholder 2">
            <a:extLst>
              <a:ext uri="{FF2B5EF4-FFF2-40B4-BE49-F238E27FC236}">
                <a16:creationId xmlns:a16="http://schemas.microsoft.com/office/drawing/2014/main" id="{4BBD125C-797A-104A-9F76-7C505A16AFD4}"/>
              </a:ext>
            </a:extLst>
          </p:cNvPr>
          <p:cNvSpPr>
            <a:spLocks noGrp="1"/>
          </p:cNvSpPr>
          <p:nvPr>
            <p:ph type="body" sz="half" idx="2"/>
          </p:nvPr>
        </p:nvSpPr>
        <p:spPr>
          <a:xfrm>
            <a:off x="6775704" y="2057400"/>
            <a:ext cx="4572000" cy="3776472"/>
          </a:xfrm>
        </p:spPr>
        <p:txBody>
          <a:bodyPr vert="horz" lIns="91440" tIns="45720" rIns="91440" bIns="45720" rtlCol="0">
            <a:normAutofit/>
          </a:bodyPr>
          <a:lstStyle/>
          <a:p>
            <a:pPr indent="-228600">
              <a:lnSpc>
                <a:spcPct val="100000"/>
              </a:lnSpc>
              <a:buFont typeface="Arial" panose="020B0604020202020204" pitchFamily="34" charset="0"/>
              <a:buChar char="•"/>
            </a:pPr>
            <a:r>
              <a:rPr lang="en-US" dirty="0"/>
              <a:t>Performance on the Specialized High School Admissions Test (SHSAT) determines eligibility to one of the eight specialized high schools in New York City.</a:t>
            </a:r>
          </a:p>
          <a:p>
            <a:pPr indent="-228600">
              <a:lnSpc>
                <a:spcPct val="100000"/>
              </a:lnSpc>
              <a:buFont typeface="Arial" panose="020B0604020202020204" pitchFamily="34" charset="0"/>
              <a:buChar char="•"/>
            </a:pPr>
            <a:r>
              <a:rPr lang="en-US" dirty="0"/>
              <a:t>Black or Latinx students represent significantly lower percentages, than other racial or ethnic groups, of SHS students:</a:t>
            </a:r>
          </a:p>
          <a:p>
            <a:pPr lvl="1" indent="-228600">
              <a:lnSpc>
                <a:spcPct val="100000"/>
              </a:lnSpc>
              <a:buFont typeface="Arial" panose="020B0604020202020204" pitchFamily="34" charset="0"/>
              <a:buChar char="•"/>
            </a:pPr>
            <a:r>
              <a:rPr lang="en-US" sz="1800" dirty="0"/>
              <a:t>Black &amp; Latino students are 68% of the NYC high school population, but only 9% of the SHS offers.</a:t>
            </a:r>
            <a:r>
              <a:rPr lang="en-US" sz="1800" baseline="30000" dirty="0"/>
              <a:t>1</a:t>
            </a:r>
          </a:p>
        </p:txBody>
      </p:sp>
      <p:sp>
        <p:nvSpPr>
          <p:cNvPr id="88" name="Rectangle 87">
            <a:extLst>
              <a:ext uri="{FF2B5EF4-FFF2-40B4-BE49-F238E27FC236}">
                <a16:creationId xmlns:a16="http://schemas.microsoft.com/office/drawing/2014/main" id="{6B3C4597-DD46-4BFC-B999-C52879B95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632B59AC-0160-4F1D-934F-B7D8B6AE4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34272"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DE672C0-F003-484F-B28F-D6464DFF610F}"/>
              </a:ext>
            </a:extLst>
          </p:cNvPr>
          <p:cNvSpPr txBox="1"/>
          <p:nvPr/>
        </p:nvSpPr>
        <p:spPr>
          <a:xfrm>
            <a:off x="36576" y="6654800"/>
            <a:ext cx="4480714" cy="215444"/>
          </a:xfrm>
          <a:prstGeom prst="rect">
            <a:avLst/>
          </a:prstGeom>
          <a:noFill/>
        </p:spPr>
        <p:txBody>
          <a:bodyPr wrap="none" rtlCol="0">
            <a:spAutoFit/>
          </a:bodyPr>
          <a:lstStyle/>
          <a:p>
            <a:pPr>
              <a:spcAft>
                <a:spcPts val="600"/>
              </a:spcAft>
            </a:pPr>
            <a:r>
              <a:rPr lang="en-US" sz="800" baseline="30000" dirty="0"/>
              <a:t>1</a:t>
            </a:r>
            <a:r>
              <a:rPr lang="en-US" sz="800" dirty="0"/>
              <a:t> Exam Schools: Inside America’s Most Selective Public High Schools by Finn and Hockett</a:t>
            </a:r>
          </a:p>
        </p:txBody>
      </p:sp>
    </p:spTree>
    <p:extLst>
      <p:ext uri="{BB962C8B-B14F-4D97-AF65-F5344CB8AC3E}">
        <p14:creationId xmlns:p14="http://schemas.microsoft.com/office/powerpoint/2010/main" val="1997292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16D498D-1952-FC4B-A878-A87AA6D2D283}"/>
              </a:ext>
            </a:extLst>
          </p:cNvPr>
          <p:cNvSpPr>
            <a:spLocks noGrp="1"/>
          </p:cNvSpPr>
          <p:nvPr>
            <p:ph type="title"/>
          </p:nvPr>
        </p:nvSpPr>
        <p:spPr>
          <a:xfrm>
            <a:off x="1046746" y="586822"/>
            <a:ext cx="3537285" cy="1645920"/>
          </a:xfrm>
        </p:spPr>
        <p:txBody>
          <a:bodyPr>
            <a:normAutofit/>
          </a:bodyPr>
          <a:lstStyle/>
          <a:p>
            <a:r>
              <a:rPr lang="en-US" sz="3000"/>
              <a:t>Recommendation #2: Schools</a:t>
            </a:r>
          </a:p>
        </p:txBody>
      </p:sp>
      <p:sp>
        <p:nvSpPr>
          <p:cNvPr id="25" name="Rectangle 2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4F9E9CB2-ABBF-474E-A150-D2014D232052}"/>
              </a:ext>
            </a:extLst>
          </p:cNvPr>
          <p:cNvSpPr>
            <a:spLocks noGrp="1"/>
          </p:cNvSpPr>
          <p:nvPr>
            <p:ph idx="1"/>
          </p:nvPr>
        </p:nvSpPr>
        <p:spPr>
          <a:xfrm>
            <a:off x="5351164" y="586822"/>
            <a:ext cx="6002636" cy="1645920"/>
          </a:xfrm>
        </p:spPr>
        <p:txBody>
          <a:bodyPr anchor="ctr">
            <a:normAutofit/>
          </a:bodyPr>
          <a:lstStyle/>
          <a:p>
            <a:pPr>
              <a:lnSpc>
                <a:spcPct val="100000"/>
              </a:lnSpc>
            </a:pPr>
            <a:r>
              <a:rPr lang="en-US" sz="1800"/>
              <a:t>These are the top 10 schools that could’ve received more SHS offers by sending more of their 4 scorers to the SHSAT.</a:t>
            </a:r>
          </a:p>
          <a:p>
            <a:pPr>
              <a:lnSpc>
                <a:spcPct val="100000"/>
              </a:lnSpc>
            </a:pPr>
            <a:r>
              <a:rPr lang="en-US" sz="1800"/>
              <a:t>Many are composed of at least 50% Black or Latinx students.</a:t>
            </a:r>
          </a:p>
        </p:txBody>
      </p:sp>
      <p:graphicFrame>
        <p:nvGraphicFramePr>
          <p:cNvPr id="3" name="Table 2">
            <a:extLst>
              <a:ext uri="{FF2B5EF4-FFF2-40B4-BE49-F238E27FC236}">
                <a16:creationId xmlns:a16="http://schemas.microsoft.com/office/drawing/2014/main" id="{591F5B5E-B6C5-D149-BF21-5352DC13AC75}"/>
              </a:ext>
            </a:extLst>
          </p:cNvPr>
          <p:cNvGraphicFramePr>
            <a:graphicFrameLocks noGrp="1"/>
          </p:cNvGraphicFramePr>
          <p:nvPr>
            <p:extLst>
              <p:ext uri="{D42A27DB-BD31-4B8C-83A1-F6EECF244321}">
                <p14:modId xmlns:p14="http://schemas.microsoft.com/office/powerpoint/2010/main" val="1106479274"/>
              </p:ext>
            </p:extLst>
          </p:nvPr>
        </p:nvGraphicFramePr>
        <p:xfrm>
          <a:off x="548640" y="2560320"/>
          <a:ext cx="11201399" cy="4206242"/>
        </p:xfrm>
        <a:graphic>
          <a:graphicData uri="http://schemas.openxmlformats.org/drawingml/2006/table">
            <a:tbl>
              <a:tblPr firstRow="1" bandRow="1">
                <a:tableStyleId>{5C22544A-7EE6-4342-B048-85BDC9FD1C3A}</a:tableStyleId>
              </a:tblPr>
              <a:tblGrid>
                <a:gridCol w="2844945">
                  <a:extLst>
                    <a:ext uri="{9D8B030D-6E8A-4147-A177-3AD203B41FA5}">
                      <a16:colId xmlns:a16="http://schemas.microsoft.com/office/drawing/2014/main" val="3012935454"/>
                    </a:ext>
                  </a:extLst>
                </a:gridCol>
                <a:gridCol w="978555">
                  <a:extLst>
                    <a:ext uri="{9D8B030D-6E8A-4147-A177-3AD203B41FA5}">
                      <a16:colId xmlns:a16="http://schemas.microsoft.com/office/drawing/2014/main" val="646141346"/>
                    </a:ext>
                  </a:extLst>
                </a:gridCol>
                <a:gridCol w="1019328">
                  <a:extLst>
                    <a:ext uri="{9D8B030D-6E8A-4147-A177-3AD203B41FA5}">
                      <a16:colId xmlns:a16="http://schemas.microsoft.com/office/drawing/2014/main" val="1047638005"/>
                    </a:ext>
                  </a:extLst>
                </a:gridCol>
                <a:gridCol w="1569765">
                  <a:extLst>
                    <a:ext uri="{9D8B030D-6E8A-4147-A177-3AD203B41FA5}">
                      <a16:colId xmlns:a16="http://schemas.microsoft.com/office/drawing/2014/main" val="3108017024"/>
                    </a:ext>
                  </a:extLst>
                </a:gridCol>
                <a:gridCol w="2325007">
                  <a:extLst>
                    <a:ext uri="{9D8B030D-6E8A-4147-A177-3AD203B41FA5}">
                      <a16:colId xmlns:a16="http://schemas.microsoft.com/office/drawing/2014/main" val="1653895015"/>
                    </a:ext>
                  </a:extLst>
                </a:gridCol>
                <a:gridCol w="2463799">
                  <a:extLst>
                    <a:ext uri="{9D8B030D-6E8A-4147-A177-3AD203B41FA5}">
                      <a16:colId xmlns:a16="http://schemas.microsoft.com/office/drawing/2014/main" val="2104187733"/>
                    </a:ext>
                  </a:extLst>
                </a:gridCol>
              </a:tblGrid>
              <a:tr h="769650">
                <a:tc>
                  <a:txBody>
                    <a:bodyPr/>
                    <a:lstStyle/>
                    <a:p>
                      <a:pPr algn="l" fontAlgn="ctr"/>
                      <a:r>
                        <a:rPr lang="en-US" sz="1400" u="none" strike="noStrike" dirty="0">
                          <a:effectLst/>
                        </a:rPr>
                        <a:t>School Name</a:t>
                      </a:r>
                      <a:endParaRPr lang="en-US" sz="1400" b="1" i="0" u="none" strike="noStrike" dirty="0">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8th </a:t>
                      </a:r>
                      <a:br>
                        <a:rPr lang="en-US" sz="1400" u="none" strike="noStrike">
                          <a:effectLst/>
                        </a:rPr>
                      </a:br>
                      <a:r>
                        <a:rPr lang="en-US" sz="1400" u="none" strike="noStrike">
                          <a:effectLst/>
                        </a:rPr>
                        <a:t>Graders</a:t>
                      </a:r>
                      <a:endParaRPr lang="en-US" sz="1400" b="1"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SHS </a:t>
                      </a:r>
                      <a:br>
                        <a:rPr lang="en-US" sz="1400" u="none" strike="noStrike">
                          <a:effectLst/>
                        </a:rPr>
                      </a:br>
                      <a:r>
                        <a:rPr lang="en-US" sz="1400" u="none" strike="noStrike">
                          <a:effectLst/>
                        </a:rPr>
                        <a:t>Offers</a:t>
                      </a:r>
                      <a:endParaRPr lang="en-US" sz="1400" b="1"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dirty="0">
                          <a:effectLst/>
                        </a:rPr>
                        <a:t>Model Predicted </a:t>
                      </a:r>
                      <a:br>
                        <a:rPr lang="en-US" sz="1400" u="none" strike="noStrike" dirty="0">
                          <a:effectLst/>
                        </a:rPr>
                      </a:br>
                      <a:r>
                        <a:rPr lang="en-US" sz="1400" u="none" strike="noStrike" dirty="0">
                          <a:effectLst/>
                        </a:rPr>
                        <a:t>SHS Offers</a:t>
                      </a:r>
                      <a:endParaRPr lang="en-US" sz="1400" b="1" i="0" u="none" strike="noStrike" dirty="0">
                        <a:solidFill>
                          <a:srgbClr val="000000"/>
                        </a:solidFill>
                        <a:effectLst/>
                        <a:latin typeface="Calibri" panose="020F0502020204030204" pitchFamily="34" charset="0"/>
                      </a:endParaRPr>
                    </a:p>
                  </a:txBody>
                  <a:tcPr marL="10182" marR="10182" marT="10182" marB="0" anchor="ctr">
                    <a:lnR w="28575" cap="flat" cmpd="sng" algn="ctr">
                      <a:solidFill>
                        <a:schemeClr val="accent4"/>
                      </a:solidFill>
                      <a:prstDash val="sysDash"/>
                      <a:round/>
                      <a:headEnd type="none" w="med" len="med"/>
                      <a:tailEnd type="none" w="med" len="med"/>
                    </a:lnR>
                  </a:tcPr>
                </a:tc>
                <a:tc>
                  <a:txBody>
                    <a:bodyPr/>
                    <a:lstStyle/>
                    <a:p>
                      <a:pPr algn="ctr" fontAlgn="ctr"/>
                      <a:r>
                        <a:rPr lang="en-US" sz="1400" u="none" strike="noStrike" dirty="0">
                          <a:effectLst/>
                        </a:rPr>
                        <a:t>Potential Additional</a:t>
                      </a:r>
                      <a:br>
                        <a:rPr lang="en-US" sz="1400" u="none" strike="noStrike" dirty="0">
                          <a:effectLst/>
                        </a:rPr>
                      </a:br>
                      <a:r>
                        <a:rPr lang="en-US" sz="1400" u="none" strike="noStrike" dirty="0">
                          <a:effectLst/>
                        </a:rPr>
                        <a:t>SHS Offers</a:t>
                      </a:r>
                      <a:endParaRPr lang="en-US" sz="1400" b="1" i="0" u="none" strike="noStrike" dirty="0">
                        <a:solidFill>
                          <a:srgbClr val="000000"/>
                        </a:solidFill>
                        <a:effectLst/>
                        <a:latin typeface="Calibri" panose="020F0502020204030204" pitchFamily="34" charset="0"/>
                      </a:endParaRPr>
                    </a:p>
                  </a:txBody>
                  <a:tcPr marL="10182" marR="10182" marT="10182" marB="0" anchor="ctr">
                    <a:lnL w="28575" cap="flat" cmpd="sng" algn="ctr">
                      <a:solidFill>
                        <a:schemeClr val="accent4"/>
                      </a:solidFill>
                      <a:prstDash val="sysDash"/>
                      <a:round/>
                      <a:headEnd type="none" w="med" len="med"/>
                      <a:tailEnd type="none" w="med" len="med"/>
                    </a:lnL>
                    <a:lnT w="28575" cap="flat" cmpd="sng" algn="ctr">
                      <a:solidFill>
                        <a:schemeClr val="accent4"/>
                      </a:solidFill>
                      <a:prstDash val="sysDash"/>
                      <a:round/>
                      <a:headEnd type="none" w="med" len="med"/>
                      <a:tailEnd type="none" w="med" len="med"/>
                    </a:lnT>
                  </a:tcPr>
                </a:tc>
                <a:tc>
                  <a:txBody>
                    <a:bodyPr/>
                    <a:lstStyle/>
                    <a:p>
                      <a:pPr algn="ctr" fontAlgn="ctr"/>
                      <a:r>
                        <a:rPr lang="en-US" sz="1400" u="none" strike="noStrike" dirty="0">
                          <a:effectLst/>
                        </a:rPr>
                        <a:t>School Composed of </a:t>
                      </a:r>
                    </a:p>
                    <a:p>
                      <a:pPr algn="ctr" fontAlgn="ctr"/>
                      <a:r>
                        <a:rPr lang="en-US" sz="1400" u="none" strike="noStrike" dirty="0">
                          <a:effectLst/>
                        </a:rPr>
                        <a:t>Black or Latinx Students</a:t>
                      </a:r>
                      <a:endParaRPr lang="en-US" sz="1400" b="1" i="0" u="none" strike="noStrike" dirty="0">
                        <a:solidFill>
                          <a:srgbClr val="000000"/>
                        </a:solidFill>
                        <a:effectLst/>
                        <a:latin typeface="Calibri" panose="020F0502020204030204" pitchFamily="34" charset="0"/>
                      </a:endParaRPr>
                    </a:p>
                  </a:txBody>
                  <a:tcPr marL="10182" marR="10182" marT="10182" marB="0" anchor="ctr">
                    <a:lnR w="28575" cap="flat" cmpd="sng" algn="ctr">
                      <a:solidFill>
                        <a:schemeClr val="accent4"/>
                      </a:solidFill>
                      <a:prstDash val="sysDash"/>
                      <a:round/>
                      <a:headEnd type="none" w="med" len="med"/>
                      <a:tailEnd type="none" w="med" len="med"/>
                    </a:lnR>
                    <a:lnT w="28575" cap="flat" cmpd="sng" algn="ctr">
                      <a:solidFill>
                        <a:schemeClr val="accent4"/>
                      </a:solidFill>
                      <a:prstDash val="sysDash"/>
                      <a:round/>
                      <a:headEnd type="none" w="med" len="med"/>
                      <a:tailEnd type="none" w="med" len="med"/>
                    </a:lnT>
                  </a:tcPr>
                </a:tc>
                <a:extLst>
                  <a:ext uri="{0D108BD9-81ED-4DB2-BD59-A6C34878D82A}">
                    <a16:rowId xmlns:a16="http://schemas.microsoft.com/office/drawing/2014/main" val="427947089"/>
                  </a:ext>
                </a:extLst>
              </a:tr>
              <a:tr h="296327">
                <a:tc>
                  <a:txBody>
                    <a:bodyPr/>
                    <a:lstStyle/>
                    <a:p>
                      <a:pPr algn="l" fontAlgn="ctr"/>
                      <a:r>
                        <a:rPr lang="en-US" sz="1200" u="none" strike="noStrike">
                          <a:effectLst/>
                        </a:rPr>
                        <a:t>J.H.S. 234 ARTHUR W. CUNNINGHAM</a:t>
                      </a:r>
                      <a:endParaRPr lang="en-US" sz="12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684</a:t>
                      </a:r>
                      <a:endParaRPr lang="en-US" sz="14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79</a:t>
                      </a:r>
                      <a:endParaRPr lang="en-US" sz="14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31%</a:t>
                      </a:r>
                      <a:endParaRPr lang="en-US" sz="1400" b="0" i="0" u="none" strike="noStrike">
                        <a:solidFill>
                          <a:srgbClr val="000000"/>
                        </a:solidFill>
                        <a:effectLst/>
                        <a:latin typeface="Calibri" panose="020F0502020204030204" pitchFamily="34" charset="0"/>
                      </a:endParaRPr>
                    </a:p>
                  </a:txBody>
                  <a:tcPr marL="10182" marR="10182" marT="10182" marB="0" anchor="ctr">
                    <a:lnR w="28575" cap="flat" cmpd="sng" algn="ctr">
                      <a:solidFill>
                        <a:schemeClr val="accent4"/>
                      </a:solidFill>
                      <a:prstDash val="sysDash"/>
                      <a:round/>
                      <a:headEnd type="none" w="med" len="med"/>
                      <a:tailEnd type="none" w="med" len="med"/>
                    </a:lnR>
                  </a:tcPr>
                </a:tc>
                <a:tc>
                  <a:txBody>
                    <a:bodyPr/>
                    <a:lstStyle/>
                    <a:p>
                      <a:pPr algn="ctr" fontAlgn="ctr"/>
                      <a:r>
                        <a:rPr lang="en-US" sz="1400" b="1" u="none" strike="noStrike" dirty="0">
                          <a:effectLst/>
                        </a:rPr>
                        <a:t>34</a:t>
                      </a:r>
                      <a:endParaRPr lang="en-US" sz="1400" b="1" i="0" u="none" strike="noStrike" dirty="0">
                        <a:solidFill>
                          <a:srgbClr val="000000"/>
                        </a:solidFill>
                        <a:effectLst/>
                        <a:latin typeface="Calibri" panose="020F0502020204030204" pitchFamily="34" charset="0"/>
                      </a:endParaRPr>
                    </a:p>
                  </a:txBody>
                  <a:tcPr marL="10182" marR="10182" marT="10182" marB="0" anchor="ctr">
                    <a:lnL w="28575" cap="flat" cmpd="sng" algn="ctr">
                      <a:solidFill>
                        <a:schemeClr val="accent4"/>
                      </a:solidFill>
                      <a:prstDash val="sysDash"/>
                      <a:round/>
                      <a:headEnd type="none" w="med" len="med"/>
                      <a:tailEnd type="none" w="med" len="med"/>
                    </a:lnL>
                  </a:tcPr>
                </a:tc>
                <a:tc>
                  <a:txBody>
                    <a:bodyPr/>
                    <a:lstStyle/>
                    <a:p>
                      <a:pPr algn="ctr" fontAlgn="ctr"/>
                      <a:r>
                        <a:rPr lang="en-US" sz="1400" b="1" u="none" strike="noStrike" dirty="0">
                          <a:effectLst/>
                        </a:rPr>
                        <a:t>28%</a:t>
                      </a:r>
                      <a:endParaRPr lang="en-US" sz="1400" b="1" i="0" u="none" strike="noStrike" dirty="0">
                        <a:solidFill>
                          <a:srgbClr val="000000"/>
                        </a:solidFill>
                        <a:effectLst/>
                        <a:latin typeface="Calibri" panose="020F0502020204030204" pitchFamily="34" charset="0"/>
                      </a:endParaRPr>
                    </a:p>
                  </a:txBody>
                  <a:tcPr marL="10182" marR="10182" marT="10182" marB="0" anchor="ctr">
                    <a:lnR w="28575" cap="flat" cmpd="sng" algn="ctr">
                      <a:solidFill>
                        <a:schemeClr val="accent4"/>
                      </a:solidFill>
                      <a:prstDash val="sysDash"/>
                      <a:round/>
                      <a:headEnd type="none" w="med" len="med"/>
                      <a:tailEnd type="none" w="med" len="med"/>
                    </a:lnR>
                  </a:tcPr>
                </a:tc>
                <a:extLst>
                  <a:ext uri="{0D108BD9-81ED-4DB2-BD59-A6C34878D82A}">
                    <a16:rowId xmlns:a16="http://schemas.microsoft.com/office/drawing/2014/main" val="862600691"/>
                  </a:ext>
                </a:extLst>
              </a:tr>
              <a:tr h="296327">
                <a:tc>
                  <a:txBody>
                    <a:bodyPr/>
                    <a:lstStyle/>
                    <a:p>
                      <a:pPr algn="l" fontAlgn="ctr"/>
                      <a:r>
                        <a:rPr lang="en-US" sz="1200" u="none" strike="noStrike">
                          <a:effectLst/>
                        </a:rPr>
                        <a:t>SCHOLARS' ACADEMY</a:t>
                      </a:r>
                      <a:endParaRPr lang="en-US" sz="12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231</a:t>
                      </a:r>
                      <a:endParaRPr lang="en-US" sz="14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49%</a:t>
                      </a:r>
                      <a:endParaRPr lang="en-US" sz="1400" b="0" i="0" u="none" strike="noStrike">
                        <a:solidFill>
                          <a:srgbClr val="000000"/>
                        </a:solidFill>
                        <a:effectLst/>
                        <a:latin typeface="Calibri" panose="020F0502020204030204" pitchFamily="34" charset="0"/>
                      </a:endParaRPr>
                    </a:p>
                  </a:txBody>
                  <a:tcPr marL="10182" marR="10182" marT="10182" marB="0" anchor="ctr">
                    <a:lnR w="28575" cap="flat" cmpd="sng" algn="ctr">
                      <a:solidFill>
                        <a:schemeClr val="accent4"/>
                      </a:solidFill>
                      <a:prstDash val="sysDash"/>
                      <a:round/>
                      <a:headEnd type="none" w="med" len="med"/>
                      <a:tailEnd type="none" w="med" len="med"/>
                    </a:lnR>
                  </a:tcPr>
                </a:tc>
                <a:tc>
                  <a:txBody>
                    <a:bodyPr/>
                    <a:lstStyle/>
                    <a:p>
                      <a:pPr algn="ctr" fontAlgn="ctr"/>
                      <a:r>
                        <a:rPr lang="en-US" sz="1400" b="1" u="none" strike="noStrike">
                          <a:effectLst/>
                        </a:rPr>
                        <a:t>24</a:t>
                      </a:r>
                      <a:endParaRPr lang="en-US" sz="1400" b="1" i="0" u="none" strike="noStrike">
                        <a:solidFill>
                          <a:srgbClr val="000000"/>
                        </a:solidFill>
                        <a:effectLst/>
                        <a:latin typeface="Calibri" panose="020F0502020204030204" pitchFamily="34" charset="0"/>
                      </a:endParaRPr>
                    </a:p>
                  </a:txBody>
                  <a:tcPr marL="10182" marR="10182" marT="10182" marB="0" anchor="ctr">
                    <a:lnL w="28575" cap="flat" cmpd="sng" algn="ctr">
                      <a:solidFill>
                        <a:schemeClr val="accent4"/>
                      </a:solidFill>
                      <a:prstDash val="sysDash"/>
                      <a:round/>
                      <a:headEnd type="none" w="med" len="med"/>
                      <a:tailEnd type="none" w="med" len="med"/>
                    </a:lnL>
                  </a:tcPr>
                </a:tc>
                <a:tc>
                  <a:txBody>
                    <a:bodyPr/>
                    <a:lstStyle/>
                    <a:p>
                      <a:pPr algn="ctr" fontAlgn="ctr"/>
                      <a:r>
                        <a:rPr lang="en-US" sz="1400" b="1" u="none" strike="noStrike">
                          <a:effectLst/>
                        </a:rPr>
                        <a:t>37%</a:t>
                      </a:r>
                      <a:endParaRPr lang="en-US" sz="1400" b="1" i="0" u="none" strike="noStrike">
                        <a:solidFill>
                          <a:srgbClr val="000000"/>
                        </a:solidFill>
                        <a:effectLst/>
                        <a:latin typeface="Calibri" panose="020F0502020204030204" pitchFamily="34" charset="0"/>
                      </a:endParaRPr>
                    </a:p>
                  </a:txBody>
                  <a:tcPr marL="10182" marR="10182" marT="10182" marB="0" anchor="ctr">
                    <a:lnR w="28575" cap="flat" cmpd="sng" algn="ctr">
                      <a:solidFill>
                        <a:schemeClr val="accent4"/>
                      </a:solidFill>
                      <a:prstDash val="sysDash"/>
                      <a:round/>
                      <a:headEnd type="none" w="med" len="med"/>
                      <a:tailEnd type="none" w="med" len="med"/>
                    </a:lnR>
                  </a:tcPr>
                </a:tc>
                <a:extLst>
                  <a:ext uri="{0D108BD9-81ED-4DB2-BD59-A6C34878D82A}">
                    <a16:rowId xmlns:a16="http://schemas.microsoft.com/office/drawing/2014/main" val="1101121447"/>
                  </a:ext>
                </a:extLst>
              </a:tr>
              <a:tr h="532988">
                <a:tc>
                  <a:txBody>
                    <a:bodyPr/>
                    <a:lstStyle/>
                    <a:p>
                      <a:pPr algn="l" fontAlgn="ctr"/>
                      <a:r>
                        <a:rPr lang="en-US" sz="1200" u="none" strike="noStrike" dirty="0">
                          <a:effectLst/>
                        </a:rPr>
                        <a:t>P.S. 235 JANICE MARIE KNIGHT </a:t>
                      </a:r>
                      <a:br>
                        <a:rPr lang="en-US" sz="1200" u="none" strike="noStrike" dirty="0">
                          <a:effectLst/>
                        </a:rPr>
                      </a:br>
                      <a:r>
                        <a:rPr lang="en-US" sz="1200" u="none" strike="noStrike" dirty="0">
                          <a:effectLst/>
                        </a:rPr>
                        <a:t>SCHOOL</a:t>
                      </a:r>
                      <a:endParaRPr lang="en-US" sz="1200" b="0" i="0" u="none" strike="noStrike" dirty="0">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91</a:t>
                      </a:r>
                      <a:endParaRPr lang="en-US" sz="14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7</a:t>
                      </a:r>
                      <a:endParaRPr lang="en-US" sz="14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32%</a:t>
                      </a:r>
                      <a:endParaRPr lang="en-US" sz="1400" b="0" i="0" u="none" strike="noStrike">
                        <a:solidFill>
                          <a:srgbClr val="000000"/>
                        </a:solidFill>
                        <a:effectLst/>
                        <a:latin typeface="Calibri" panose="020F0502020204030204" pitchFamily="34" charset="0"/>
                      </a:endParaRPr>
                    </a:p>
                  </a:txBody>
                  <a:tcPr marL="10182" marR="10182" marT="10182" marB="0" anchor="ctr">
                    <a:lnR w="28575" cap="flat" cmpd="sng" algn="ctr">
                      <a:solidFill>
                        <a:schemeClr val="accent4"/>
                      </a:solidFill>
                      <a:prstDash val="sysDash"/>
                      <a:round/>
                      <a:headEnd type="none" w="med" len="med"/>
                      <a:tailEnd type="none" w="med" len="med"/>
                    </a:lnR>
                  </a:tcPr>
                </a:tc>
                <a:tc>
                  <a:txBody>
                    <a:bodyPr/>
                    <a:lstStyle/>
                    <a:p>
                      <a:pPr algn="ctr" fontAlgn="ctr"/>
                      <a:r>
                        <a:rPr lang="en-US" sz="1400" b="1" u="none" strike="noStrike" dirty="0">
                          <a:effectLst/>
                        </a:rPr>
                        <a:t>21</a:t>
                      </a:r>
                      <a:endParaRPr lang="en-US" sz="1400" b="1" i="0" u="none" strike="noStrike" dirty="0">
                        <a:solidFill>
                          <a:srgbClr val="000000"/>
                        </a:solidFill>
                        <a:effectLst/>
                        <a:latin typeface="Calibri" panose="020F0502020204030204" pitchFamily="34" charset="0"/>
                      </a:endParaRPr>
                    </a:p>
                  </a:txBody>
                  <a:tcPr marL="10182" marR="10182" marT="10182" marB="0" anchor="ctr">
                    <a:lnL w="28575" cap="flat" cmpd="sng" algn="ctr">
                      <a:solidFill>
                        <a:schemeClr val="accent4"/>
                      </a:solidFill>
                      <a:prstDash val="sysDash"/>
                      <a:round/>
                      <a:headEnd type="none" w="med" len="med"/>
                      <a:tailEnd type="none" w="med" len="med"/>
                    </a:lnL>
                  </a:tcPr>
                </a:tc>
                <a:tc>
                  <a:txBody>
                    <a:bodyPr/>
                    <a:lstStyle/>
                    <a:p>
                      <a:pPr algn="ctr" fontAlgn="ctr"/>
                      <a:r>
                        <a:rPr lang="en-US" sz="1400" b="1" u="none" strike="noStrike">
                          <a:effectLst/>
                        </a:rPr>
                        <a:t>95%</a:t>
                      </a:r>
                      <a:endParaRPr lang="en-US" sz="1400" b="1" i="0" u="none" strike="noStrike">
                        <a:solidFill>
                          <a:srgbClr val="000000"/>
                        </a:solidFill>
                        <a:effectLst/>
                        <a:latin typeface="Calibri" panose="020F0502020204030204" pitchFamily="34" charset="0"/>
                      </a:endParaRPr>
                    </a:p>
                  </a:txBody>
                  <a:tcPr marL="10182" marR="10182" marT="10182" marB="0" anchor="ctr">
                    <a:lnR w="28575" cap="flat" cmpd="sng" algn="ctr">
                      <a:solidFill>
                        <a:schemeClr val="accent4"/>
                      </a:solidFill>
                      <a:prstDash val="sysDash"/>
                      <a:round/>
                      <a:headEnd type="none" w="med" len="med"/>
                      <a:tailEnd type="none" w="med" len="med"/>
                    </a:lnR>
                  </a:tcPr>
                </a:tc>
                <a:extLst>
                  <a:ext uri="{0D108BD9-81ED-4DB2-BD59-A6C34878D82A}">
                    <a16:rowId xmlns:a16="http://schemas.microsoft.com/office/drawing/2014/main" val="3973361286"/>
                  </a:ext>
                </a:extLst>
              </a:tr>
              <a:tr h="296327">
                <a:tc>
                  <a:txBody>
                    <a:bodyPr/>
                    <a:lstStyle/>
                    <a:p>
                      <a:pPr algn="l" fontAlgn="ctr"/>
                      <a:r>
                        <a:rPr lang="en-US" sz="1200" u="none" strike="noStrike">
                          <a:effectLst/>
                        </a:rPr>
                        <a:t>J.H.S. 157 STEPHEN A. HALSEY</a:t>
                      </a:r>
                      <a:endParaRPr lang="en-US" sz="12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533</a:t>
                      </a:r>
                      <a:endParaRPr lang="en-US" sz="14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52</a:t>
                      </a:r>
                      <a:endParaRPr lang="en-US" sz="14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28%</a:t>
                      </a:r>
                      <a:endParaRPr lang="en-US" sz="1400" b="0" i="0" u="none" strike="noStrike">
                        <a:solidFill>
                          <a:srgbClr val="000000"/>
                        </a:solidFill>
                        <a:effectLst/>
                        <a:latin typeface="Calibri" panose="020F0502020204030204" pitchFamily="34" charset="0"/>
                      </a:endParaRPr>
                    </a:p>
                  </a:txBody>
                  <a:tcPr marL="10182" marR="10182" marT="10182" marB="0" anchor="ctr">
                    <a:lnR w="28575" cap="flat" cmpd="sng" algn="ctr">
                      <a:solidFill>
                        <a:schemeClr val="accent4"/>
                      </a:solidFill>
                      <a:prstDash val="sysDash"/>
                      <a:round/>
                      <a:headEnd type="none" w="med" len="med"/>
                      <a:tailEnd type="none" w="med" len="med"/>
                    </a:lnR>
                  </a:tcPr>
                </a:tc>
                <a:tc>
                  <a:txBody>
                    <a:bodyPr/>
                    <a:lstStyle/>
                    <a:p>
                      <a:pPr algn="ctr" fontAlgn="ctr"/>
                      <a:r>
                        <a:rPr lang="en-US" sz="1400" b="1" u="none" strike="noStrike">
                          <a:effectLst/>
                        </a:rPr>
                        <a:t>17</a:t>
                      </a:r>
                      <a:endParaRPr lang="en-US" sz="1400" b="1" i="0" u="none" strike="noStrike">
                        <a:solidFill>
                          <a:srgbClr val="000000"/>
                        </a:solidFill>
                        <a:effectLst/>
                        <a:latin typeface="Calibri" panose="020F0502020204030204" pitchFamily="34" charset="0"/>
                      </a:endParaRPr>
                    </a:p>
                  </a:txBody>
                  <a:tcPr marL="10182" marR="10182" marT="10182" marB="0" anchor="ctr">
                    <a:lnL w="28575" cap="flat" cmpd="sng" algn="ctr">
                      <a:solidFill>
                        <a:schemeClr val="accent4"/>
                      </a:solidFill>
                      <a:prstDash val="sysDash"/>
                      <a:round/>
                      <a:headEnd type="none" w="med" len="med"/>
                      <a:tailEnd type="none" w="med" len="med"/>
                    </a:lnL>
                  </a:tcPr>
                </a:tc>
                <a:tc>
                  <a:txBody>
                    <a:bodyPr/>
                    <a:lstStyle/>
                    <a:p>
                      <a:pPr algn="ctr" fontAlgn="ctr"/>
                      <a:r>
                        <a:rPr lang="en-US" sz="1400" b="1" u="none" strike="noStrike">
                          <a:effectLst/>
                        </a:rPr>
                        <a:t>33%</a:t>
                      </a:r>
                      <a:endParaRPr lang="en-US" sz="1400" b="1" i="0" u="none" strike="noStrike">
                        <a:solidFill>
                          <a:srgbClr val="000000"/>
                        </a:solidFill>
                        <a:effectLst/>
                        <a:latin typeface="Calibri" panose="020F0502020204030204" pitchFamily="34" charset="0"/>
                      </a:endParaRPr>
                    </a:p>
                  </a:txBody>
                  <a:tcPr marL="10182" marR="10182" marT="10182" marB="0" anchor="ctr">
                    <a:lnR w="28575" cap="flat" cmpd="sng" algn="ctr">
                      <a:solidFill>
                        <a:schemeClr val="accent4"/>
                      </a:solidFill>
                      <a:prstDash val="sysDash"/>
                      <a:round/>
                      <a:headEnd type="none" w="med" len="med"/>
                      <a:tailEnd type="none" w="med" len="med"/>
                    </a:lnR>
                  </a:tcPr>
                </a:tc>
                <a:extLst>
                  <a:ext uri="{0D108BD9-81ED-4DB2-BD59-A6C34878D82A}">
                    <a16:rowId xmlns:a16="http://schemas.microsoft.com/office/drawing/2014/main" val="103850848"/>
                  </a:ext>
                </a:extLst>
              </a:tr>
              <a:tr h="296327">
                <a:tc>
                  <a:txBody>
                    <a:bodyPr/>
                    <a:lstStyle/>
                    <a:p>
                      <a:pPr algn="l" fontAlgn="ctr"/>
                      <a:r>
                        <a:rPr lang="en-US" sz="1200" u="none" strike="noStrike">
                          <a:effectLst/>
                        </a:rPr>
                        <a:t>I.S. 024 MYRA S. BARNES</a:t>
                      </a:r>
                      <a:endParaRPr lang="en-US" sz="12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384</a:t>
                      </a:r>
                      <a:endParaRPr lang="en-US" sz="14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11</a:t>
                      </a:r>
                      <a:endParaRPr lang="en-US" sz="14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18%</a:t>
                      </a:r>
                      <a:endParaRPr lang="en-US" sz="1400" b="0" i="0" u="none" strike="noStrike">
                        <a:solidFill>
                          <a:srgbClr val="000000"/>
                        </a:solidFill>
                        <a:effectLst/>
                        <a:latin typeface="Calibri" panose="020F0502020204030204" pitchFamily="34" charset="0"/>
                      </a:endParaRPr>
                    </a:p>
                  </a:txBody>
                  <a:tcPr marL="10182" marR="10182" marT="10182" marB="0" anchor="ctr">
                    <a:lnR w="28575" cap="flat" cmpd="sng" algn="ctr">
                      <a:solidFill>
                        <a:schemeClr val="accent4"/>
                      </a:solidFill>
                      <a:prstDash val="sysDash"/>
                      <a:round/>
                      <a:headEnd type="none" w="med" len="med"/>
                      <a:tailEnd type="none" w="med" len="med"/>
                    </a:lnR>
                  </a:tcPr>
                </a:tc>
                <a:tc>
                  <a:txBody>
                    <a:bodyPr/>
                    <a:lstStyle/>
                    <a:p>
                      <a:pPr algn="ctr" fontAlgn="ctr"/>
                      <a:r>
                        <a:rPr lang="en-US" sz="1400" b="1" u="none" strike="noStrike">
                          <a:effectLst/>
                        </a:rPr>
                        <a:t>12</a:t>
                      </a:r>
                      <a:endParaRPr lang="en-US" sz="1400" b="1" i="0" u="none" strike="noStrike">
                        <a:solidFill>
                          <a:srgbClr val="000000"/>
                        </a:solidFill>
                        <a:effectLst/>
                        <a:latin typeface="Calibri" panose="020F0502020204030204" pitchFamily="34" charset="0"/>
                      </a:endParaRPr>
                    </a:p>
                  </a:txBody>
                  <a:tcPr marL="10182" marR="10182" marT="10182" marB="0" anchor="ctr">
                    <a:lnL w="28575" cap="flat" cmpd="sng" algn="ctr">
                      <a:solidFill>
                        <a:schemeClr val="accent4"/>
                      </a:solidFill>
                      <a:prstDash val="sysDash"/>
                      <a:round/>
                      <a:headEnd type="none" w="med" len="med"/>
                      <a:tailEnd type="none" w="med" len="med"/>
                    </a:lnL>
                  </a:tcPr>
                </a:tc>
                <a:tc>
                  <a:txBody>
                    <a:bodyPr/>
                    <a:lstStyle/>
                    <a:p>
                      <a:pPr algn="ctr" fontAlgn="ctr"/>
                      <a:r>
                        <a:rPr lang="en-US" sz="1400" b="1" u="none" strike="noStrike" dirty="0">
                          <a:effectLst/>
                        </a:rPr>
                        <a:t>13%</a:t>
                      </a:r>
                      <a:endParaRPr lang="en-US" sz="1400" b="1" i="0" u="none" strike="noStrike" dirty="0">
                        <a:solidFill>
                          <a:srgbClr val="000000"/>
                        </a:solidFill>
                        <a:effectLst/>
                        <a:latin typeface="Calibri" panose="020F0502020204030204" pitchFamily="34" charset="0"/>
                      </a:endParaRPr>
                    </a:p>
                  </a:txBody>
                  <a:tcPr marL="10182" marR="10182" marT="10182" marB="0" anchor="ctr">
                    <a:lnR w="28575" cap="flat" cmpd="sng" algn="ctr">
                      <a:solidFill>
                        <a:schemeClr val="accent4"/>
                      </a:solidFill>
                      <a:prstDash val="sysDash"/>
                      <a:round/>
                      <a:headEnd type="none" w="med" len="med"/>
                      <a:tailEnd type="none" w="med" len="med"/>
                    </a:lnR>
                  </a:tcPr>
                </a:tc>
                <a:extLst>
                  <a:ext uri="{0D108BD9-81ED-4DB2-BD59-A6C34878D82A}">
                    <a16:rowId xmlns:a16="http://schemas.microsoft.com/office/drawing/2014/main" val="2445171680"/>
                  </a:ext>
                </a:extLst>
              </a:tr>
              <a:tr h="532988">
                <a:tc>
                  <a:txBody>
                    <a:bodyPr/>
                    <a:lstStyle/>
                    <a:p>
                      <a:pPr algn="l" fontAlgn="ctr"/>
                      <a:r>
                        <a:rPr lang="en-US" sz="1200" u="none" strike="noStrike">
                          <a:effectLst/>
                        </a:rPr>
                        <a:t>QUEENS GATEWAY TO HEALTH </a:t>
                      </a:r>
                      <a:br>
                        <a:rPr lang="en-US" sz="1200" u="none" strike="noStrike">
                          <a:effectLst/>
                        </a:rPr>
                      </a:br>
                      <a:r>
                        <a:rPr lang="en-US" sz="1200" u="none" strike="noStrike">
                          <a:effectLst/>
                        </a:rPr>
                        <a:t>SCIENCES SECONDARY SC...</a:t>
                      </a:r>
                      <a:endParaRPr lang="en-US" sz="12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83</a:t>
                      </a:r>
                      <a:endParaRPr lang="en-US" sz="14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23</a:t>
                      </a:r>
                      <a:endParaRPr lang="en-US" sz="14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58%</a:t>
                      </a:r>
                      <a:endParaRPr lang="en-US" sz="1400" b="0" i="0" u="none" strike="noStrike">
                        <a:solidFill>
                          <a:srgbClr val="000000"/>
                        </a:solidFill>
                        <a:effectLst/>
                        <a:latin typeface="Calibri" panose="020F0502020204030204" pitchFamily="34" charset="0"/>
                      </a:endParaRPr>
                    </a:p>
                  </a:txBody>
                  <a:tcPr marL="10182" marR="10182" marT="10182" marB="0" anchor="ctr">
                    <a:lnR w="28575" cap="flat" cmpd="sng" algn="ctr">
                      <a:solidFill>
                        <a:schemeClr val="accent4"/>
                      </a:solidFill>
                      <a:prstDash val="sysDash"/>
                      <a:round/>
                      <a:headEnd type="none" w="med" len="med"/>
                      <a:tailEnd type="none" w="med" len="med"/>
                    </a:lnR>
                  </a:tcPr>
                </a:tc>
                <a:tc>
                  <a:txBody>
                    <a:bodyPr/>
                    <a:lstStyle/>
                    <a:p>
                      <a:pPr algn="ctr" fontAlgn="ctr"/>
                      <a:r>
                        <a:rPr lang="en-US" sz="1400" b="1" u="none" strike="noStrike">
                          <a:effectLst/>
                        </a:rPr>
                        <a:t>12</a:t>
                      </a:r>
                      <a:endParaRPr lang="en-US" sz="1400" b="1" i="0" u="none" strike="noStrike">
                        <a:solidFill>
                          <a:srgbClr val="000000"/>
                        </a:solidFill>
                        <a:effectLst/>
                        <a:latin typeface="Calibri" panose="020F0502020204030204" pitchFamily="34" charset="0"/>
                      </a:endParaRPr>
                    </a:p>
                  </a:txBody>
                  <a:tcPr marL="10182" marR="10182" marT="10182" marB="0" anchor="ctr">
                    <a:lnL w="28575" cap="flat" cmpd="sng" algn="ctr">
                      <a:solidFill>
                        <a:schemeClr val="accent4"/>
                      </a:solidFill>
                      <a:prstDash val="sysDash"/>
                      <a:round/>
                      <a:headEnd type="none" w="med" len="med"/>
                      <a:tailEnd type="none" w="med" len="med"/>
                    </a:lnL>
                  </a:tcPr>
                </a:tc>
                <a:tc>
                  <a:txBody>
                    <a:bodyPr/>
                    <a:lstStyle/>
                    <a:p>
                      <a:pPr algn="ctr" fontAlgn="ctr"/>
                      <a:r>
                        <a:rPr lang="en-US" sz="1400" b="1" u="none" strike="noStrike">
                          <a:effectLst/>
                        </a:rPr>
                        <a:t>46%</a:t>
                      </a:r>
                      <a:endParaRPr lang="en-US" sz="1400" b="1" i="0" u="none" strike="noStrike">
                        <a:solidFill>
                          <a:srgbClr val="000000"/>
                        </a:solidFill>
                        <a:effectLst/>
                        <a:latin typeface="Calibri" panose="020F0502020204030204" pitchFamily="34" charset="0"/>
                      </a:endParaRPr>
                    </a:p>
                  </a:txBody>
                  <a:tcPr marL="10182" marR="10182" marT="10182" marB="0" anchor="ctr">
                    <a:lnR w="28575" cap="flat" cmpd="sng" algn="ctr">
                      <a:solidFill>
                        <a:schemeClr val="accent4"/>
                      </a:solidFill>
                      <a:prstDash val="sysDash"/>
                      <a:round/>
                      <a:headEnd type="none" w="med" len="med"/>
                      <a:tailEnd type="none" w="med" len="med"/>
                    </a:lnR>
                  </a:tcPr>
                </a:tc>
                <a:extLst>
                  <a:ext uri="{0D108BD9-81ED-4DB2-BD59-A6C34878D82A}">
                    <a16:rowId xmlns:a16="http://schemas.microsoft.com/office/drawing/2014/main" val="1058349087"/>
                  </a:ext>
                </a:extLst>
              </a:tr>
              <a:tr h="296327">
                <a:tc>
                  <a:txBody>
                    <a:bodyPr/>
                    <a:lstStyle/>
                    <a:p>
                      <a:pPr algn="l" fontAlgn="ctr"/>
                      <a:r>
                        <a:rPr lang="en-US" sz="1200" u="none" strike="noStrike">
                          <a:effectLst/>
                        </a:rPr>
                        <a:t>J.H.S. 118 WILLIAM W. NILES</a:t>
                      </a:r>
                      <a:endParaRPr lang="en-US" sz="12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424</a:t>
                      </a:r>
                      <a:endParaRPr lang="en-US" sz="14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29</a:t>
                      </a:r>
                      <a:endParaRPr lang="en-US" sz="14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10182" marR="10182" marT="10182" marB="0" anchor="ctr">
                    <a:lnR w="28575" cap="flat" cmpd="sng" algn="ctr">
                      <a:solidFill>
                        <a:schemeClr val="accent4"/>
                      </a:solidFill>
                      <a:prstDash val="sysDash"/>
                      <a:round/>
                      <a:headEnd type="none" w="med" len="med"/>
                      <a:tailEnd type="none" w="med" len="med"/>
                    </a:lnR>
                  </a:tcPr>
                </a:tc>
                <a:tc>
                  <a:txBody>
                    <a:bodyPr/>
                    <a:lstStyle/>
                    <a:p>
                      <a:pPr algn="ctr" fontAlgn="ctr"/>
                      <a:r>
                        <a:rPr lang="en-US" sz="1400" b="1" u="none" strike="noStrike">
                          <a:effectLst/>
                        </a:rPr>
                        <a:t>11</a:t>
                      </a:r>
                      <a:endParaRPr lang="en-US" sz="1400" b="1" i="0" u="none" strike="noStrike">
                        <a:solidFill>
                          <a:srgbClr val="000000"/>
                        </a:solidFill>
                        <a:effectLst/>
                        <a:latin typeface="Calibri" panose="020F0502020204030204" pitchFamily="34" charset="0"/>
                      </a:endParaRPr>
                    </a:p>
                  </a:txBody>
                  <a:tcPr marL="10182" marR="10182" marT="10182" marB="0" anchor="ctr">
                    <a:lnL w="28575" cap="flat" cmpd="sng" algn="ctr">
                      <a:solidFill>
                        <a:schemeClr val="accent4"/>
                      </a:solidFill>
                      <a:prstDash val="sysDash"/>
                      <a:round/>
                      <a:headEnd type="none" w="med" len="med"/>
                      <a:tailEnd type="none" w="med" len="med"/>
                    </a:lnL>
                  </a:tcPr>
                </a:tc>
                <a:tc>
                  <a:txBody>
                    <a:bodyPr/>
                    <a:lstStyle/>
                    <a:p>
                      <a:pPr algn="ctr" fontAlgn="ctr"/>
                      <a:r>
                        <a:rPr lang="en-US" sz="1400" b="1" u="none" strike="noStrike">
                          <a:effectLst/>
                        </a:rPr>
                        <a:t>81%</a:t>
                      </a:r>
                      <a:endParaRPr lang="en-US" sz="1400" b="1" i="0" u="none" strike="noStrike">
                        <a:solidFill>
                          <a:srgbClr val="000000"/>
                        </a:solidFill>
                        <a:effectLst/>
                        <a:latin typeface="Calibri" panose="020F0502020204030204" pitchFamily="34" charset="0"/>
                      </a:endParaRPr>
                    </a:p>
                  </a:txBody>
                  <a:tcPr marL="10182" marR="10182" marT="10182" marB="0" anchor="ctr">
                    <a:lnR w="28575" cap="flat" cmpd="sng" algn="ctr">
                      <a:solidFill>
                        <a:schemeClr val="accent4"/>
                      </a:solidFill>
                      <a:prstDash val="sysDash"/>
                      <a:round/>
                      <a:headEnd type="none" w="med" len="med"/>
                      <a:tailEnd type="none" w="med" len="med"/>
                    </a:lnR>
                  </a:tcPr>
                </a:tc>
                <a:extLst>
                  <a:ext uri="{0D108BD9-81ED-4DB2-BD59-A6C34878D82A}">
                    <a16:rowId xmlns:a16="http://schemas.microsoft.com/office/drawing/2014/main" val="3634211783"/>
                  </a:ext>
                </a:extLst>
              </a:tr>
              <a:tr h="296327">
                <a:tc>
                  <a:txBody>
                    <a:bodyPr/>
                    <a:lstStyle/>
                    <a:p>
                      <a:pPr algn="l" fontAlgn="ctr"/>
                      <a:r>
                        <a:rPr lang="en-US" sz="1200" u="none" strike="noStrike">
                          <a:effectLst/>
                        </a:rPr>
                        <a:t>I.S. 227 LOUIS ARMSTRONG</a:t>
                      </a:r>
                      <a:endParaRPr lang="en-US" sz="12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460</a:t>
                      </a:r>
                      <a:endParaRPr lang="en-US" sz="14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19%</a:t>
                      </a:r>
                      <a:endParaRPr lang="en-US" sz="1400" b="0" i="0" u="none" strike="noStrike">
                        <a:solidFill>
                          <a:srgbClr val="000000"/>
                        </a:solidFill>
                        <a:effectLst/>
                        <a:latin typeface="Calibri" panose="020F0502020204030204" pitchFamily="34" charset="0"/>
                      </a:endParaRPr>
                    </a:p>
                  </a:txBody>
                  <a:tcPr marL="10182" marR="10182" marT="10182" marB="0" anchor="ctr">
                    <a:lnR w="28575" cap="flat" cmpd="sng" algn="ctr">
                      <a:solidFill>
                        <a:schemeClr val="accent4"/>
                      </a:solidFill>
                      <a:prstDash val="sysDash"/>
                      <a:round/>
                      <a:headEnd type="none" w="med" len="med"/>
                      <a:tailEnd type="none" w="med" len="med"/>
                    </a:lnR>
                  </a:tcPr>
                </a:tc>
                <a:tc>
                  <a:txBody>
                    <a:bodyPr/>
                    <a:lstStyle/>
                    <a:p>
                      <a:pPr algn="ctr" fontAlgn="ctr"/>
                      <a:r>
                        <a:rPr lang="en-US" sz="1400" b="1" u="none" strike="noStrike">
                          <a:effectLst/>
                        </a:rPr>
                        <a:t>11</a:t>
                      </a:r>
                      <a:endParaRPr lang="en-US" sz="1400" b="1" i="0" u="none" strike="noStrike">
                        <a:solidFill>
                          <a:srgbClr val="000000"/>
                        </a:solidFill>
                        <a:effectLst/>
                        <a:latin typeface="Calibri" panose="020F0502020204030204" pitchFamily="34" charset="0"/>
                      </a:endParaRPr>
                    </a:p>
                  </a:txBody>
                  <a:tcPr marL="10182" marR="10182" marT="10182" marB="0" anchor="ctr">
                    <a:lnL w="28575" cap="flat" cmpd="sng" algn="ctr">
                      <a:solidFill>
                        <a:schemeClr val="accent4"/>
                      </a:solidFill>
                      <a:prstDash val="sysDash"/>
                      <a:round/>
                      <a:headEnd type="none" w="med" len="med"/>
                      <a:tailEnd type="none" w="med" len="med"/>
                    </a:lnL>
                  </a:tcPr>
                </a:tc>
                <a:tc>
                  <a:txBody>
                    <a:bodyPr/>
                    <a:lstStyle/>
                    <a:p>
                      <a:pPr algn="ctr" fontAlgn="ctr"/>
                      <a:r>
                        <a:rPr lang="en-US" sz="1400" b="1" u="none" strike="noStrike" dirty="0">
                          <a:effectLst/>
                        </a:rPr>
                        <a:t>59%</a:t>
                      </a:r>
                      <a:endParaRPr lang="en-US" sz="1400" b="1" i="0" u="none" strike="noStrike" dirty="0">
                        <a:solidFill>
                          <a:srgbClr val="000000"/>
                        </a:solidFill>
                        <a:effectLst/>
                        <a:latin typeface="Calibri" panose="020F0502020204030204" pitchFamily="34" charset="0"/>
                      </a:endParaRPr>
                    </a:p>
                  </a:txBody>
                  <a:tcPr marL="10182" marR="10182" marT="10182" marB="0" anchor="ctr">
                    <a:lnR w="28575" cap="flat" cmpd="sng" algn="ctr">
                      <a:solidFill>
                        <a:schemeClr val="accent4"/>
                      </a:solidFill>
                      <a:prstDash val="sysDash"/>
                      <a:round/>
                      <a:headEnd type="none" w="med" len="med"/>
                      <a:tailEnd type="none" w="med" len="med"/>
                    </a:lnR>
                  </a:tcPr>
                </a:tc>
                <a:extLst>
                  <a:ext uri="{0D108BD9-81ED-4DB2-BD59-A6C34878D82A}">
                    <a16:rowId xmlns:a16="http://schemas.microsoft.com/office/drawing/2014/main" val="2563621031"/>
                  </a:ext>
                </a:extLst>
              </a:tr>
              <a:tr h="296327">
                <a:tc>
                  <a:txBody>
                    <a:bodyPr/>
                    <a:lstStyle/>
                    <a:p>
                      <a:pPr algn="l" fontAlgn="ctr"/>
                      <a:r>
                        <a:rPr lang="en-US" sz="1200" u="none" strike="noStrike">
                          <a:effectLst/>
                        </a:rPr>
                        <a:t>I.S. 034 TOTTENVILLE</a:t>
                      </a:r>
                      <a:endParaRPr lang="en-US" sz="12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378</a:t>
                      </a:r>
                      <a:endParaRPr lang="en-US" sz="14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8</a:t>
                      </a:r>
                      <a:endParaRPr lang="en-US" sz="14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21%</a:t>
                      </a:r>
                      <a:endParaRPr lang="en-US" sz="1400" b="0" i="0" u="none" strike="noStrike">
                        <a:solidFill>
                          <a:srgbClr val="000000"/>
                        </a:solidFill>
                        <a:effectLst/>
                        <a:latin typeface="Calibri" panose="020F0502020204030204" pitchFamily="34" charset="0"/>
                      </a:endParaRPr>
                    </a:p>
                  </a:txBody>
                  <a:tcPr marL="10182" marR="10182" marT="10182" marB="0" anchor="ctr">
                    <a:lnR w="28575" cap="flat" cmpd="sng" algn="ctr">
                      <a:solidFill>
                        <a:schemeClr val="accent4"/>
                      </a:solidFill>
                      <a:prstDash val="sysDash"/>
                      <a:round/>
                      <a:headEnd type="none" w="med" len="med"/>
                      <a:tailEnd type="none" w="med" len="med"/>
                    </a:lnR>
                  </a:tcPr>
                </a:tc>
                <a:tc>
                  <a:txBody>
                    <a:bodyPr/>
                    <a:lstStyle/>
                    <a:p>
                      <a:pPr algn="ctr" fontAlgn="ctr"/>
                      <a:r>
                        <a:rPr lang="en-US" sz="1400" b="1" u="none" strike="noStrike">
                          <a:effectLst/>
                        </a:rPr>
                        <a:t>9</a:t>
                      </a:r>
                      <a:endParaRPr lang="en-US" sz="1400" b="1" i="0" u="none" strike="noStrike">
                        <a:solidFill>
                          <a:srgbClr val="000000"/>
                        </a:solidFill>
                        <a:effectLst/>
                        <a:latin typeface="Calibri" panose="020F0502020204030204" pitchFamily="34" charset="0"/>
                      </a:endParaRPr>
                    </a:p>
                  </a:txBody>
                  <a:tcPr marL="10182" marR="10182" marT="10182" marB="0" anchor="ctr">
                    <a:lnL w="28575" cap="flat" cmpd="sng" algn="ctr">
                      <a:solidFill>
                        <a:schemeClr val="accent4"/>
                      </a:solidFill>
                      <a:prstDash val="sysDash"/>
                      <a:round/>
                      <a:headEnd type="none" w="med" len="med"/>
                      <a:tailEnd type="none" w="med" len="med"/>
                    </a:lnL>
                  </a:tcPr>
                </a:tc>
                <a:tc>
                  <a:txBody>
                    <a:bodyPr/>
                    <a:lstStyle/>
                    <a:p>
                      <a:pPr algn="ctr" fontAlgn="ctr"/>
                      <a:r>
                        <a:rPr lang="en-US" sz="1400" b="1" u="none" strike="noStrike" dirty="0">
                          <a:effectLst/>
                        </a:rPr>
                        <a:t>11%</a:t>
                      </a:r>
                      <a:endParaRPr lang="en-US" sz="1400" b="1" i="0" u="none" strike="noStrike" dirty="0">
                        <a:solidFill>
                          <a:srgbClr val="000000"/>
                        </a:solidFill>
                        <a:effectLst/>
                        <a:latin typeface="Calibri" panose="020F0502020204030204" pitchFamily="34" charset="0"/>
                      </a:endParaRPr>
                    </a:p>
                  </a:txBody>
                  <a:tcPr marL="10182" marR="10182" marT="10182" marB="0" anchor="ctr">
                    <a:lnR w="28575" cap="flat" cmpd="sng" algn="ctr">
                      <a:solidFill>
                        <a:schemeClr val="accent4"/>
                      </a:solidFill>
                      <a:prstDash val="sysDash"/>
                      <a:round/>
                      <a:headEnd type="none" w="med" len="med"/>
                      <a:tailEnd type="none" w="med" len="med"/>
                    </a:lnR>
                  </a:tcPr>
                </a:tc>
                <a:extLst>
                  <a:ext uri="{0D108BD9-81ED-4DB2-BD59-A6C34878D82A}">
                    <a16:rowId xmlns:a16="http://schemas.microsoft.com/office/drawing/2014/main" val="1702419124"/>
                  </a:ext>
                </a:extLst>
              </a:tr>
              <a:tr h="296327">
                <a:tc>
                  <a:txBody>
                    <a:bodyPr/>
                    <a:lstStyle/>
                    <a:p>
                      <a:pPr algn="l" fontAlgn="ctr"/>
                      <a:r>
                        <a:rPr lang="en-US" sz="1200" u="none" strike="noStrike" dirty="0">
                          <a:effectLst/>
                        </a:rPr>
                        <a:t>TAG YOUNG SCHOLARS</a:t>
                      </a:r>
                      <a:endParaRPr lang="en-US" sz="1200" b="0" i="0" u="none" strike="noStrike" dirty="0">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dirty="0">
                          <a:effectLst/>
                        </a:rPr>
                        <a:t>56</a:t>
                      </a:r>
                      <a:endParaRPr lang="en-US" sz="1400" b="0" i="0" u="none" strike="noStrike" dirty="0">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10182" marR="10182" marT="10182" marB="0" anchor="ctr"/>
                </a:tc>
                <a:tc>
                  <a:txBody>
                    <a:bodyPr/>
                    <a:lstStyle/>
                    <a:p>
                      <a:pPr algn="ctr" fontAlgn="ctr"/>
                      <a:r>
                        <a:rPr lang="en-US" sz="1400" u="none" strike="noStrike" dirty="0">
                          <a:effectLst/>
                        </a:rPr>
                        <a:t>66%</a:t>
                      </a:r>
                      <a:endParaRPr lang="en-US" sz="1400" b="0" i="0" u="none" strike="noStrike" dirty="0">
                        <a:solidFill>
                          <a:srgbClr val="000000"/>
                        </a:solidFill>
                        <a:effectLst/>
                        <a:latin typeface="Calibri" panose="020F0502020204030204" pitchFamily="34" charset="0"/>
                      </a:endParaRPr>
                    </a:p>
                  </a:txBody>
                  <a:tcPr marL="10182" marR="10182" marT="10182" marB="0" anchor="ctr">
                    <a:lnR w="28575" cap="flat" cmpd="sng" algn="ctr">
                      <a:solidFill>
                        <a:schemeClr val="accent4"/>
                      </a:solidFill>
                      <a:prstDash val="sysDash"/>
                      <a:round/>
                      <a:headEnd type="none" w="med" len="med"/>
                      <a:tailEnd type="none" w="med" len="med"/>
                    </a:lnR>
                  </a:tcPr>
                </a:tc>
                <a:tc>
                  <a:txBody>
                    <a:bodyPr/>
                    <a:lstStyle/>
                    <a:p>
                      <a:pPr algn="ctr" fontAlgn="ctr"/>
                      <a:r>
                        <a:rPr lang="en-US" sz="1400" b="1" u="none" strike="noStrike" dirty="0">
                          <a:effectLst/>
                        </a:rPr>
                        <a:t>9</a:t>
                      </a:r>
                      <a:endParaRPr lang="en-US" sz="1400" b="1" i="0" u="none" strike="noStrike" dirty="0">
                        <a:solidFill>
                          <a:srgbClr val="000000"/>
                        </a:solidFill>
                        <a:effectLst/>
                        <a:latin typeface="Calibri" panose="020F0502020204030204" pitchFamily="34" charset="0"/>
                      </a:endParaRPr>
                    </a:p>
                  </a:txBody>
                  <a:tcPr marL="10182" marR="10182" marT="10182" marB="0" anchor="ctr">
                    <a:lnL w="28575" cap="flat" cmpd="sng" algn="ctr">
                      <a:solidFill>
                        <a:schemeClr val="accent4"/>
                      </a:solidFill>
                      <a:prstDash val="sysDash"/>
                      <a:round/>
                      <a:headEnd type="none" w="med" len="med"/>
                      <a:tailEnd type="none" w="med" len="med"/>
                    </a:lnL>
                    <a:lnB w="28575" cap="flat" cmpd="sng" algn="ctr">
                      <a:solidFill>
                        <a:schemeClr val="accent4"/>
                      </a:solidFill>
                      <a:prstDash val="sysDash"/>
                      <a:round/>
                      <a:headEnd type="none" w="med" len="med"/>
                      <a:tailEnd type="none" w="med" len="med"/>
                    </a:lnB>
                  </a:tcPr>
                </a:tc>
                <a:tc>
                  <a:txBody>
                    <a:bodyPr/>
                    <a:lstStyle/>
                    <a:p>
                      <a:pPr algn="ctr" fontAlgn="ctr"/>
                      <a:r>
                        <a:rPr lang="en-US" sz="1400" b="1" u="none" strike="noStrike" dirty="0">
                          <a:effectLst/>
                        </a:rPr>
                        <a:t>44%</a:t>
                      </a:r>
                      <a:endParaRPr lang="en-US" sz="1400" b="1" i="0" u="none" strike="noStrike" dirty="0">
                        <a:solidFill>
                          <a:srgbClr val="000000"/>
                        </a:solidFill>
                        <a:effectLst/>
                        <a:latin typeface="Calibri" panose="020F0502020204030204" pitchFamily="34" charset="0"/>
                      </a:endParaRPr>
                    </a:p>
                  </a:txBody>
                  <a:tcPr marL="10182" marR="10182" marT="10182" marB="0" anchor="ctr">
                    <a:lnR w="28575" cap="flat" cmpd="sng" algn="ctr">
                      <a:solidFill>
                        <a:schemeClr val="accent4"/>
                      </a:solidFill>
                      <a:prstDash val="sysDash"/>
                      <a:round/>
                      <a:headEnd type="none" w="med" len="med"/>
                      <a:tailEnd type="none" w="med" len="med"/>
                    </a:lnR>
                    <a:lnB w="28575" cap="flat" cmpd="sng" algn="ctr">
                      <a:solidFill>
                        <a:schemeClr val="accent4"/>
                      </a:solidFill>
                      <a:prstDash val="sysDash"/>
                      <a:round/>
                      <a:headEnd type="none" w="med" len="med"/>
                      <a:tailEnd type="none" w="med" len="med"/>
                    </a:lnB>
                  </a:tcPr>
                </a:tc>
                <a:extLst>
                  <a:ext uri="{0D108BD9-81ED-4DB2-BD59-A6C34878D82A}">
                    <a16:rowId xmlns:a16="http://schemas.microsoft.com/office/drawing/2014/main" val="192884596"/>
                  </a:ext>
                </a:extLst>
              </a:tr>
            </a:tbl>
          </a:graphicData>
        </a:graphic>
      </p:graphicFrame>
    </p:spTree>
    <p:extLst>
      <p:ext uri="{BB962C8B-B14F-4D97-AF65-F5344CB8AC3E}">
        <p14:creationId xmlns:p14="http://schemas.microsoft.com/office/powerpoint/2010/main" val="666643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3">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5831D1-F8FE-CF4E-9F75-6B2D1AD229B4}"/>
              </a:ext>
            </a:extLst>
          </p:cNvPr>
          <p:cNvSpPr>
            <a:spLocks noGrp="1"/>
          </p:cNvSpPr>
          <p:nvPr>
            <p:ph type="title"/>
          </p:nvPr>
        </p:nvSpPr>
        <p:spPr>
          <a:xfrm>
            <a:off x="5080216" y="1076324"/>
            <a:ext cx="6272784" cy="1535051"/>
          </a:xfrm>
        </p:spPr>
        <p:txBody>
          <a:bodyPr anchor="b">
            <a:normAutofit/>
          </a:bodyPr>
          <a:lstStyle/>
          <a:p>
            <a:r>
              <a:rPr lang="en-US" sz="5200"/>
              <a:t>Future Analyses</a:t>
            </a:r>
          </a:p>
        </p:txBody>
      </p:sp>
      <p:pic>
        <p:nvPicPr>
          <p:cNvPr id="18" name="Picture 4">
            <a:extLst>
              <a:ext uri="{FF2B5EF4-FFF2-40B4-BE49-F238E27FC236}">
                <a16:creationId xmlns:a16="http://schemas.microsoft.com/office/drawing/2014/main" id="{6973957D-3ADC-444C-8606-F4FC345CC928}"/>
              </a:ext>
            </a:extLst>
          </p:cNvPr>
          <p:cNvPicPr>
            <a:picLocks noChangeAspect="1"/>
          </p:cNvPicPr>
          <p:nvPr/>
        </p:nvPicPr>
        <p:blipFill rotWithShape="1">
          <a:blip r:embed="rId2"/>
          <a:srcRect l="24047" r="32102" b="-1"/>
          <a:stretch/>
        </p:blipFill>
        <p:spPr>
          <a:xfrm>
            <a:off x="20" y="10"/>
            <a:ext cx="4505305" cy="6857990"/>
          </a:xfrm>
          <a:prstGeom prst="rect">
            <a:avLst/>
          </a:prstGeom>
        </p:spPr>
      </p:pic>
      <p:sp>
        <p:nvSpPr>
          <p:cNvPr id="43" name="Rectangle 35">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37">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73E0F54-7072-474B-8367-40C3C9327607}"/>
              </a:ext>
            </a:extLst>
          </p:cNvPr>
          <p:cNvSpPr>
            <a:spLocks noGrp="1"/>
          </p:cNvSpPr>
          <p:nvPr>
            <p:ph idx="1"/>
          </p:nvPr>
        </p:nvSpPr>
        <p:spPr>
          <a:xfrm>
            <a:off x="5080216" y="3351276"/>
            <a:ext cx="6272784" cy="2825686"/>
          </a:xfrm>
        </p:spPr>
        <p:txBody>
          <a:bodyPr>
            <a:normAutofit/>
          </a:bodyPr>
          <a:lstStyle/>
          <a:p>
            <a:pPr>
              <a:lnSpc>
                <a:spcPct val="100000"/>
              </a:lnSpc>
            </a:pPr>
            <a:r>
              <a:rPr lang="en-US" sz="1100"/>
              <a:t>Using GIS to determine if there’re any differences in admissions offers to schools/students based on how close the feeder school is to the specialized high school.</a:t>
            </a:r>
          </a:p>
          <a:p>
            <a:pPr>
              <a:lnSpc>
                <a:spcPct val="100000"/>
              </a:lnSpc>
            </a:pPr>
            <a:r>
              <a:rPr lang="en-US" sz="1100"/>
              <a:t>I was only able to use one year of admissions and test data. It would have been interesting to determine if there're any trends in the data across more than one year of data.</a:t>
            </a:r>
          </a:p>
          <a:p>
            <a:pPr>
              <a:lnSpc>
                <a:spcPct val="100000"/>
              </a:lnSpc>
            </a:pPr>
            <a:r>
              <a:rPr lang="en-US" sz="1100"/>
              <a:t>The data only contained the performance on tests that are administered to students during a typical school year. </a:t>
            </a:r>
          </a:p>
          <a:p>
            <a:pPr lvl="1">
              <a:lnSpc>
                <a:spcPct val="100000"/>
              </a:lnSpc>
            </a:pPr>
            <a:r>
              <a:rPr lang="en-US" sz="1100"/>
              <a:t>It would be interesting to see how preparatory tests for the SHSAT relate to the number of offers received by schools/students. </a:t>
            </a:r>
          </a:p>
          <a:p>
            <a:pPr lvl="1">
              <a:lnSpc>
                <a:spcPct val="100000"/>
              </a:lnSpc>
            </a:pPr>
            <a:r>
              <a:rPr lang="en-US" sz="1100"/>
              <a:t>Also, looking at any after-school prep programs' impact on the number of offers received, would be interesting</a:t>
            </a:r>
            <a:endParaRPr lang="en-US" sz="1100" dirty="0"/>
          </a:p>
        </p:txBody>
      </p:sp>
    </p:spTree>
    <p:extLst>
      <p:ext uri="{BB962C8B-B14F-4D97-AF65-F5344CB8AC3E}">
        <p14:creationId xmlns:p14="http://schemas.microsoft.com/office/powerpoint/2010/main" val="375065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1ED1B-5C2F-3447-A613-54C3987EFB14}"/>
              </a:ext>
            </a:extLst>
          </p:cNvPr>
          <p:cNvSpPr>
            <a:spLocks noGrp="1"/>
          </p:cNvSpPr>
          <p:nvPr>
            <p:ph type="title"/>
          </p:nvPr>
        </p:nvSpPr>
        <p:spPr>
          <a:xfrm>
            <a:off x="612648" y="1078992"/>
            <a:ext cx="6268770" cy="1536192"/>
          </a:xfrm>
        </p:spPr>
        <p:txBody>
          <a:bodyPr anchor="b">
            <a:normAutofit/>
          </a:bodyPr>
          <a:lstStyle/>
          <a:p>
            <a:r>
              <a:rPr lang="en-US" sz="5200"/>
              <a:t>Problem Statement</a:t>
            </a:r>
          </a:p>
        </p:txBody>
      </p:sp>
      <p:sp>
        <p:nvSpPr>
          <p:cNvPr id="55" name="Rectangle 54">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6C623C-6647-AD4F-A9D1-55A3F3020CA3}"/>
              </a:ext>
            </a:extLst>
          </p:cNvPr>
          <p:cNvSpPr>
            <a:spLocks noGrp="1"/>
          </p:cNvSpPr>
          <p:nvPr>
            <p:ph idx="1"/>
          </p:nvPr>
        </p:nvSpPr>
        <p:spPr>
          <a:xfrm>
            <a:off x="615458" y="3355848"/>
            <a:ext cx="6268770" cy="2825496"/>
          </a:xfrm>
        </p:spPr>
        <p:txBody>
          <a:bodyPr>
            <a:normAutofit/>
          </a:bodyPr>
          <a:lstStyle/>
          <a:p>
            <a:r>
              <a:rPr lang="en-US" sz="1800" dirty="0"/>
              <a:t>Which factors that predict success on the SHSAT can increase the number of SHS admissions offers received by Black &amp; Latinx students? </a:t>
            </a:r>
          </a:p>
        </p:txBody>
      </p:sp>
      <p:pic>
        <p:nvPicPr>
          <p:cNvPr id="5" name="Picture 4" descr="Icon&#10;&#10;Description automatically generated">
            <a:extLst>
              <a:ext uri="{FF2B5EF4-FFF2-40B4-BE49-F238E27FC236}">
                <a16:creationId xmlns:a16="http://schemas.microsoft.com/office/drawing/2014/main" id="{DEF40143-0074-DC44-A588-5432BCE4BA51}"/>
              </a:ext>
            </a:extLst>
          </p:cNvPr>
          <p:cNvPicPr>
            <a:picLocks noChangeAspect="1"/>
          </p:cNvPicPr>
          <p:nvPr/>
        </p:nvPicPr>
        <p:blipFill rotWithShape="1">
          <a:blip r:embed="rId2"/>
          <a:srcRect t="7701" r="1" b="15855"/>
          <a:stretch/>
        </p:blipFill>
        <p:spPr>
          <a:xfrm>
            <a:off x="7684006" y="10"/>
            <a:ext cx="4507993" cy="6857990"/>
          </a:xfrm>
          <a:prstGeom prst="rect">
            <a:avLst/>
          </a:prstGeom>
        </p:spPr>
      </p:pic>
    </p:spTree>
    <p:extLst>
      <p:ext uri="{BB962C8B-B14F-4D97-AF65-F5344CB8AC3E}">
        <p14:creationId xmlns:p14="http://schemas.microsoft.com/office/powerpoint/2010/main" val="470112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29E65-7DB6-554E-A68A-523D719BA6B5}"/>
              </a:ext>
            </a:extLst>
          </p:cNvPr>
          <p:cNvSpPr>
            <a:spLocks noGrp="1"/>
          </p:cNvSpPr>
          <p:nvPr>
            <p:ph type="title"/>
          </p:nvPr>
        </p:nvSpPr>
        <p:spPr>
          <a:xfrm>
            <a:off x="841248" y="426720"/>
            <a:ext cx="10506456" cy="1919141"/>
          </a:xfrm>
        </p:spPr>
        <p:txBody>
          <a:bodyPr anchor="b">
            <a:normAutofit/>
          </a:bodyPr>
          <a:lstStyle/>
          <a:p>
            <a:r>
              <a:rPr lang="en-US" sz="6000"/>
              <a:t>Data</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FE7CFB1-8210-144F-A0AE-30357F3C97EE}"/>
              </a:ext>
            </a:extLst>
          </p:cNvPr>
          <p:cNvSpPr>
            <a:spLocks noGrp="1"/>
          </p:cNvSpPr>
          <p:nvPr>
            <p:ph idx="1"/>
          </p:nvPr>
        </p:nvSpPr>
        <p:spPr>
          <a:xfrm>
            <a:off x="841248" y="3337269"/>
            <a:ext cx="10509504" cy="2905686"/>
          </a:xfrm>
        </p:spPr>
        <p:txBody>
          <a:bodyPr>
            <a:normAutofit/>
          </a:bodyPr>
          <a:lstStyle/>
          <a:p>
            <a:pPr>
              <a:lnSpc>
                <a:spcPct val="100000"/>
              </a:lnSpc>
            </a:pPr>
            <a:r>
              <a:rPr lang="en-US" sz="1900" dirty="0"/>
              <a:t>Two main datasets are used:</a:t>
            </a:r>
          </a:p>
          <a:p>
            <a:pPr lvl="1">
              <a:lnSpc>
                <a:spcPct val="100000"/>
              </a:lnSpc>
            </a:pPr>
            <a:r>
              <a:rPr lang="en-US" sz="1900" dirty="0"/>
              <a:t>2016 School Explorer</a:t>
            </a:r>
          </a:p>
          <a:p>
            <a:pPr lvl="2">
              <a:lnSpc>
                <a:spcPct val="100000"/>
              </a:lnSpc>
            </a:pPr>
            <a:r>
              <a:rPr lang="en-US" sz="1900" dirty="0"/>
              <a:t>Consists of 1,272 NYC schools and 161 variables, provided via </a:t>
            </a:r>
            <a:r>
              <a:rPr lang="en-US" sz="1900" dirty="0">
                <a:hlinkClick r:id="rId2"/>
              </a:rPr>
              <a:t>Kaggle</a:t>
            </a:r>
            <a:r>
              <a:rPr lang="en-US" sz="1900" dirty="0"/>
              <a:t>.</a:t>
            </a:r>
          </a:p>
          <a:p>
            <a:pPr lvl="2">
              <a:lnSpc>
                <a:spcPct val="100000"/>
              </a:lnSpc>
            </a:pPr>
            <a:r>
              <a:rPr lang="en-US" sz="1900" dirty="0"/>
              <a:t>Primarily, it’s school descriptors, e.g. grades, race &amp; ethnicity demographics percentages, high/low performing percentages of students.</a:t>
            </a:r>
          </a:p>
          <a:p>
            <a:pPr lvl="1">
              <a:lnSpc>
                <a:spcPct val="100000"/>
              </a:lnSpc>
            </a:pPr>
            <a:r>
              <a:rPr lang="en-US" sz="1900" dirty="0"/>
              <a:t>2017-2018 SHSAT Admissions Test Offers By Sending School</a:t>
            </a:r>
          </a:p>
          <a:p>
            <a:pPr lvl="2">
              <a:lnSpc>
                <a:spcPct val="100000"/>
              </a:lnSpc>
            </a:pPr>
            <a:r>
              <a:rPr lang="en-US" sz="1900" dirty="0"/>
              <a:t>Consists of 595 schools and the number of SHS offers received, based on the 2017 SHSAT, available via NYC’s </a:t>
            </a:r>
            <a:r>
              <a:rPr lang="en-US" sz="1900" dirty="0">
                <a:hlinkClick r:id="rId3"/>
              </a:rPr>
              <a:t>Open Data Portal</a:t>
            </a:r>
            <a:r>
              <a:rPr lang="en-US" sz="1900" dirty="0"/>
              <a:t>. </a:t>
            </a:r>
          </a:p>
          <a:p>
            <a:pPr>
              <a:lnSpc>
                <a:spcPct val="100000"/>
              </a:lnSpc>
            </a:pPr>
            <a:endParaRPr lang="en-US" sz="1900" dirty="0"/>
          </a:p>
        </p:txBody>
      </p:sp>
    </p:spTree>
    <p:extLst>
      <p:ext uri="{BB962C8B-B14F-4D97-AF65-F5344CB8AC3E}">
        <p14:creationId xmlns:p14="http://schemas.microsoft.com/office/powerpoint/2010/main" val="125658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C5BE86-6828-5149-8BED-A7EB2BBDDAF5}"/>
              </a:ext>
            </a:extLst>
          </p:cNvPr>
          <p:cNvSpPr>
            <a:spLocks noGrp="1"/>
          </p:cNvSpPr>
          <p:nvPr>
            <p:ph type="title"/>
          </p:nvPr>
        </p:nvSpPr>
        <p:spPr>
          <a:xfrm>
            <a:off x="5080216" y="1076324"/>
            <a:ext cx="6272784" cy="1535051"/>
          </a:xfrm>
        </p:spPr>
        <p:txBody>
          <a:bodyPr anchor="b">
            <a:normAutofit/>
          </a:bodyPr>
          <a:lstStyle/>
          <a:p>
            <a:r>
              <a:rPr lang="en-US" sz="4800"/>
              <a:t>Data Cleaning &amp; Feature Engineering</a:t>
            </a:r>
            <a:endParaRPr lang="en-US" sz="4800" dirty="0"/>
          </a:p>
        </p:txBody>
      </p:sp>
      <p:pic>
        <p:nvPicPr>
          <p:cNvPr id="5" name="Picture 4">
            <a:extLst>
              <a:ext uri="{FF2B5EF4-FFF2-40B4-BE49-F238E27FC236}">
                <a16:creationId xmlns:a16="http://schemas.microsoft.com/office/drawing/2014/main" id="{D453D521-5B34-4AC8-9EBF-44BC050E2C49}"/>
              </a:ext>
            </a:extLst>
          </p:cNvPr>
          <p:cNvPicPr>
            <a:picLocks noChangeAspect="1"/>
          </p:cNvPicPr>
          <p:nvPr/>
        </p:nvPicPr>
        <p:blipFill rotWithShape="1">
          <a:blip r:embed="rId2"/>
          <a:srcRect l="52055" r="7543"/>
          <a:stretch/>
        </p:blipFill>
        <p:spPr>
          <a:xfrm>
            <a:off x="20" y="10"/>
            <a:ext cx="4505305" cy="6857990"/>
          </a:xfrm>
          <a:prstGeom prst="rect">
            <a:avLst/>
          </a:prstGeom>
        </p:spPr>
      </p:pic>
      <p:sp>
        <p:nvSpPr>
          <p:cNvPr id="25" name="Rectangle 19">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1">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31326CC-BF8A-1743-94D9-AB8F25F3EFB0}"/>
              </a:ext>
            </a:extLst>
          </p:cNvPr>
          <p:cNvSpPr>
            <a:spLocks noGrp="1"/>
          </p:cNvSpPr>
          <p:nvPr>
            <p:ph idx="1"/>
          </p:nvPr>
        </p:nvSpPr>
        <p:spPr>
          <a:xfrm>
            <a:off x="5080216" y="3351276"/>
            <a:ext cx="6272784" cy="2825686"/>
          </a:xfrm>
        </p:spPr>
        <p:txBody>
          <a:bodyPr>
            <a:normAutofit/>
          </a:bodyPr>
          <a:lstStyle/>
          <a:p>
            <a:pPr>
              <a:lnSpc>
                <a:spcPct val="100000"/>
              </a:lnSpc>
            </a:pPr>
            <a:r>
              <a:rPr lang="en-US" sz="1400" dirty="0"/>
              <a:t>For models to perform best, improvements to data dimensionality were implemented, and several summary features were created. </a:t>
            </a:r>
          </a:p>
          <a:p>
            <a:pPr>
              <a:lnSpc>
                <a:spcPct val="100000"/>
              </a:lnSpc>
            </a:pPr>
            <a:r>
              <a:rPr lang="en-US" sz="1400" dirty="0"/>
              <a:t>For example, scores on standardized tests that were in several columns for grades 3 – 8, were summarized into one, per test, for 7</a:t>
            </a:r>
            <a:r>
              <a:rPr lang="en-US" sz="1400" baseline="30000" dirty="0"/>
              <a:t>th</a:t>
            </a:r>
            <a:r>
              <a:rPr lang="en-US" sz="1400" dirty="0"/>
              <a:t> graders: </a:t>
            </a:r>
          </a:p>
          <a:p>
            <a:pPr lvl="1">
              <a:lnSpc>
                <a:spcPct val="100000"/>
              </a:lnSpc>
            </a:pPr>
            <a:r>
              <a:rPr lang="en-US" sz="1400" dirty="0"/>
              <a:t>Standardized test scores, for each grade, consisted of two kinds of information, ELA (English Language Arts) &amp; Math.</a:t>
            </a:r>
          </a:p>
          <a:p>
            <a:pPr lvl="1">
              <a:lnSpc>
                <a:spcPct val="100000"/>
              </a:lnSpc>
            </a:pPr>
            <a:r>
              <a:rPr lang="en-US" sz="1400" dirty="0"/>
              <a:t>Scoring on these tests top out at 4, with 1 representing the worst score.</a:t>
            </a:r>
          </a:p>
          <a:p>
            <a:pPr>
              <a:lnSpc>
                <a:spcPct val="100000"/>
              </a:lnSpc>
            </a:pPr>
            <a:r>
              <a:rPr lang="en-US" sz="1400" dirty="0"/>
              <a:t>I’m only focusing on 7</a:t>
            </a:r>
            <a:r>
              <a:rPr lang="en-US" sz="1400" baseline="30000" dirty="0"/>
              <a:t>th</a:t>
            </a:r>
            <a:r>
              <a:rPr lang="en-US" sz="1400" dirty="0"/>
              <a:t> graders as those were the pool of students taking the SHSAT in the 2017-2018 SHSAT dataset.</a:t>
            </a:r>
          </a:p>
        </p:txBody>
      </p:sp>
    </p:spTree>
    <p:extLst>
      <p:ext uri="{BB962C8B-B14F-4D97-AF65-F5344CB8AC3E}">
        <p14:creationId xmlns:p14="http://schemas.microsoft.com/office/powerpoint/2010/main" val="1853604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Rectangle 5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CC9760-7BD4-A248-A6CC-AA1B231B3F30}"/>
              </a:ext>
            </a:extLst>
          </p:cNvPr>
          <p:cNvSpPr>
            <a:spLocks noGrp="1"/>
          </p:cNvSpPr>
          <p:nvPr>
            <p:ph type="title"/>
          </p:nvPr>
        </p:nvSpPr>
        <p:spPr>
          <a:xfrm>
            <a:off x="841246" y="978619"/>
            <a:ext cx="5991244" cy="1106424"/>
          </a:xfrm>
        </p:spPr>
        <p:txBody>
          <a:bodyPr>
            <a:normAutofit/>
          </a:bodyPr>
          <a:lstStyle/>
          <a:p>
            <a:r>
              <a:rPr lang="en-US" sz="3200"/>
              <a:t>Exploratory Data Analysis: Initial Relationships</a:t>
            </a:r>
          </a:p>
        </p:txBody>
      </p:sp>
      <p:sp>
        <p:nvSpPr>
          <p:cNvPr id="61" name="Rectangle 60">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344D3523-77B1-45D0-98D7-439D37D356F5}"/>
              </a:ext>
            </a:extLst>
          </p:cNvPr>
          <p:cNvSpPr>
            <a:spLocks noGrp="1"/>
          </p:cNvSpPr>
          <p:nvPr>
            <p:ph idx="1"/>
          </p:nvPr>
        </p:nvSpPr>
        <p:spPr>
          <a:xfrm>
            <a:off x="841248" y="2252870"/>
            <a:ext cx="5993892" cy="3560251"/>
          </a:xfrm>
        </p:spPr>
        <p:txBody>
          <a:bodyPr>
            <a:normAutofit/>
          </a:bodyPr>
          <a:lstStyle/>
          <a:p>
            <a:r>
              <a:rPr lang="en-US" sz="1800" dirty="0"/>
              <a:t>An initial plot of relationships points to a positive correlation between the number of SHS offers (</a:t>
            </a:r>
            <a:r>
              <a:rPr lang="en-US" sz="1800" dirty="0" err="1"/>
              <a:t>NumSpecializedOffers</a:t>
            </a:r>
            <a:r>
              <a:rPr lang="en-US" sz="1800" dirty="0"/>
              <a:t>) and the following:</a:t>
            </a:r>
          </a:p>
          <a:p>
            <a:pPr lvl="1"/>
            <a:r>
              <a:rPr lang="en-US" sz="1400" dirty="0"/>
              <a:t>Percent of the school that scored 4 in ELA (PctScore4ELA)</a:t>
            </a:r>
          </a:p>
          <a:p>
            <a:pPr lvl="1"/>
            <a:r>
              <a:rPr lang="en-US" sz="1400" dirty="0"/>
              <a:t>Percent of the school that scored 4 in Math (PctScore4Math)</a:t>
            </a:r>
          </a:p>
          <a:p>
            <a:pPr lvl="1"/>
            <a:r>
              <a:rPr lang="en-US" sz="1400" dirty="0"/>
              <a:t>Number of students sent to take the SHSAT (</a:t>
            </a:r>
            <a:r>
              <a:rPr lang="en-US" sz="1400" dirty="0" err="1"/>
              <a:t>NumTestTakers</a:t>
            </a:r>
            <a:r>
              <a:rPr lang="en-US" sz="1400" dirty="0"/>
              <a:t>)</a:t>
            </a:r>
          </a:p>
          <a:p>
            <a:r>
              <a:rPr lang="en-US" sz="1800" dirty="0"/>
              <a:t>We’ll explore these relationships further in our models.</a:t>
            </a:r>
          </a:p>
        </p:txBody>
      </p:sp>
      <p:pic>
        <p:nvPicPr>
          <p:cNvPr id="4" name="Picture 3" descr="Chart, scatter chart&#10;&#10;Description automatically generated">
            <a:extLst>
              <a:ext uri="{FF2B5EF4-FFF2-40B4-BE49-F238E27FC236}">
                <a16:creationId xmlns:a16="http://schemas.microsoft.com/office/drawing/2014/main" id="{47E44FC1-8954-D344-BB53-A6BDF38926A9}"/>
              </a:ext>
            </a:extLst>
          </p:cNvPr>
          <p:cNvPicPr>
            <a:picLocks noChangeAspect="1"/>
          </p:cNvPicPr>
          <p:nvPr/>
        </p:nvPicPr>
        <p:blipFill>
          <a:blip r:embed="rId2"/>
          <a:stretch>
            <a:fillRect/>
          </a:stretch>
        </p:blipFill>
        <p:spPr>
          <a:xfrm>
            <a:off x="8458200" y="137160"/>
            <a:ext cx="2585465" cy="6629400"/>
          </a:xfrm>
          <a:prstGeom prst="rect">
            <a:avLst/>
          </a:prstGeom>
        </p:spPr>
      </p:pic>
    </p:spTree>
    <p:extLst>
      <p:ext uri="{BB962C8B-B14F-4D97-AF65-F5344CB8AC3E}">
        <p14:creationId xmlns:p14="http://schemas.microsoft.com/office/powerpoint/2010/main" val="4187789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CC9760-7BD4-A248-A6CC-AA1B231B3F30}"/>
              </a:ext>
            </a:extLst>
          </p:cNvPr>
          <p:cNvSpPr>
            <a:spLocks noGrp="1"/>
          </p:cNvSpPr>
          <p:nvPr>
            <p:ph type="title"/>
          </p:nvPr>
        </p:nvSpPr>
        <p:spPr>
          <a:xfrm>
            <a:off x="7678538" y="978619"/>
            <a:ext cx="4103886" cy="1106424"/>
          </a:xfrm>
        </p:spPr>
        <p:txBody>
          <a:bodyPr>
            <a:normAutofit/>
          </a:bodyPr>
          <a:lstStyle/>
          <a:p>
            <a:r>
              <a:rPr lang="en-US" sz="2400" dirty="0"/>
              <a:t>Exploratory Data Analysis: Math by Race &amp; Ethnicity</a:t>
            </a:r>
          </a:p>
        </p:txBody>
      </p:sp>
      <p:sp>
        <p:nvSpPr>
          <p:cNvPr id="50" name="Rectangle 49">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344D3523-77B1-45D0-98D7-439D37D356F5}"/>
              </a:ext>
            </a:extLst>
          </p:cNvPr>
          <p:cNvSpPr>
            <a:spLocks noGrp="1"/>
          </p:cNvSpPr>
          <p:nvPr>
            <p:ph idx="1"/>
          </p:nvPr>
        </p:nvSpPr>
        <p:spPr>
          <a:xfrm>
            <a:off x="7678538" y="2252870"/>
            <a:ext cx="4103886" cy="3557016"/>
          </a:xfrm>
        </p:spPr>
        <p:txBody>
          <a:bodyPr>
            <a:normAutofit/>
          </a:bodyPr>
          <a:lstStyle/>
          <a:p>
            <a:r>
              <a:rPr lang="en-US" sz="1700" dirty="0"/>
              <a:t>Seeing that ELA &amp; Math 4 scores are tied to the number of SHS offers, we’ll dig a bit deeper.</a:t>
            </a:r>
          </a:p>
          <a:p>
            <a:r>
              <a:rPr lang="en-US" sz="1700" dirty="0"/>
              <a:t>This Math breakdown shows significantly less Black &amp; Latinx students scoring 4s (best) on the standardized math test.</a:t>
            </a:r>
          </a:p>
        </p:txBody>
      </p:sp>
      <p:graphicFrame>
        <p:nvGraphicFramePr>
          <p:cNvPr id="10" name="Chart 9">
            <a:extLst>
              <a:ext uri="{FF2B5EF4-FFF2-40B4-BE49-F238E27FC236}">
                <a16:creationId xmlns:a16="http://schemas.microsoft.com/office/drawing/2014/main" id="{CEBF7DE6-CD4B-6645-A684-F7776EB72AF9}"/>
              </a:ext>
            </a:extLst>
          </p:cNvPr>
          <p:cNvGraphicFramePr>
            <a:graphicFrameLocks/>
          </p:cNvGraphicFramePr>
          <p:nvPr>
            <p:extLst>
              <p:ext uri="{D42A27DB-BD31-4B8C-83A1-F6EECF244321}">
                <p14:modId xmlns:p14="http://schemas.microsoft.com/office/powerpoint/2010/main" val="1831523290"/>
              </p:ext>
            </p:extLst>
          </p:nvPr>
        </p:nvGraphicFramePr>
        <p:xfrm>
          <a:off x="91440" y="457200"/>
          <a:ext cx="7312457" cy="60350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6316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CC9760-7BD4-A248-A6CC-AA1B231B3F30}"/>
              </a:ext>
            </a:extLst>
          </p:cNvPr>
          <p:cNvSpPr>
            <a:spLocks noGrp="1"/>
          </p:cNvSpPr>
          <p:nvPr>
            <p:ph type="title"/>
          </p:nvPr>
        </p:nvSpPr>
        <p:spPr>
          <a:xfrm>
            <a:off x="7678536" y="978619"/>
            <a:ext cx="4103887" cy="1106424"/>
          </a:xfrm>
        </p:spPr>
        <p:txBody>
          <a:bodyPr>
            <a:normAutofit/>
          </a:bodyPr>
          <a:lstStyle/>
          <a:p>
            <a:r>
              <a:rPr lang="en-US" sz="2400" dirty="0"/>
              <a:t>Exploratory Data Analysis: ELA by Race &amp; Ethnicity</a:t>
            </a:r>
          </a:p>
        </p:txBody>
      </p:sp>
      <p:sp>
        <p:nvSpPr>
          <p:cNvPr id="50" name="Rectangle 49">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344D3523-77B1-45D0-98D7-439D37D356F5}"/>
              </a:ext>
            </a:extLst>
          </p:cNvPr>
          <p:cNvSpPr>
            <a:spLocks noGrp="1"/>
          </p:cNvSpPr>
          <p:nvPr>
            <p:ph idx="1"/>
          </p:nvPr>
        </p:nvSpPr>
        <p:spPr>
          <a:xfrm>
            <a:off x="7678535" y="2252870"/>
            <a:ext cx="4103887" cy="3557016"/>
          </a:xfrm>
        </p:spPr>
        <p:txBody>
          <a:bodyPr>
            <a:normAutofit/>
          </a:bodyPr>
          <a:lstStyle/>
          <a:p>
            <a:r>
              <a:rPr lang="en-US" sz="1700" dirty="0"/>
              <a:t>This ELA breakdown also shows significantly less Black &amp; Latinx students scoring 4s (best).</a:t>
            </a:r>
          </a:p>
          <a:p>
            <a:r>
              <a:rPr lang="en-US" sz="1700" dirty="0"/>
              <a:t>With the strength of the relationship between ELA &amp; Math 4 scores and SHS offers, we can potentially see why Black or Latinx students are generally receiving less SHS offers. </a:t>
            </a:r>
          </a:p>
        </p:txBody>
      </p:sp>
      <p:graphicFrame>
        <p:nvGraphicFramePr>
          <p:cNvPr id="20" name="Chart 19">
            <a:extLst>
              <a:ext uri="{FF2B5EF4-FFF2-40B4-BE49-F238E27FC236}">
                <a16:creationId xmlns:a16="http://schemas.microsoft.com/office/drawing/2014/main" id="{7F74A65B-3C1B-6244-977C-AB3CAA5AEE36}"/>
              </a:ext>
            </a:extLst>
          </p:cNvPr>
          <p:cNvGraphicFramePr>
            <a:graphicFrameLocks/>
          </p:cNvGraphicFramePr>
          <p:nvPr>
            <p:extLst>
              <p:ext uri="{D42A27DB-BD31-4B8C-83A1-F6EECF244321}">
                <p14:modId xmlns:p14="http://schemas.microsoft.com/office/powerpoint/2010/main" val="3532022149"/>
              </p:ext>
            </p:extLst>
          </p:nvPr>
        </p:nvGraphicFramePr>
        <p:xfrm>
          <a:off x="91440" y="457200"/>
          <a:ext cx="7312457" cy="60350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4220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BD151B-C849-9642-9794-68B780D8FCE2}"/>
              </a:ext>
            </a:extLst>
          </p:cNvPr>
          <p:cNvSpPr>
            <a:spLocks noGrp="1"/>
          </p:cNvSpPr>
          <p:nvPr>
            <p:ph type="title"/>
          </p:nvPr>
        </p:nvSpPr>
        <p:spPr>
          <a:xfrm>
            <a:off x="618424" y="586822"/>
            <a:ext cx="4347493" cy="1645920"/>
          </a:xfrm>
        </p:spPr>
        <p:txBody>
          <a:bodyPr>
            <a:normAutofit/>
          </a:bodyPr>
          <a:lstStyle/>
          <a:p>
            <a:r>
              <a:rPr lang="en-US" sz="3200" dirty="0"/>
              <a:t>EDA: </a:t>
            </a:r>
            <a:br>
              <a:rPr lang="en-US" sz="3200" dirty="0"/>
            </a:br>
            <a:r>
              <a:rPr lang="en-US" sz="3200" dirty="0"/>
              <a:t>Highest Number of SHS Offers</a:t>
            </a:r>
          </a:p>
        </p:txBody>
      </p:sp>
      <p:sp>
        <p:nvSpPr>
          <p:cNvPr id="36" name="Rectangle 3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0B1418EE-8E75-470F-92AA-C3ACB6DFB774}"/>
              </a:ext>
            </a:extLst>
          </p:cNvPr>
          <p:cNvSpPr>
            <a:spLocks noGrp="1"/>
          </p:cNvSpPr>
          <p:nvPr>
            <p:ph idx="1"/>
          </p:nvPr>
        </p:nvSpPr>
        <p:spPr>
          <a:xfrm>
            <a:off x="5351164" y="586822"/>
            <a:ext cx="6002636" cy="1645920"/>
          </a:xfrm>
        </p:spPr>
        <p:txBody>
          <a:bodyPr anchor="ctr">
            <a:normAutofit/>
          </a:bodyPr>
          <a:lstStyle/>
          <a:p>
            <a:r>
              <a:rPr lang="en-US" sz="1800" dirty="0"/>
              <a:t>Among the schools that received the highest number of SHS offers, nearly all are composed of fewer than 30% Black or Latinx students.</a:t>
            </a:r>
          </a:p>
        </p:txBody>
      </p:sp>
      <p:graphicFrame>
        <p:nvGraphicFramePr>
          <p:cNvPr id="13" name="Chart 12">
            <a:extLst>
              <a:ext uri="{FF2B5EF4-FFF2-40B4-BE49-F238E27FC236}">
                <a16:creationId xmlns:a16="http://schemas.microsoft.com/office/drawing/2014/main" id="{D1D9DC09-1352-F044-8425-56EF777D35FA}"/>
              </a:ext>
            </a:extLst>
          </p:cNvPr>
          <p:cNvGraphicFramePr>
            <a:graphicFrameLocks/>
          </p:cNvGraphicFramePr>
          <p:nvPr>
            <p:extLst>
              <p:ext uri="{D42A27DB-BD31-4B8C-83A1-F6EECF244321}">
                <p14:modId xmlns:p14="http://schemas.microsoft.com/office/powerpoint/2010/main" val="2322041058"/>
              </p:ext>
            </p:extLst>
          </p:nvPr>
        </p:nvGraphicFramePr>
        <p:xfrm>
          <a:off x="137160" y="2651760"/>
          <a:ext cx="118872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96203050"/>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26</TotalTime>
  <Words>1702</Words>
  <Application>Microsoft Macintosh PowerPoint</Application>
  <PresentationFormat>Widescreen</PresentationFormat>
  <Paragraphs>235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Helvetica Neue</vt:lpstr>
      <vt:lpstr>Neue Haas Grotesk Text Pro</vt:lpstr>
      <vt:lpstr>AccentBoxVTI</vt:lpstr>
      <vt:lpstr>Predicting  Specialized High School Admissions Offers</vt:lpstr>
      <vt:lpstr>Background</vt:lpstr>
      <vt:lpstr>Problem Statement</vt:lpstr>
      <vt:lpstr>Data</vt:lpstr>
      <vt:lpstr>Data Cleaning &amp; Feature Engineering</vt:lpstr>
      <vt:lpstr>Exploratory Data Analysis: Initial Relationships</vt:lpstr>
      <vt:lpstr>Exploratory Data Analysis: Math by Race &amp; Ethnicity</vt:lpstr>
      <vt:lpstr>Exploratory Data Analysis: ELA by Race &amp; Ethnicity</vt:lpstr>
      <vt:lpstr>EDA:  Highest Number of SHS Offers</vt:lpstr>
      <vt:lpstr>EDA:  Highest Percent of SHS Offers</vt:lpstr>
      <vt:lpstr>EDA:  Least Percent of SHS Offers</vt:lpstr>
      <vt:lpstr>EDA:  Highest Number of Test Takers</vt:lpstr>
      <vt:lpstr>EDA:  Least Number of Test Takers</vt:lpstr>
      <vt:lpstr>Regression Model Comparison</vt:lpstr>
      <vt:lpstr>Recommendation #1: More (Qualified) Testers</vt:lpstr>
      <vt:lpstr>Recommendation #1: Model Metrics</vt:lpstr>
      <vt:lpstr>Recommendation #1: Schools</vt:lpstr>
      <vt:lpstr>Recommendation #2:  More SHS Offers</vt:lpstr>
      <vt:lpstr>Recommendation #2: Model Metrics</vt:lpstr>
      <vt:lpstr>Recommendation #2: Schools</vt:lpstr>
      <vt:lpstr>Future Analyses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Specialized High School Admissions Offers</dc:title>
  <dc:creator>Domingo Moronta</dc:creator>
  <cp:lastModifiedBy>Domingo Moronta</cp:lastModifiedBy>
  <cp:revision>2</cp:revision>
  <dcterms:created xsi:type="dcterms:W3CDTF">2020-11-18T20:30:09Z</dcterms:created>
  <dcterms:modified xsi:type="dcterms:W3CDTF">2020-11-18T20:58:40Z</dcterms:modified>
</cp:coreProperties>
</file>