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8" r:id="rId1"/>
  </p:sldMasterIdLst>
  <p:sldIdLst>
    <p:sldId id="256" r:id="rId2"/>
    <p:sldId id="257" r:id="rId3"/>
    <p:sldId id="261" r:id="rId4"/>
    <p:sldId id="258" r:id="rId5"/>
    <p:sldId id="259" r:id="rId6"/>
    <p:sldId id="260" r:id="rId7"/>
    <p:sldId id="262" r:id="rId8"/>
    <p:sldId id="264" r:id="rId9"/>
    <p:sldId id="263"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0"/>
    <p:restoredTop sz="96327"/>
  </p:normalViewPr>
  <p:slideViewPr>
    <p:cSldViewPr snapToGrid="0" snapToObjects="1">
      <p:cViewPr varScale="1">
        <p:scale>
          <a:sx n="107" d="100"/>
          <a:sy n="107" d="100"/>
        </p:scale>
        <p:origin x="168" y="1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11/13/20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0280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11/13/20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86499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11/13/20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0556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11/13/20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35819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11/13/20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86230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11/13/20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18161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11/13/20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02817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11/13/20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7547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11/13/20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27991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11/13/20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34603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11/13/20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90536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11/13/20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847701828"/>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7" r:id="rId10"/>
    <p:sldLayoutId id="2147483786"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resource/vsgi-eeb5.csv" TargetMode="External"/><Relationship Id="rId2" Type="http://schemas.openxmlformats.org/officeDocument/2006/relationships/hyperlink" Target="https://storage.googleapis.com/kagglesdsdata/datasets%2F33225%2F44131%2F2016%20School%20Explorer.csv?GoogleAccessId=gcp-kaggle-com@kaggle-161607.iam.gserviceaccount.com&amp;Expires=1595273466&amp;Signature=fk6%2BI64ZSKXeenOP24Hsst9gNp2z3gFDGnz1rSXzcrnS874EFfR1VjUPVu0mCoN0bwXxJ7udjKpGlD51QLqiolRTpt9t%2F6ko672nNzd2KU0zJd4xRN8yW4Ouk1XxbCCTN2u6In241T1%2BY1RMpSp5rQgko83zQtwPClQPsl%2BWynlztsHV1aWF2K1J6MUy1SBaXyHvTSXBiMp1G2FvCoVjRVyjkXwV94Xgayi8Zgs3ISjyVUZn3yYzuyarl8NUwSnryWnfCE1debgt5z9AP5aTv7IbUA297hpYAhHZR0NjtKMwoadxypbWbBZ6cUTgI8KT4L4q8LdCgJ6SDJolkJERaQ%3D%3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group of people posing for the camera&#10;&#10;Description automatically generated">
            <a:extLst>
              <a:ext uri="{FF2B5EF4-FFF2-40B4-BE49-F238E27FC236}">
                <a16:creationId xmlns:a16="http://schemas.microsoft.com/office/drawing/2014/main" id="{9F97D4DA-3604-974B-9025-7C3B410C7C06}"/>
              </a:ext>
            </a:extLst>
          </p:cNvPr>
          <p:cNvPicPr>
            <a:picLocks noChangeAspect="1"/>
          </p:cNvPicPr>
          <p:nvPr/>
        </p:nvPicPr>
        <p:blipFill rotWithShape="1">
          <a:blip r:embed="rId2"/>
          <a:srcRect l="4958" r="20150" b="1"/>
          <a:stretch/>
        </p:blipFill>
        <p:spPr>
          <a:xfrm>
            <a:off x="3523488" y="10"/>
            <a:ext cx="8668512" cy="6857990"/>
          </a:xfrm>
          <a:prstGeom prst="rect">
            <a:avLst/>
          </a:prstGeom>
        </p:spPr>
      </p:pic>
      <p:sp>
        <p:nvSpPr>
          <p:cNvPr id="51" name="Rectangle 5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3569C449-5924-A548-9AC5-325964E44919}"/>
              </a:ext>
            </a:extLst>
          </p:cNvPr>
          <p:cNvSpPr>
            <a:spLocks noGrp="1"/>
          </p:cNvSpPr>
          <p:nvPr>
            <p:ph type="ctrTitle"/>
          </p:nvPr>
        </p:nvSpPr>
        <p:spPr>
          <a:xfrm>
            <a:off x="477981" y="1122363"/>
            <a:ext cx="4023360" cy="3204134"/>
          </a:xfrm>
        </p:spPr>
        <p:txBody>
          <a:bodyPr anchor="b">
            <a:normAutofit/>
          </a:bodyPr>
          <a:lstStyle/>
          <a:p>
            <a:r>
              <a:rPr lang="en-US" sz="4400"/>
              <a:t>Predicting </a:t>
            </a:r>
            <a:br>
              <a:rPr lang="en-US" sz="4400"/>
            </a:br>
            <a:r>
              <a:rPr lang="en-US" sz="4400"/>
              <a:t>Specialized High School Admissions Offers</a:t>
            </a:r>
          </a:p>
        </p:txBody>
      </p:sp>
      <p:sp>
        <p:nvSpPr>
          <p:cNvPr id="8" name="Subtitle 7">
            <a:extLst>
              <a:ext uri="{FF2B5EF4-FFF2-40B4-BE49-F238E27FC236}">
                <a16:creationId xmlns:a16="http://schemas.microsoft.com/office/drawing/2014/main" id="{537E47E9-CA9B-1742-A5DC-ADAD70D4AE3E}"/>
              </a:ext>
            </a:extLst>
          </p:cNvPr>
          <p:cNvSpPr>
            <a:spLocks noGrp="1"/>
          </p:cNvSpPr>
          <p:nvPr>
            <p:ph type="subTitle" idx="1"/>
          </p:nvPr>
        </p:nvSpPr>
        <p:spPr>
          <a:xfrm>
            <a:off x="477980" y="4872922"/>
            <a:ext cx="4023359" cy="1208141"/>
          </a:xfrm>
        </p:spPr>
        <p:txBody>
          <a:bodyPr>
            <a:normAutofit/>
          </a:bodyPr>
          <a:lstStyle/>
          <a:p>
            <a:pPr>
              <a:lnSpc>
                <a:spcPct val="100000"/>
              </a:lnSpc>
            </a:pPr>
            <a:r>
              <a:rPr lang="en-US" sz="1400" dirty="0"/>
              <a:t>What drives offers to attend NYC’s specialized high schools?</a:t>
            </a:r>
          </a:p>
          <a:p>
            <a:pPr>
              <a:lnSpc>
                <a:spcPct val="100000"/>
              </a:lnSpc>
            </a:pPr>
            <a:endParaRPr lang="en-US" sz="1400" dirty="0"/>
          </a:p>
          <a:p>
            <a:pPr>
              <a:lnSpc>
                <a:spcPct val="100000"/>
              </a:lnSpc>
            </a:pPr>
            <a:r>
              <a:rPr lang="en-US" sz="1400" dirty="0"/>
              <a:t>Domingo José Moronta | November 2020</a:t>
            </a:r>
          </a:p>
        </p:txBody>
      </p:sp>
      <p:sp>
        <p:nvSpPr>
          <p:cNvPr id="89" name="Rectangle 5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5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3312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14258E-2D0E-604C-A878-D631618F0F88}"/>
              </a:ext>
            </a:extLst>
          </p:cNvPr>
          <p:cNvSpPr>
            <a:spLocks noGrp="1"/>
          </p:cNvSpPr>
          <p:nvPr>
            <p:ph type="title"/>
          </p:nvPr>
        </p:nvSpPr>
        <p:spPr>
          <a:xfrm>
            <a:off x="411480" y="987552"/>
            <a:ext cx="4485861" cy="1088136"/>
          </a:xfrm>
        </p:spPr>
        <p:txBody>
          <a:bodyPr anchor="b">
            <a:normAutofit/>
          </a:bodyPr>
          <a:lstStyle/>
          <a:p>
            <a:r>
              <a:rPr lang="en-US" sz="2900"/>
              <a:t>EDA: Least Percentage of Admissions Offers</a:t>
            </a:r>
          </a:p>
        </p:txBody>
      </p:sp>
      <p:sp>
        <p:nvSpPr>
          <p:cNvPr id="23" name="Rectangle 22">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AA99009D-D39D-4515-AAED-3C059EE7E8CF}"/>
              </a:ext>
            </a:extLst>
          </p:cNvPr>
          <p:cNvSpPr>
            <a:spLocks noGrp="1"/>
          </p:cNvSpPr>
          <p:nvPr>
            <p:ph idx="1"/>
          </p:nvPr>
        </p:nvSpPr>
        <p:spPr>
          <a:xfrm>
            <a:off x="411479" y="2688336"/>
            <a:ext cx="4498848" cy="3584448"/>
          </a:xfrm>
        </p:spPr>
        <p:txBody>
          <a:bodyPr anchor="t">
            <a:normAutofit/>
          </a:bodyPr>
          <a:lstStyle/>
          <a:p>
            <a:r>
              <a:rPr lang="en-US" sz="1700" dirty="0"/>
              <a:t>Among the schools where the least percentage of their students received admissions offers, nearly all have 50% or more Black &amp; Latinx student bodies (green).</a:t>
            </a:r>
          </a:p>
        </p:txBody>
      </p:sp>
      <p:pic>
        <p:nvPicPr>
          <p:cNvPr id="5" name="Content Placeholder 4" descr="A picture containing chart&#10;&#10;Description automatically generated">
            <a:extLst>
              <a:ext uri="{FF2B5EF4-FFF2-40B4-BE49-F238E27FC236}">
                <a16:creationId xmlns:a16="http://schemas.microsoft.com/office/drawing/2014/main" id="{A30EC5EF-2FFE-6D47-976B-D0574034A2E9}"/>
              </a:ext>
            </a:extLst>
          </p:cNvPr>
          <p:cNvPicPr>
            <a:picLocks noChangeAspect="1"/>
          </p:cNvPicPr>
          <p:nvPr/>
        </p:nvPicPr>
        <p:blipFill rotWithShape="1">
          <a:blip r:embed="rId2"/>
          <a:srcRect l="16435" r="2" b="2"/>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2181058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D151B-C849-9642-9794-68B780D8FCE2}"/>
              </a:ext>
            </a:extLst>
          </p:cNvPr>
          <p:cNvSpPr>
            <a:spLocks noGrp="1"/>
          </p:cNvSpPr>
          <p:nvPr>
            <p:ph type="title"/>
          </p:nvPr>
        </p:nvSpPr>
        <p:spPr>
          <a:xfrm>
            <a:off x="411480" y="987552"/>
            <a:ext cx="4485861" cy="1088136"/>
          </a:xfrm>
        </p:spPr>
        <p:txBody>
          <a:bodyPr anchor="b">
            <a:normAutofit/>
          </a:bodyPr>
          <a:lstStyle/>
          <a:p>
            <a:r>
              <a:rPr lang="en-US" sz="3400"/>
              <a:t>EDA: Highest Number of Offers</a:t>
            </a:r>
          </a:p>
        </p:txBody>
      </p:sp>
      <p:sp>
        <p:nvSpPr>
          <p:cNvPr id="14" name="Rectangle 13">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0B1418EE-8E75-470F-92AA-C3ACB6DFB774}"/>
              </a:ext>
            </a:extLst>
          </p:cNvPr>
          <p:cNvSpPr>
            <a:spLocks noGrp="1"/>
          </p:cNvSpPr>
          <p:nvPr>
            <p:ph idx="1"/>
          </p:nvPr>
        </p:nvSpPr>
        <p:spPr>
          <a:xfrm>
            <a:off x="411479" y="2688336"/>
            <a:ext cx="4498848" cy="3584448"/>
          </a:xfrm>
        </p:spPr>
        <p:txBody>
          <a:bodyPr anchor="t">
            <a:normAutofit/>
          </a:bodyPr>
          <a:lstStyle/>
          <a:p>
            <a:r>
              <a:rPr lang="en-US" sz="1700" dirty="0"/>
              <a:t>Among the schools that received the highest number of admissions offers for their test takers, only 1 has a 50+% Black &amp; Latinx student body.</a:t>
            </a:r>
          </a:p>
        </p:txBody>
      </p:sp>
      <p:pic>
        <p:nvPicPr>
          <p:cNvPr id="5" name="Content Placeholder 4" descr="Chart&#10;&#10;Description automatically generated">
            <a:extLst>
              <a:ext uri="{FF2B5EF4-FFF2-40B4-BE49-F238E27FC236}">
                <a16:creationId xmlns:a16="http://schemas.microsoft.com/office/drawing/2014/main" id="{2601CDBF-3FF2-944C-9D74-B86FF9221BA2}"/>
              </a:ext>
            </a:extLst>
          </p:cNvPr>
          <p:cNvPicPr>
            <a:picLocks noChangeAspect="1"/>
          </p:cNvPicPr>
          <p:nvPr/>
        </p:nvPicPr>
        <p:blipFill rotWithShape="1">
          <a:blip r:embed="rId2"/>
          <a:srcRect l="22709" r="-1"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2796203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3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Freeform: Shape 3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EFF4B-6C22-7344-AA5A-51E44FED9FE8}"/>
              </a:ext>
            </a:extLst>
          </p:cNvPr>
          <p:cNvSpPr>
            <a:spLocks noGrp="1"/>
          </p:cNvSpPr>
          <p:nvPr>
            <p:ph type="title"/>
          </p:nvPr>
        </p:nvSpPr>
        <p:spPr>
          <a:xfrm>
            <a:off x="371094" y="1161288"/>
            <a:ext cx="3438144" cy="1124712"/>
          </a:xfrm>
        </p:spPr>
        <p:txBody>
          <a:bodyPr anchor="b">
            <a:normAutofit/>
          </a:bodyPr>
          <a:lstStyle/>
          <a:p>
            <a:r>
              <a:rPr lang="en-US" sz="2800"/>
              <a:t>Model Comparison</a:t>
            </a:r>
          </a:p>
        </p:txBody>
      </p:sp>
      <p:sp>
        <p:nvSpPr>
          <p:cNvPr id="38" name="Rectangle 3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51FCE473-7B24-4C12-80F3-E2F0A18E4322}"/>
              </a:ext>
            </a:extLst>
          </p:cNvPr>
          <p:cNvSpPr>
            <a:spLocks noGrp="1"/>
          </p:cNvSpPr>
          <p:nvPr>
            <p:ph idx="1"/>
          </p:nvPr>
        </p:nvSpPr>
        <p:spPr>
          <a:xfrm>
            <a:off x="371094" y="2718054"/>
            <a:ext cx="3438906" cy="3207258"/>
          </a:xfrm>
        </p:spPr>
        <p:txBody>
          <a:bodyPr anchor="t">
            <a:normAutofit/>
          </a:bodyPr>
          <a:lstStyle/>
          <a:p>
            <a:pPr>
              <a:lnSpc>
                <a:spcPct val="100000"/>
              </a:lnSpc>
            </a:pPr>
            <a:r>
              <a:rPr lang="en-US" sz="1400" dirty="0"/>
              <a:t>I compared 3 different regression models and an ensemble method to determine which approach produced accurate results of predicting the number of offers a school received.</a:t>
            </a:r>
          </a:p>
          <a:p>
            <a:pPr>
              <a:lnSpc>
                <a:spcPct val="100000"/>
              </a:lnSpc>
            </a:pPr>
            <a:r>
              <a:rPr lang="en-US" sz="1400" dirty="0"/>
              <a:t>I determined that the ensemble method’s (Voting) 3% increase in R</a:t>
            </a:r>
            <a:r>
              <a:rPr lang="en-US" sz="1400" baseline="30000" dirty="0"/>
              <a:t>2</a:t>
            </a:r>
            <a:r>
              <a:rPr lang="en-US" sz="1400" dirty="0"/>
              <a:t> (0.96 vs 0.93) wasn’t worth the trade off of more time/complexity of the simpler linear regression (OLS).</a:t>
            </a:r>
          </a:p>
        </p:txBody>
      </p:sp>
      <p:pic>
        <p:nvPicPr>
          <p:cNvPr id="5" name="Content Placeholder 4" descr="Chart, scatter chart&#10;&#10;Description automatically generated">
            <a:extLst>
              <a:ext uri="{FF2B5EF4-FFF2-40B4-BE49-F238E27FC236}">
                <a16:creationId xmlns:a16="http://schemas.microsoft.com/office/drawing/2014/main" id="{FE0760C2-5A00-3B44-80A4-9D4FAE0EBDF2}"/>
              </a:ext>
            </a:extLst>
          </p:cNvPr>
          <p:cNvPicPr>
            <a:picLocks noChangeAspect="1"/>
          </p:cNvPicPr>
          <p:nvPr/>
        </p:nvPicPr>
        <p:blipFill>
          <a:blip r:embed="rId2"/>
          <a:stretch>
            <a:fillRect/>
          </a:stretch>
        </p:blipFill>
        <p:spPr>
          <a:xfrm>
            <a:off x="4552870" y="970956"/>
            <a:ext cx="7614134" cy="5025328"/>
          </a:xfrm>
          <a:prstGeom prst="rect">
            <a:avLst/>
          </a:prstGeom>
          <a:ln>
            <a:solidFill>
              <a:schemeClr val="bg1">
                <a:lumMod val="85000"/>
              </a:schemeClr>
            </a:solidFill>
          </a:ln>
        </p:spPr>
      </p:pic>
    </p:spTree>
    <p:extLst>
      <p:ext uri="{BB962C8B-B14F-4D97-AF65-F5344CB8AC3E}">
        <p14:creationId xmlns:p14="http://schemas.microsoft.com/office/powerpoint/2010/main" val="3612509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54">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4" name="Freeform: Shape 56">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5" name="Freeform: Shape 58">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428867-EB96-F549-A0DC-64F0FF92162F}"/>
              </a:ext>
            </a:extLst>
          </p:cNvPr>
          <p:cNvSpPr>
            <a:spLocks noGrp="1"/>
          </p:cNvSpPr>
          <p:nvPr>
            <p:ph type="title"/>
          </p:nvPr>
        </p:nvSpPr>
        <p:spPr>
          <a:xfrm>
            <a:off x="371094" y="1161288"/>
            <a:ext cx="3438144" cy="1124712"/>
          </a:xfrm>
        </p:spPr>
        <p:txBody>
          <a:bodyPr anchor="b">
            <a:normAutofit/>
          </a:bodyPr>
          <a:lstStyle/>
          <a:p>
            <a:r>
              <a:rPr lang="en-US" sz="2800" dirty="0"/>
              <a:t>Recommendation #1: More Testers</a:t>
            </a:r>
          </a:p>
        </p:txBody>
      </p:sp>
      <p:sp>
        <p:nvSpPr>
          <p:cNvPr id="61" name="Rectangle 6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B0D29EF1-809C-447D-A26C-5EDD9FDFE7F2}"/>
              </a:ext>
            </a:extLst>
          </p:cNvPr>
          <p:cNvSpPr>
            <a:spLocks noGrp="1"/>
          </p:cNvSpPr>
          <p:nvPr>
            <p:ph idx="1"/>
          </p:nvPr>
        </p:nvSpPr>
        <p:spPr>
          <a:xfrm>
            <a:off x="371094" y="2718054"/>
            <a:ext cx="3438906" cy="3207258"/>
          </a:xfrm>
        </p:spPr>
        <p:txBody>
          <a:bodyPr anchor="t">
            <a:normAutofit/>
          </a:bodyPr>
          <a:lstStyle/>
          <a:p>
            <a:r>
              <a:rPr lang="en-US" sz="1700" dirty="0"/>
              <a:t>There was a strong correlation between the number of admissions offers received and the actual number of SHSAT test takers the schools sent.</a:t>
            </a:r>
          </a:p>
        </p:txBody>
      </p:sp>
      <p:pic>
        <p:nvPicPr>
          <p:cNvPr id="5" name="Content Placeholder 4" descr="Chart, scatter chart&#10;&#10;Description automatically generated">
            <a:extLst>
              <a:ext uri="{FF2B5EF4-FFF2-40B4-BE49-F238E27FC236}">
                <a16:creationId xmlns:a16="http://schemas.microsoft.com/office/drawing/2014/main" id="{092211BB-D4B0-034D-8671-329AB82D2915}"/>
              </a:ext>
            </a:extLst>
          </p:cNvPr>
          <p:cNvPicPr>
            <a:picLocks noChangeAspect="1"/>
          </p:cNvPicPr>
          <p:nvPr/>
        </p:nvPicPr>
        <p:blipFill rotWithShape="1">
          <a:blip r:embed="rId2"/>
          <a:srcRect r="19856" b="-2"/>
          <a:stretch/>
        </p:blipFill>
        <p:spPr>
          <a:xfrm>
            <a:off x="4447428" y="289114"/>
            <a:ext cx="7728766" cy="6389012"/>
          </a:xfrm>
          <a:prstGeom prst="rect">
            <a:avLst/>
          </a:prstGeom>
        </p:spPr>
      </p:pic>
    </p:spTree>
    <p:extLst>
      <p:ext uri="{BB962C8B-B14F-4D97-AF65-F5344CB8AC3E}">
        <p14:creationId xmlns:p14="http://schemas.microsoft.com/office/powerpoint/2010/main" val="3303986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554A0F-0FB7-AC49-A66D-1B7BB34702AC}"/>
              </a:ext>
            </a:extLst>
          </p:cNvPr>
          <p:cNvSpPr>
            <a:spLocks noGrp="1"/>
          </p:cNvSpPr>
          <p:nvPr>
            <p:ph type="title"/>
          </p:nvPr>
        </p:nvSpPr>
        <p:spPr>
          <a:xfrm>
            <a:off x="411480" y="991443"/>
            <a:ext cx="4443154" cy="1087819"/>
          </a:xfrm>
        </p:spPr>
        <p:txBody>
          <a:bodyPr anchor="b">
            <a:normAutofit/>
          </a:bodyPr>
          <a:lstStyle/>
          <a:p>
            <a:r>
              <a:rPr lang="en-US" sz="3400"/>
              <a:t>Recommendation #1: Schools</a:t>
            </a:r>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CA39D83B-7750-4A73-B5EC-461EF2BD6D55}"/>
              </a:ext>
            </a:extLst>
          </p:cNvPr>
          <p:cNvSpPr>
            <a:spLocks noGrp="1"/>
          </p:cNvSpPr>
          <p:nvPr>
            <p:ph idx="1"/>
          </p:nvPr>
        </p:nvSpPr>
        <p:spPr>
          <a:xfrm>
            <a:off x="411480" y="2684095"/>
            <a:ext cx="4443154" cy="3492868"/>
          </a:xfrm>
        </p:spPr>
        <p:txBody>
          <a:bodyPr>
            <a:normAutofit/>
          </a:bodyPr>
          <a:lstStyle/>
          <a:p>
            <a:r>
              <a:rPr lang="en-US" sz="1700" dirty="0"/>
              <a:t>These are the top 20 schools that could’ve sent more SHSAT test takers (</a:t>
            </a:r>
            <a:r>
              <a:rPr lang="en-US" sz="1700" dirty="0" err="1"/>
              <a:t>PotentialTakers</a:t>
            </a:r>
            <a:r>
              <a:rPr lang="en-US" sz="1700" dirty="0"/>
              <a:t>).</a:t>
            </a:r>
          </a:p>
          <a:p>
            <a:r>
              <a:rPr lang="en-US" sz="1700" dirty="0"/>
              <a:t>Most have 50+% Black &amp; Latinx student bodies (</a:t>
            </a:r>
            <a:r>
              <a:rPr lang="en-US" sz="1700" dirty="0" err="1"/>
              <a:t>PctBlackOrHispanic</a:t>
            </a:r>
            <a:r>
              <a:rPr lang="en-US" sz="1700" dirty="0"/>
              <a:t>). </a:t>
            </a:r>
          </a:p>
        </p:txBody>
      </p:sp>
      <p:pic>
        <p:nvPicPr>
          <p:cNvPr id="5" name="Content Placeholder 4" descr="Table&#10;&#10;Description automatically generated">
            <a:extLst>
              <a:ext uri="{FF2B5EF4-FFF2-40B4-BE49-F238E27FC236}">
                <a16:creationId xmlns:a16="http://schemas.microsoft.com/office/drawing/2014/main" id="{613C296F-0536-D947-96BF-B6FE3206793D}"/>
              </a:ext>
            </a:extLst>
          </p:cNvPr>
          <p:cNvPicPr>
            <a:picLocks noChangeAspect="1"/>
          </p:cNvPicPr>
          <p:nvPr/>
        </p:nvPicPr>
        <p:blipFill>
          <a:blip r:embed="rId2"/>
          <a:stretch>
            <a:fillRect/>
          </a:stretch>
        </p:blipFill>
        <p:spPr>
          <a:xfrm>
            <a:off x="5692509" y="42799"/>
            <a:ext cx="5827037" cy="6717049"/>
          </a:xfrm>
          <a:prstGeom prst="rect">
            <a:avLst/>
          </a:prstGeom>
        </p:spPr>
      </p:pic>
    </p:spTree>
    <p:extLst>
      <p:ext uri="{BB962C8B-B14F-4D97-AF65-F5344CB8AC3E}">
        <p14:creationId xmlns:p14="http://schemas.microsoft.com/office/powerpoint/2010/main" val="4207377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1FC15E-4E6B-FE44-8E64-DCB0485AC376}"/>
              </a:ext>
            </a:extLst>
          </p:cNvPr>
          <p:cNvSpPr>
            <a:spLocks noGrp="1"/>
          </p:cNvSpPr>
          <p:nvPr>
            <p:ph type="title"/>
          </p:nvPr>
        </p:nvSpPr>
        <p:spPr>
          <a:xfrm>
            <a:off x="371094" y="1161288"/>
            <a:ext cx="3438144" cy="1239012"/>
          </a:xfrm>
        </p:spPr>
        <p:txBody>
          <a:bodyPr anchor="ctr">
            <a:normAutofit/>
          </a:bodyPr>
          <a:lstStyle/>
          <a:p>
            <a:r>
              <a:rPr lang="en-US" sz="2800" dirty="0"/>
              <a:t>Recommendation #2: More Level 4s</a:t>
            </a:r>
          </a:p>
        </p:txBody>
      </p:sp>
      <p:sp>
        <p:nvSpPr>
          <p:cNvPr id="31" name="Rectangle 3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526090FE-6A5B-4E38-8015-FD879F7D78D5}"/>
              </a:ext>
            </a:extLst>
          </p:cNvPr>
          <p:cNvSpPr>
            <a:spLocks noGrp="1"/>
          </p:cNvSpPr>
          <p:nvPr>
            <p:ph idx="1"/>
          </p:nvPr>
        </p:nvSpPr>
        <p:spPr>
          <a:xfrm>
            <a:off x="371094" y="2718054"/>
            <a:ext cx="3438906" cy="3207258"/>
          </a:xfrm>
        </p:spPr>
        <p:txBody>
          <a:bodyPr anchor="t">
            <a:normAutofit/>
          </a:bodyPr>
          <a:lstStyle/>
          <a:p>
            <a:r>
              <a:rPr lang="en-US" sz="1700" dirty="0"/>
              <a:t>The assumption proved true that those schools with high performers (level 4 ELA/Math scores) had a strong correlation to more admissions offers.</a:t>
            </a:r>
          </a:p>
        </p:txBody>
      </p:sp>
      <p:pic>
        <p:nvPicPr>
          <p:cNvPr id="5" name="Content Placeholder 4" descr="Chart, scatter chart&#10;&#10;Description automatically generated">
            <a:extLst>
              <a:ext uri="{FF2B5EF4-FFF2-40B4-BE49-F238E27FC236}">
                <a16:creationId xmlns:a16="http://schemas.microsoft.com/office/drawing/2014/main" id="{AC367796-6949-BB40-8DAE-68FB15D9DC86}"/>
              </a:ext>
            </a:extLst>
          </p:cNvPr>
          <p:cNvPicPr>
            <a:picLocks noChangeAspect="1"/>
          </p:cNvPicPr>
          <p:nvPr/>
        </p:nvPicPr>
        <p:blipFill>
          <a:blip r:embed="rId2"/>
          <a:stretch>
            <a:fillRect/>
          </a:stretch>
        </p:blipFill>
        <p:spPr>
          <a:xfrm>
            <a:off x="4426747" y="938050"/>
            <a:ext cx="7808361" cy="5212080"/>
          </a:xfrm>
          <a:prstGeom prst="rect">
            <a:avLst/>
          </a:prstGeom>
        </p:spPr>
      </p:pic>
    </p:spTree>
    <p:extLst>
      <p:ext uri="{BB962C8B-B14F-4D97-AF65-F5344CB8AC3E}">
        <p14:creationId xmlns:p14="http://schemas.microsoft.com/office/powerpoint/2010/main" val="1568419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6D498D-1952-FC4B-A878-A87AA6D2D283}"/>
              </a:ext>
            </a:extLst>
          </p:cNvPr>
          <p:cNvSpPr>
            <a:spLocks noGrp="1"/>
          </p:cNvSpPr>
          <p:nvPr>
            <p:ph type="title"/>
          </p:nvPr>
        </p:nvSpPr>
        <p:spPr>
          <a:xfrm>
            <a:off x="411480" y="991443"/>
            <a:ext cx="4443154" cy="1087819"/>
          </a:xfrm>
        </p:spPr>
        <p:txBody>
          <a:bodyPr anchor="b">
            <a:normAutofit/>
          </a:bodyPr>
          <a:lstStyle/>
          <a:p>
            <a:r>
              <a:rPr lang="en-US" sz="3400"/>
              <a:t>Recommendation #2: School</a:t>
            </a:r>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4F9E9CB2-ABBF-474E-A150-D2014D232052}"/>
              </a:ext>
            </a:extLst>
          </p:cNvPr>
          <p:cNvSpPr>
            <a:spLocks noGrp="1"/>
          </p:cNvSpPr>
          <p:nvPr>
            <p:ph idx="1"/>
          </p:nvPr>
        </p:nvSpPr>
        <p:spPr>
          <a:xfrm>
            <a:off x="411480" y="2684095"/>
            <a:ext cx="4443154" cy="3492868"/>
          </a:xfrm>
        </p:spPr>
        <p:txBody>
          <a:bodyPr>
            <a:normAutofit/>
          </a:bodyPr>
          <a:lstStyle/>
          <a:p>
            <a:r>
              <a:rPr lang="en-US" sz="1700" dirty="0"/>
              <a:t>These are the top 20 schools that could’ve received 10+ more admissions offers by sending more of their level 4 students to take the SHSAT.</a:t>
            </a:r>
          </a:p>
          <a:p>
            <a:r>
              <a:rPr lang="en-US" sz="1700" dirty="0"/>
              <a:t>Many have 50+% Black &amp; Latinx student bodies.</a:t>
            </a:r>
          </a:p>
        </p:txBody>
      </p:sp>
      <p:pic>
        <p:nvPicPr>
          <p:cNvPr id="5" name="Content Placeholder 4" descr="Table&#10;&#10;Description automatically generated">
            <a:extLst>
              <a:ext uri="{FF2B5EF4-FFF2-40B4-BE49-F238E27FC236}">
                <a16:creationId xmlns:a16="http://schemas.microsoft.com/office/drawing/2014/main" id="{9E8F1BEB-E560-A044-A629-833365FA4FB8}"/>
              </a:ext>
            </a:extLst>
          </p:cNvPr>
          <p:cNvPicPr>
            <a:picLocks noChangeAspect="1"/>
          </p:cNvPicPr>
          <p:nvPr/>
        </p:nvPicPr>
        <p:blipFill>
          <a:blip r:embed="rId2"/>
          <a:stretch>
            <a:fillRect/>
          </a:stretch>
        </p:blipFill>
        <p:spPr>
          <a:xfrm>
            <a:off x="5868831" y="42799"/>
            <a:ext cx="5474392" cy="6717049"/>
          </a:xfrm>
          <a:prstGeom prst="rect">
            <a:avLst/>
          </a:prstGeom>
        </p:spPr>
      </p:pic>
    </p:spTree>
    <p:extLst>
      <p:ext uri="{BB962C8B-B14F-4D97-AF65-F5344CB8AC3E}">
        <p14:creationId xmlns:p14="http://schemas.microsoft.com/office/powerpoint/2010/main" val="666643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a:extLst>
              <a:ext uri="{FF2B5EF4-FFF2-40B4-BE49-F238E27FC236}">
                <a16:creationId xmlns:a16="http://schemas.microsoft.com/office/drawing/2014/main" id="{6973957D-3ADC-444C-8606-F4FC345CC928}"/>
              </a:ext>
            </a:extLst>
          </p:cNvPr>
          <p:cNvPicPr>
            <a:picLocks noChangeAspect="1"/>
          </p:cNvPicPr>
          <p:nvPr/>
        </p:nvPicPr>
        <p:blipFill rotWithShape="1">
          <a:blip r:embed="rId2"/>
          <a:srcRect l="4635" r="10992" b="-1"/>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5831D1-F8FE-CF4E-9F75-6B2D1AD229B4}"/>
              </a:ext>
            </a:extLst>
          </p:cNvPr>
          <p:cNvSpPr>
            <a:spLocks noGrp="1"/>
          </p:cNvSpPr>
          <p:nvPr>
            <p:ph type="title"/>
          </p:nvPr>
        </p:nvSpPr>
        <p:spPr>
          <a:xfrm>
            <a:off x="371094" y="1161288"/>
            <a:ext cx="3438144" cy="1124712"/>
          </a:xfrm>
        </p:spPr>
        <p:txBody>
          <a:bodyPr anchor="b">
            <a:normAutofit/>
          </a:bodyPr>
          <a:lstStyle/>
          <a:p>
            <a:r>
              <a:rPr lang="en-US" sz="2800"/>
              <a:t>Future Analyses</a:t>
            </a:r>
          </a:p>
        </p:txBody>
      </p:sp>
      <p:sp>
        <p:nvSpPr>
          <p:cNvPr id="27" name="Rectangle 2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73E0F54-7072-474B-8367-40C3C9327607}"/>
              </a:ext>
            </a:extLst>
          </p:cNvPr>
          <p:cNvSpPr>
            <a:spLocks noGrp="1"/>
          </p:cNvSpPr>
          <p:nvPr>
            <p:ph idx="1"/>
          </p:nvPr>
        </p:nvSpPr>
        <p:spPr>
          <a:xfrm>
            <a:off x="371094" y="2718054"/>
            <a:ext cx="3438906" cy="3207258"/>
          </a:xfrm>
        </p:spPr>
        <p:txBody>
          <a:bodyPr anchor="t">
            <a:normAutofit/>
          </a:bodyPr>
          <a:lstStyle/>
          <a:p>
            <a:pPr>
              <a:lnSpc>
                <a:spcPct val="100000"/>
              </a:lnSpc>
            </a:pPr>
            <a:r>
              <a:rPr lang="en-US" sz="900"/>
              <a:t>Using GIS to determine if there’re any differences in admissions offers to schools/students based on how close the feeder school is to the specialized high school.</a:t>
            </a:r>
          </a:p>
          <a:p>
            <a:pPr>
              <a:lnSpc>
                <a:spcPct val="100000"/>
              </a:lnSpc>
            </a:pPr>
            <a:r>
              <a:rPr lang="en-US" sz="900"/>
              <a:t>I was only able to use one year of admissions and test data. It would have been interesting to determine if there're any trends in the data across more than one year of data.</a:t>
            </a:r>
          </a:p>
          <a:p>
            <a:pPr>
              <a:lnSpc>
                <a:spcPct val="100000"/>
              </a:lnSpc>
            </a:pPr>
            <a:r>
              <a:rPr lang="en-US" sz="900"/>
              <a:t>The data only contained the performance on tests that are administered to students during a typical school year. </a:t>
            </a:r>
          </a:p>
          <a:p>
            <a:pPr lvl="1">
              <a:lnSpc>
                <a:spcPct val="100000"/>
              </a:lnSpc>
            </a:pPr>
            <a:r>
              <a:rPr lang="en-US" sz="900"/>
              <a:t>It would be interesting to see how preparatory tests for the SHSAT relate to the number of offers received by schools/students. </a:t>
            </a:r>
          </a:p>
          <a:p>
            <a:pPr lvl="1">
              <a:lnSpc>
                <a:spcPct val="100000"/>
              </a:lnSpc>
            </a:pPr>
            <a:r>
              <a:rPr lang="en-US" sz="900"/>
              <a:t>Also, looking at any after-school prep programs' impact on the number of offers received, would be interesting</a:t>
            </a:r>
          </a:p>
          <a:p>
            <a:pPr>
              <a:lnSpc>
                <a:spcPct val="100000"/>
              </a:lnSpc>
            </a:pPr>
            <a:endParaRPr lang="en-US" sz="900"/>
          </a:p>
          <a:p>
            <a:pPr>
              <a:lnSpc>
                <a:spcPct val="100000"/>
              </a:lnSpc>
            </a:pPr>
            <a:endParaRPr lang="en-US" sz="900"/>
          </a:p>
        </p:txBody>
      </p:sp>
    </p:spTree>
    <p:extLst>
      <p:ext uri="{BB962C8B-B14F-4D97-AF65-F5344CB8AC3E}">
        <p14:creationId xmlns:p14="http://schemas.microsoft.com/office/powerpoint/2010/main" val="375065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5">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4A1F8-E4CF-E14A-9A37-A87FA9AF9D25}"/>
              </a:ext>
            </a:extLst>
          </p:cNvPr>
          <p:cNvSpPr>
            <a:spLocks noGrp="1"/>
          </p:cNvSpPr>
          <p:nvPr>
            <p:ph type="title"/>
          </p:nvPr>
        </p:nvSpPr>
        <p:spPr>
          <a:xfrm>
            <a:off x="841248" y="426720"/>
            <a:ext cx="10506456" cy="1919141"/>
          </a:xfrm>
        </p:spPr>
        <p:txBody>
          <a:bodyPr anchor="b">
            <a:normAutofit/>
          </a:bodyPr>
          <a:lstStyle/>
          <a:p>
            <a:r>
              <a:rPr lang="en-US" sz="6000"/>
              <a:t>Background</a:t>
            </a:r>
          </a:p>
        </p:txBody>
      </p:sp>
      <p:sp>
        <p:nvSpPr>
          <p:cNvPr id="40" name="Rectangle 27">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2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BBD125C-797A-104A-9F76-7C505A16AFD4}"/>
              </a:ext>
            </a:extLst>
          </p:cNvPr>
          <p:cNvSpPr>
            <a:spLocks noGrp="1"/>
          </p:cNvSpPr>
          <p:nvPr>
            <p:ph idx="1"/>
          </p:nvPr>
        </p:nvSpPr>
        <p:spPr>
          <a:xfrm>
            <a:off x="841248" y="3337269"/>
            <a:ext cx="10509504" cy="2905686"/>
          </a:xfrm>
        </p:spPr>
        <p:txBody>
          <a:bodyPr>
            <a:normAutofit/>
          </a:bodyPr>
          <a:lstStyle/>
          <a:p>
            <a:r>
              <a:rPr lang="en-US" sz="2000"/>
              <a:t>Performance on the Specialized High School Admissions Test (SHSAT) determines eligibility to one of the eight specialized high schools in New York City.</a:t>
            </a:r>
          </a:p>
          <a:p>
            <a:r>
              <a:rPr lang="en-US" sz="2000"/>
              <a:t>Black &amp; Latinx student representation is significantly lower, than other race &amp; ethnicities, amongst the specialized high school admitted students, given the demographics of NYC.</a:t>
            </a:r>
            <a:endParaRPr lang="en-US" sz="2000" dirty="0"/>
          </a:p>
        </p:txBody>
      </p:sp>
    </p:spTree>
    <p:extLst>
      <p:ext uri="{BB962C8B-B14F-4D97-AF65-F5344CB8AC3E}">
        <p14:creationId xmlns:p14="http://schemas.microsoft.com/office/powerpoint/2010/main" val="1997292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1ED1B-5C2F-3447-A613-54C3987EFB14}"/>
              </a:ext>
            </a:extLst>
          </p:cNvPr>
          <p:cNvSpPr>
            <a:spLocks noGrp="1"/>
          </p:cNvSpPr>
          <p:nvPr>
            <p:ph type="title"/>
          </p:nvPr>
        </p:nvSpPr>
        <p:spPr>
          <a:xfrm>
            <a:off x="841248" y="426720"/>
            <a:ext cx="10506456" cy="1919141"/>
          </a:xfrm>
        </p:spPr>
        <p:txBody>
          <a:bodyPr anchor="b">
            <a:normAutofit/>
          </a:bodyPr>
          <a:lstStyle/>
          <a:p>
            <a:r>
              <a:rPr lang="en-US" sz="6000" dirty="0"/>
              <a:t>Problem</a:t>
            </a:r>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6C623C-6647-AD4F-A9D1-55A3F3020CA3}"/>
              </a:ext>
            </a:extLst>
          </p:cNvPr>
          <p:cNvSpPr>
            <a:spLocks noGrp="1"/>
          </p:cNvSpPr>
          <p:nvPr>
            <p:ph idx="1"/>
          </p:nvPr>
        </p:nvSpPr>
        <p:spPr>
          <a:xfrm>
            <a:off x="841248" y="3337269"/>
            <a:ext cx="10509504" cy="2905686"/>
          </a:xfrm>
        </p:spPr>
        <p:txBody>
          <a:bodyPr>
            <a:normAutofit/>
          </a:bodyPr>
          <a:lstStyle/>
          <a:p>
            <a:r>
              <a:rPr lang="en-US" sz="2000" dirty="0"/>
              <a:t>Which factors that predict success on the SHSAT can increase the number of specialized high school admissions offers received by Black &amp; Latinx students? </a:t>
            </a:r>
            <a:endParaRPr lang="en-US" sz="1600" dirty="0"/>
          </a:p>
        </p:txBody>
      </p:sp>
    </p:spTree>
    <p:extLst>
      <p:ext uri="{BB962C8B-B14F-4D97-AF65-F5344CB8AC3E}">
        <p14:creationId xmlns:p14="http://schemas.microsoft.com/office/powerpoint/2010/main" val="470112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C29E65-7DB6-554E-A68A-523D719BA6B5}"/>
              </a:ext>
            </a:extLst>
          </p:cNvPr>
          <p:cNvSpPr>
            <a:spLocks noGrp="1"/>
          </p:cNvSpPr>
          <p:nvPr>
            <p:ph type="title"/>
          </p:nvPr>
        </p:nvSpPr>
        <p:spPr>
          <a:xfrm>
            <a:off x="841248" y="426720"/>
            <a:ext cx="10506456" cy="1919141"/>
          </a:xfrm>
        </p:spPr>
        <p:txBody>
          <a:bodyPr anchor="b">
            <a:normAutofit/>
          </a:bodyPr>
          <a:lstStyle/>
          <a:p>
            <a:r>
              <a:rPr lang="en-US" sz="6000"/>
              <a:t>Data</a:t>
            </a:r>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FE7CFB1-8210-144F-A0AE-30357F3C97EE}"/>
              </a:ext>
            </a:extLst>
          </p:cNvPr>
          <p:cNvSpPr>
            <a:spLocks noGrp="1"/>
          </p:cNvSpPr>
          <p:nvPr>
            <p:ph idx="1"/>
          </p:nvPr>
        </p:nvSpPr>
        <p:spPr>
          <a:xfrm>
            <a:off x="841248" y="3337269"/>
            <a:ext cx="10509504" cy="2905686"/>
          </a:xfrm>
        </p:spPr>
        <p:txBody>
          <a:bodyPr>
            <a:normAutofit/>
          </a:bodyPr>
          <a:lstStyle/>
          <a:p>
            <a:pPr>
              <a:lnSpc>
                <a:spcPct val="100000"/>
              </a:lnSpc>
            </a:pPr>
            <a:r>
              <a:rPr lang="en-US" sz="1900" dirty="0"/>
              <a:t>Two main datasets are used:</a:t>
            </a:r>
          </a:p>
          <a:p>
            <a:pPr lvl="1">
              <a:lnSpc>
                <a:spcPct val="100000"/>
              </a:lnSpc>
            </a:pPr>
            <a:r>
              <a:rPr lang="en-US" sz="1900" dirty="0"/>
              <a:t>2016 School Explorer</a:t>
            </a:r>
          </a:p>
          <a:p>
            <a:pPr lvl="2">
              <a:lnSpc>
                <a:spcPct val="100000"/>
              </a:lnSpc>
            </a:pPr>
            <a:r>
              <a:rPr lang="en-US" sz="1900" dirty="0"/>
              <a:t>Consists of 1,272 schools in New York City, and 161 variables, provided via </a:t>
            </a:r>
            <a:r>
              <a:rPr lang="en-US" sz="1900" dirty="0">
                <a:hlinkClick r:id="rId2"/>
              </a:rPr>
              <a:t>Kaggle</a:t>
            </a:r>
            <a:r>
              <a:rPr lang="en-US" sz="1900" dirty="0"/>
              <a:t>.</a:t>
            </a:r>
          </a:p>
          <a:p>
            <a:pPr lvl="2">
              <a:lnSpc>
                <a:spcPct val="100000"/>
              </a:lnSpc>
            </a:pPr>
            <a:r>
              <a:rPr lang="en-US" sz="1900" dirty="0"/>
              <a:t>Primarily, it’s school descriptors, e.g. grades, race &amp; ethnicity demographics percentages, high/low performing percentages of students.</a:t>
            </a:r>
          </a:p>
          <a:p>
            <a:pPr lvl="1">
              <a:lnSpc>
                <a:spcPct val="100000"/>
              </a:lnSpc>
            </a:pPr>
            <a:r>
              <a:rPr lang="en-US" sz="1900" dirty="0"/>
              <a:t>2017-2018 SHSAT Admissions Test Offers By Sending School</a:t>
            </a:r>
          </a:p>
          <a:p>
            <a:pPr lvl="2">
              <a:lnSpc>
                <a:spcPct val="100000"/>
              </a:lnSpc>
            </a:pPr>
            <a:r>
              <a:rPr lang="en-US" sz="1900" dirty="0"/>
              <a:t>Consists of school-level count of admissions offers based on the 2017 SHSAT, available via NYC’s </a:t>
            </a:r>
            <a:r>
              <a:rPr lang="en-US" sz="1900" dirty="0">
                <a:hlinkClick r:id="rId3"/>
              </a:rPr>
              <a:t>Open Data Portal</a:t>
            </a:r>
            <a:r>
              <a:rPr lang="en-US" sz="1900" dirty="0"/>
              <a:t>. </a:t>
            </a:r>
          </a:p>
          <a:p>
            <a:pPr>
              <a:lnSpc>
                <a:spcPct val="100000"/>
              </a:lnSpc>
            </a:pPr>
            <a:endParaRPr lang="en-US" sz="1900" dirty="0"/>
          </a:p>
        </p:txBody>
      </p:sp>
    </p:spTree>
    <p:extLst>
      <p:ext uri="{BB962C8B-B14F-4D97-AF65-F5344CB8AC3E}">
        <p14:creationId xmlns:p14="http://schemas.microsoft.com/office/powerpoint/2010/main" val="1256589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C5BE86-6828-5149-8BED-A7EB2BBDDAF5}"/>
              </a:ext>
            </a:extLst>
          </p:cNvPr>
          <p:cNvSpPr>
            <a:spLocks noGrp="1"/>
          </p:cNvSpPr>
          <p:nvPr>
            <p:ph type="title"/>
          </p:nvPr>
        </p:nvSpPr>
        <p:spPr>
          <a:xfrm>
            <a:off x="5080216" y="1076324"/>
            <a:ext cx="6272784" cy="1535051"/>
          </a:xfrm>
        </p:spPr>
        <p:txBody>
          <a:bodyPr anchor="b">
            <a:normAutofit/>
          </a:bodyPr>
          <a:lstStyle/>
          <a:p>
            <a:r>
              <a:rPr lang="en-US" sz="4800" dirty="0"/>
              <a:t>Feature Engineering</a:t>
            </a:r>
          </a:p>
        </p:txBody>
      </p:sp>
      <p:pic>
        <p:nvPicPr>
          <p:cNvPr id="5" name="Picture 4">
            <a:extLst>
              <a:ext uri="{FF2B5EF4-FFF2-40B4-BE49-F238E27FC236}">
                <a16:creationId xmlns:a16="http://schemas.microsoft.com/office/drawing/2014/main" id="{D453D521-5B34-4AC8-9EBF-44BC050E2C49}"/>
              </a:ext>
            </a:extLst>
          </p:cNvPr>
          <p:cNvPicPr>
            <a:picLocks noChangeAspect="1"/>
          </p:cNvPicPr>
          <p:nvPr/>
        </p:nvPicPr>
        <p:blipFill rotWithShape="1">
          <a:blip r:embed="rId2"/>
          <a:srcRect l="51928" r="7670"/>
          <a:stretch/>
        </p:blipFill>
        <p:spPr>
          <a:xfrm>
            <a:off x="20" y="10"/>
            <a:ext cx="4505305" cy="6857990"/>
          </a:xfrm>
          <a:prstGeom prst="rect">
            <a:avLst/>
          </a:prstGeom>
        </p:spPr>
      </p:pic>
      <p:sp>
        <p:nvSpPr>
          <p:cNvPr id="11" name="Rectangle 10">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31326CC-BF8A-1743-94D9-AB8F25F3EFB0}"/>
              </a:ext>
            </a:extLst>
          </p:cNvPr>
          <p:cNvSpPr>
            <a:spLocks noGrp="1"/>
          </p:cNvSpPr>
          <p:nvPr>
            <p:ph idx="1"/>
          </p:nvPr>
        </p:nvSpPr>
        <p:spPr>
          <a:xfrm>
            <a:off x="5080216" y="3351276"/>
            <a:ext cx="6272784" cy="2825686"/>
          </a:xfrm>
        </p:spPr>
        <p:txBody>
          <a:bodyPr>
            <a:normAutofit lnSpcReduction="10000"/>
          </a:bodyPr>
          <a:lstStyle/>
          <a:p>
            <a:pPr>
              <a:lnSpc>
                <a:spcPct val="100000"/>
              </a:lnSpc>
            </a:pPr>
            <a:r>
              <a:rPr lang="en-US" sz="1800" dirty="0"/>
              <a:t>In order to improve the dimensionality of the data, several features were created </a:t>
            </a:r>
          </a:p>
          <a:p>
            <a:pPr>
              <a:lnSpc>
                <a:spcPct val="100000"/>
              </a:lnSpc>
            </a:pPr>
            <a:r>
              <a:rPr lang="en-US" sz="1800" dirty="0"/>
              <a:t>For example, scores on standardized tests that were in several columns were summarized into one: </a:t>
            </a:r>
          </a:p>
          <a:p>
            <a:pPr lvl="1">
              <a:lnSpc>
                <a:spcPct val="100000"/>
              </a:lnSpc>
            </a:pPr>
            <a:r>
              <a:rPr lang="en-US" sz="1800" dirty="0"/>
              <a:t>Standardized test scores, for each grade, consisted of two kinds of information, ELA (English Language Arts) &amp; Math.</a:t>
            </a:r>
          </a:p>
          <a:p>
            <a:pPr lvl="2">
              <a:lnSpc>
                <a:spcPct val="100000"/>
              </a:lnSpc>
            </a:pPr>
            <a:r>
              <a:rPr lang="en-US" sz="1600" dirty="0"/>
              <a:t>Scoring on these tests top out at 4, with 1 representing the worst score.</a:t>
            </a:r>
          </a:p>
          <a:p>
            <a:pPr lvl="1">
              <a:lnSpc>
                <a:spcPct val="100000"/>
              </a:lnSpc>
            </a:pPr>
            <a:r>
              <a:rPr lang="en-US" sz="1800" dirty="0"/>
              <a:t>These scores were averaged to the school level.</a:t>
            </a:r>
          </a:p>
        </p:txBody>
      </p:sp>
    </p:spTree>
    <p:extLst>
      <p:ext uri="{BB962C8B-B14F-4D97-AF65-F5344CB8AC3E}">
        <p14:creationId xmlns:p14="http://schemas.microsoft.com/office/powerpoint/2010/main" val="1853604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CC9760-7BD4-A248-A6CC-AA1B231B3F30}"/>
              </a:ext>
            </a:extLst>
          </p:cNvPr>
          <p:cNvSpPr>
            <a:spLocks noGrp="1"/>
          </p:cNvSpPr>
          <p:nvPr>
            <p:ph type="title"/>
          </p:nvPr>
        </p:nvSpPr>
        <p:spPr>
          <a:xfrm>
            <a:off x="371094" y="1161288"/>
            <a:ext cx="3438144" cy="1124712"/>
          </a:xfrm>
        </p:spPr>
        <p:txBody>
          <a:bodyPr anchor="b">
            <a:normAutofit fontScale="90000"/>
          </a:bodyPr>
          <a:lstStyle/>
          <a:p>
            <a:r>
              <a:rPr lang="en-US" sz="2800" dirty="0"/>
              <a:t>Exploratory Data Analysis: Race &amp; Ethnicity</a:t>
            </a:r>
          </a:p>
        </p:txBody>
      </p:sp>
      <p:sp>
        <p:nvSpPr>
          <p:cNvPr id="27"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344D3523-77B1-45D0-98D7-439D37D356F5}"/>
              </a:ext>
            </a:extLst>
          </p:cNvPr>
          <p:cNvSpPr>
            <a:spLocks noGrp="1"/>
          </p:cNvSpPr>
          <p:nvPr>
            <p:ph idx="1"/>
          </p:nvPr>
        </p:nvSpPr>
        <p:spPr>
          <a:xfrm>
            <a:off x="371094" y="2718054"/>
            <a:ext cx="3438906" cy="3207258"/>
          </a:xfrm>
        </p:spPr>
        <p:txBody>
          <a:bodyPr anchor="t">
            <a:normAutofit/>
          </a:bodyPr>
          <a:lstStyle/>
          <a:p>
            <a:r>
              <a:rPr lang="en-US" sz="1700" dirty="0"/>
              <a:t>An initial assumption is that students who perform well on standardized tests also perform well on the SHSAT.</a:t>
            </a:r>
          </a:p>
          <a:p>
            <a:r>
              <a:rPr lang="en-US" sz="1700" dirty="0"/>
              <a:t>This breakdown may hint as to why Black &amp; Latinx students receive less specialized high school admissions offers.</a:t>
            </a:r>
          </a:p>
        </p:txBody>
      </p:sp>
      <p:pic>
        <p:nvPicPr>
          <p:cNvPr id="5" name="Content Placeholder 4" descr="Chart, bar chart&#10;&#10;Description automatically generated">
            <a:extLst>
              <a:ext uri="{FF2B5EF4-FFF2-40B4-BE49-F238E27FC236}">
                <a16:creationId xmlns:a16="http://schemas.microsoft.com/office/drawing/2014/main" id="{1F0663A8-8C47-1241-8F5E-CC898E29CDB1}"/>
              </a:ext>
            </a:extLst>
          </p:cNvPr>
          <p:cNvPicPr>
            <a:picLocks noChangeAspect="1"/>
          </p:cNvPicPr>
          <p:nvPr/>
        </p:nvPicPr>
        <p:blipFill>
          <a:blip r:embed="rId2"/>
          <a:stretch>
            <a:fillRect/>
          </a:stretch>
        </p:blipFill>
        <p:spPr>
          <a:xfrm>
            <a:off x="4562085" y="1805050"/>
            <a:ext cx="7541445" cy="3657600"/>
          </a:xfrm>
          <a:prstGeom prst="rect">
            <a:avLst/>
          </a:prstGeom>
        </p:spPr>
      </p:pic>
    </p:spTree>
    <p:extLst>
      <p:ext uri="{BB962C8B-B14F-4D97-AF65-F5344CB8AC3E}">
        <p14:creationId xmlns:p14="http://schemas.microsoft.com/office/powerpoint/2010/main" val="1924220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FC8E25-1DC8-C647-A23E-DAD359505D34}"/>
              </a:ext>
            </a:extLst>
          </p:cNvPr>
          <p:cNvSpPr>
            <a:spLocks noGrp="1"/>
          </p:cNvSpPr>
          <p:nvPr>
            <p:ph type="title"/>
          </p:nvPr>
        </p:nvSpPr>
        <p:spPr>
          <a:xfrm>
            <a:off x="411480" y="987552"/>
            <a:ext cx="4485861" cy="1088136"/>
          </a:xfrm>
        </p:spPr>
        <p:txBody>
          <a:bodyPr anchor="b">
            <a:normAutofit/>
          </a:bodyPr>
          <a:lstStyle/>
          <a:p>
            <a:r>
              <a:rPr lang="en-US" sz="3100"/>
              <a:t>EDA: Highest Number of Test Takers</a:t>
            </a:r>
          </a:p>
        </p:txBody>
      </p:sp>
      <p:sp>
        <p:nvSpPr>
          <p:cNvPr id="24" name="Rectangle 23">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1FABAF21-D289-4161-978C-2A9418824174}"/>
              </a:ext>
            </a:extLst>
          </p:cNvPr>
          <p:cNvSpPr>
            <a:spLocks noGrp="1"/>
          </p:cNvSpPr>
          <p:nvPr>
            <p:ph idx="1"/>
          </p:nvPr>
        </p:nvSpPr>
        <p:spPr>
          <a:xfrm>
            <a:off x="411479" y="2688336"/>
            <a:ext cx="4498848" cy="3584448"/>
          </a:xfrm>
        </p:spPr>
        <p:txBody>
          <a:bodyPr anchor="t">
            <a:normAutofit/>
          </a:bodyPr>
          <a:lstStyle/>
          <a:p>
            <a:r>
              <a:rPr lang="en-US" sz="1700" dirty="0"/>
              <a:t>Looking at schools with the highest number of SHSAT test takers, we can see most of them have low percentages of Black &amp; Latinx student bodies (green).</a:t>
            </a:r>
          </a:p>
        </p:txBody>
      </p:sp>
      <p:pic>
        <p:nvPicPr>
          <p:cNvPr id="6" name="Content Placeholder 5" descr="Chart&#10;&#10;Description automatically generated">
            <a:extLst>
              <a:ext uri="{FF2B5EF4-FFF2-40B4-BE49-F238E27FC236}">
                <a16:creationId xmlns:a16="http://schemas.microsoft.com/office/drawing/2014/main" id="{FE003F6D-D8E7-8241-8AAD-59B06DC666AB}"/>
              </a:ext>
            </a:extLst>
          </p:cNvPr>
          <p:cNvPicPr>
            <a:picLocks noChangeAspect="1"/>
          </p:cNvPicPr>
          <p:nvPr/>
        </p:nvPicPr>
        <p:blipFill rotWithShape="1">
          <a:blip r:embed="rId2"/>
          <a:srcRect l="14176" r="2" b="2"/>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93743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4">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C8287-F972-E14D-BA83-238C851CC836}"/>
              </a:ext>
            </a:extLst>
          </p:cNvPr>
          <p:cNvSpPr>
            <a:spLocks noGrp="1"/>
          </p:cNvSpPr>
          <p:nvPr>
            <p:ph type="title"/>
          </p:nvPr>
        </p:nvSpPr>
        <p:spPr>
          <a:xfrm>
            <a:off x="411480" y="991443"/>
            <a:ext cx="4443154" cy="1087819"/>
          </a:xfrm>
        </p:spPr>
        <p:txBody>
          <a:bodyPr anchor="b">
            <a:normAutofit/>
          </a:bodyPr>
          <a:lstStyle/>
          <a:p>
            <a:r>
              <a:rPr lang="en-US" sz="3400"/>
              <a:t>EDA: Least Number of Test Takers</a:t>
            </a:r>
          </a:p>
        </p:txBody>
      </p:sp>
      <p:sp>
        <p:nvSpPr>
          <p:cNvPr id="42" name="Rectangle 36">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38">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2F68EBB8-E7BF-4CFC-8AE3-1802DF63D460}"/>
              </a:ext>
            </a:extLst>
          </p:cNvPr>
          <p:cNvSpPr>
            <a:spLocks noGrp="1"/>
          </p:cNvSpPr>
          <p:nvPr>
            <p:ph idx="1"/>
          </p:nvPr>
        </p:nvSpPr>
        <p:spPr>
          <a:xfrm>
            <a:off x="411480" y="2684095"/>
            <a:ext cx="4443154" cy="3492868"/>
          </a:xfrm>
        </p:spPr>
        <p:txBody>
          <a:bodyPr>
            <a:normAutofit/>
          </a:bodyPr>
          <a:lstStyle/>
          <a:p>
            <a:r>
              <a:rPr lang="en-US" sz="1700"/>
              <a:t>Schools with the least number of SHSAT test takers have nearly 100% Black &amp; Latinx student bodies (orange)</a:t>
            </a:r>
            <a:endParaRPr lang="en-US" sz="1700" dirty="0"/>
          </a:p>
        </p:txBody>
      </p:sp>
      <p:pic>
        <p:nvPicPr>
          <p:cNvPr id="5" name="Content Placeholder 4">
            <a:extLst>
              <a:ext uri="{FF2B5EF4-FFF2-40B4-BE49-F238E27FC236}">
                <a16:creationId xmlns:a16="http://schemas.microsoft.com/office/drawing/2014/main" id="{E14FF060-71E8-F046-91B7-1F86CB1F7E3C}"/>
              </a:ext>
            </a:extLst>
          </p:cNvPr>
          <p:cNvPicPr>
            <a:picLocks noChangeAspect="1"/>
          </p:cNvPicPr>
          <p:nvPr/>
        </p:nvPicPr>
        <p:blipFill>
          <a:blip r:embed="rId2"/>
          <a:stretch>
            <a:fillRect/>
          </a:stretch>
        </p:blipFill>
        <p:spPr>
          <a:xfrm>
            <a:off x="5616941" y="42799"/>
            <a:ext cx="5978173" cy="6717049"/>
          </a:xfrm>
          <a:prstGeom prst="rect">
            <a:avLst/>
          </a:prstGeom>
        </p:spPr>
      </p:pic>
    </p:spTree>
    <p:extLst>
      <p:ext uri="{BB962C8B-B14F-4D97-AF65-F5344CB8AC3E}">
        <p14:creationId xmlns:p14="http://schemas.microsoft.com/office/powerpoint/2010/main" val="2448766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B8BA33-CF05-0548-999E-720A8E0240B2}"/>
              </a:ext>
            </a:extLst>
          </p:cNvPr>
          <p:cNvSpPr>
            <a:spLocks noGrp="1"/>
          </p:cNvSpPr>
          <p:nvPr>
            <p:ph type="title"/>
          </p:nvPr>
        </p:nvSpPr>
        <p:spPr>
          <a:xfrm>
            <a:off x="411480" y="991443"/>
            <a:ext cx="4443154" cy="1087819"/>
          </a:xfrm>
        </p:spPr>
        <p:txBody>
          <a:bodyPr anchor="b">
            <a:normAutofit/>
          </a:bodyPr>
          <a:lstStyle/>
          <a:p>
            <a:r>
              <a:rPr lang="en-US" sz="2900"/>
              <a:t>EDA: Most Percentage of Admissions Offers</a:t>
            </a:r>
          </a:p>
        </p:txBody>
      </p:sp>
      <p:sp>
        <p:nvSpPr>
          <p:cNvPr id="25" name="Rectangle 24">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2D19A7FD-C0F9-4A34-B3FA-1E782BC1D38A}"/>
              </a:ext>
            </a:extLst>
          </p:cNvPr>
          <p:cNvSpPr>
            <a:spLocks noGrp="1"/>
          </p:cNvSpPr>
          <p:nvPr>
            <p:ph idx="1"/>
          </p:nvPr>
        </p:nvSpPr>
        <p:spPr>
          <a:xfrm>
            <a:off x="411480" y="2684095"/>
            <a:ext cx="4443154" cy="3492868"/>
          </a:xfrm>
        </p:spPr>
        <p:txBody>
          <a:bodyPr>
            <a:normAutofit/>
          </a:bodyPr>
          <a:lstStyle/>
          <a:p>
            <a:r>
              <a:rPr lang="en-US" sz="1700" dirty="0"/>
              <a:t>Among the schools with the highest percentage of their test takers/students receiving admissions offers, nearly all have less than 50% Black &amp; Latinx student bodies (green).</a:t>
            </a:r>
          </a:p>
        </p:txBody>
      </p:sp>
      <p:pic>
        <p:nvPicPr>
          <p:cNvPr id="5" name="Content Placeholder 4" descr="A picture containing chart&#10;&#10;Description automatically generated">
            <a:extLst>
              <a:ext uri="{FF2B5EF4-FFF2-40B4-BE49-F238E27FC236}">
                <a16:creationId xmlns:a16="http://schemas.microsoft.com/office/drawing/2014/main" id="{59D188C5-604C-D347-B824-35D674034778}"/>
              </a:ext>
            </a:extLst>
          </p:cNvPr>
          <p:cNvPicPr>
            <a:picLocks noChangeAspect="1"/>
          </p:cNvPicPr>
          <p:nvPr/>
        </p:nvPicPr>
        <p:blipFill rotWithShape="1">
          <a:blip r:embed="rId2"/>
          <a:srcRect l="7020" r="3" b="3"/>
          <a:stretch/>
        </p:blipFill>
        <p:spPr>
          <a:xfrm>
            <a:off x="4855249" y="477391"/>
            <a:ext cx="7311226" cy="6035040"/>
          </a:xfrm>
          <a:prstGeom prst="rect">
            <a:avLst/>
          </a:prstGeom>
        </p:spPr>
      </p:pic>
    </p:spTree>
    <p:extLst>
      <p:ext uri="{BB962C8B-B14F-4D97-AF65-F5344CB8AC3E}">
        <p14:creationId xmlns:p14="http://schemas.microsoft.com/office/powerpoint/2010/main" val="1895960851"/>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92</TotalTime>
  <Words>822</Words>
  <Application>Microsoft Macintosh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Neue Haas Grotesk Text Pro</vt:lpstr>
      <vt:lpstr>AccentBoxVTI</vt:lpstr>
      <vt:lpstr>Predicting  Specialized High School Admissions Offers</vt:lpstr>
      <vt:lpstr>Background</vt:lpstr>
      <vt:lpstr>Problem</vt:lpstr>
      <vt:lpstr>Data</vt:lpstr>
      <vt:lpstr>Feature Engineering</vt:lpstr>
      <vt:lpstr>Exploratory Data Analysis: Race &amp; Ethnicity</vt:lpstr>
      <vt:lpstr>EDA: Highest Number of Test Takers</vt:lpstr>
      <vt:lpstr>EDA: Least Number of Test Takers</vt:lpstr>
      <vt:lpstr>EDA: Most Percentage of Admissions Offers</vt:lpstr>
      <vt:lpstr>EDA: Least Percentage of Admissions Offers</vt:lpstr>
      <vt:lpstr>EDA: Highest Number of Offers</vt:lpstr>
      <vt:lpstr>Model Comparison</vt:lpstr>
      <vt:lpstr>Recommendation #1: More Testers</vt:lpstr>
      <vt:lpstr>Recommendation #1: Schools</vt:lpstr>
      <vt:lpstr>Recommendation #2: More Level 4s</vt:lpstr>
      <vt:lpstr>Recommendation #2: School</vt:lpstr>
      <vt:lpstr>Future Analyses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Specialized High School Admissions Offers</dc:title>
  <dc:creator>Domingo Moronta</dc:creator>
  <cp:lastModifiedBy>Domingo Moronta</cp:lastModifiedBy>
  <cp:revision>8</cp:revision>
  <dcterms:created xsi:type="dcterms:W3CDTF">2020-11-14T02:46:34Z</dcterms:created>
  <dcterms:modified xsi:type="dcterms:W3CDTF">2020-11-14T04:19:32Z</dcterms:modified>
</cp:coreProperties>
</file>