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Montserrat"/>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4" roundtripDataSignature="AMtx7mhru34jbvXDAeHMP4Cy9CuMKqAM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font" Target="fonts/Roboto-boldItalic.fntdata"/><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So lets talk about the encryption that we have done for our project.the salaries of doctors shoudnt be visible to everyone accessing the database. In the doctor’s entity, we have encrypted the salary column. As you can see in the first table the column salary is encrypted. The table on the right side shows the original values obtained after decrypting the salary column.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0c718e69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0c718e69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Left graph gives the age range of the patients in the range(20-55)</a:t>
            </a:r>
            <a:endParaRPr/>
          </a:p>
          <a:p>
            <a:pPr indent="0" lvl="0" marL="0" rtl="0" algn="l">
              <a:lnSpc>
                <a:spcPct val="100000"/>
              </a:lnSpc>
              <a:spcBef>
                <a:spcPts val="0"/>
              </a:spcBef>
              <a:spcAft>
                <a:spcPts val="0"/>
              </a:spcAft>
              <a:buSzPts val="1100"/>
              <a:buNone/>
            </a:pPr>
            <a:r>
              <a:rPr lang="en"/>
              <a:t>Highest patients are those of the age group 20-30 where there are 22 patients while 40-50 age group has the least patients .</a:t>
            </a:r>
            <a:endParaRPr/>
          </a:p>
          <a:p>
            <a:pPr indent="0" lvl="0" marL="0" rtl="0" algn="l">
              <a:lnSpc>
                <a:spcPct val="100000"/>
              </a:lnSpc>
              <a:spcBef>
                <a:spcPts val="0"/>
              </a:spcBef>
              <a:spcAft>
                <a:spcPts val="0"/>
              </a:spcAft>
              <a:buSzPts val="1100"/>
              <a:buNone/>
            </a:pPr>
            <a:r>
              <a:rPr lang="en"/>
              <a:t>The right side gives a detailed view of the diagnosis for all the ages admitted to the hospital.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built a Pie chart which basically talks about the most common tests assigned to patients from the data</a:t>
            </a:r>
            <a:endParaRPr/>
          </a:p>
          <a:p>
            <a:pPr indent="0" lvl="0" marL="0" rtl="0" algn="l">
              <a:lnSpc>
                <a:spcPct val="100000"/>
              </a:lnSpc>
              <a:spcBef>
                <a:spcPts val="0"/>
              </a:spcBef>
              <a:spcAft>
                <a:spcPts val="0"/>
              </a:spcAft>
              <a:buSzPts val="1100"/>
              <a:buNone/>
            </a:pPr>
            <a:r>
              <a:rPr lang="en"/>
              <a:t>Blood Test is the most common followed by Covid,XRAY and A1c where a1c test is for diabetes.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90c718e6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90c718e6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 have the entity relationship diagram of our database, with about 18 entities. We have not listed all the columns of each entity, that would’ve occupied a lot of space. We have, however, enlisted the primary key and the foreign key to justify the relationship each entity has with the other. For example: we have a non-identifying relationship between Patient and WardRooms because a patient can be either an out-patient or an in-patient, which is when a room can be allocated to that patient.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 we have shown 2 examples of tables created. On the left we have the Staff Table columns. Now the age of a staff member will always be relative to the current year, hence we have kept Age as a computed column where we calculate the difference between the current year and the birth year. On the right we have an associative entity called PatientTest to avoid many to many relationship between Patient entity and Test entity. To keep the Patient-Test pair unique, we have set a constraint to store TestID and PateintID as a primary key pair/cluster.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16"/>
          <p:cNvGrpSpPr/>
          <p:nvPr/>
        </p:nvGrpSpPr>
        <p:grpSpPr>
          <a:xfrm>
            <a:off x="0" y="490"/>
            <a:ext cx="5153705" cy="5134399"/>
            <a:chOff x="0" y="75"/>
            <a:chExt cx="5153705" cy="5152950"/>
          </a:xfrm>
        </p:grpSpPr>
        <p:sp>
          <p:nvSpPr>
            <p:cNvPr id="12" name="Google Shape;12;p16"/>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6"/>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6"/>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16"/>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16"/>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grpSp>
        <p:nvGrpSpPr>
          <p:cNvPr id="103" name="Google Shape;103;p25"/>
          <p:cNvGrpSpPr/>
          <p:nvPr/>
        </p:nvGrpSpPr>
        <p:grpSpPr>
          <a:xfrm>
            <a:off x="4406400" y="0"/>
            <a:ext cx="4737600" cy="5143065"/>
            <a:chOff x="4406400" y="0"/>
            <a:chExt cx="4737600" cy="5143065"/>
          </a:xfrm>
        </p:grpSpPr>
        <p:sp>
          <p:nvSpPr>
            <p:cNvPr id="104" name="Google Shape;104;p2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 name="Google Shape;122;p25"/>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3" name="Google Shape;123;p25"/>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4" name="Google Shape;12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17"/>
          <p:cNvGrpSpPr/>
          <p:nvPr/>
        </p:nvGrpSpPr>
        <p:grpSpPr>
          <a:xfrm>
            <a:off x="0" y="381001"/>
            <a:ext cx="1037850" cy="1016288"/>
            <a:chOff x="0" y="381001"/>
            <a:chExt cx="1037850" cy="1016288"/>
          </a:xfrm>
        </p:grpSpPr>
        <p:sp>
          <p:nvSpPr>
            <p:cNvPr id="21" name="Google Shape;21;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4" name="Google Shape;24;p17"/>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5" name="Google Shape;2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r tableau" type="titleOnly">
  <p:cSld name="TITLE_ONLY">
    <p:spTree>
      <p:nvGrpSpPr>
        <p:cNvPr id="26" name="Shape 26"/>
        <p:cNvGrpSpPr/>
        <p:nvPr/>
      </p:nvGrpSpPr>
      <p:grpSpPr>
        <a:xfrm>
          <a:off x="0" y="0"/>
          <a:ext cx="0" cy="0"/>
          <a:chOff x="0" y="0"/>
          <a:chExt cx="0" cy="0"/>
        </a:xfrm>
      </p:grpSpPr>
      <p:sp>
        <p:nvSpPr>
          <p:cNvPr id="27" name="Google Shape;27;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8" name="Google Shape;2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grpSp>
        <p:nvGrpSpPr>
          <p:cNvPr id="30" name="Google Shape;30;p19"/>
          <p:cNvGrpSpPr/>
          <p:nvPr/>
        </p:nvGrpSpPr>
        <p:grpSpPr>
          <a:xfrm>
            <a:off x="4406400" y="0"/>
            <a:ext cx="4737600" cy="5143065"/>
            <a:chOff x="4406400" y="0"/>
            <a:chExt cx="4737600" cy="5143065"/>
          </a:xfrm>
        </p:grpSpPr>
        <p:sp>
          <p:nvSpPr>
            <p:cNvPr id="31" name="Google Shape;31;p19"/>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9"/>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9"/>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9"/>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9"/>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9"/>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9"/>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9"/>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9"/>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9"/>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9"/>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9"/>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 name="Google Shape;49;p1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 name="Google Shape;50;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grpSp>
        <p:nvGrpSpPr>
          <p:cNvPr id="52" name="Google Shape;52;p20"/>
          <p:cNvGrpSpPr/>
          <p:nvPr/>
        </p:nvGrpSpPr>
        <p:grpSpPr>
          <a:xfrm>
            <a:off x="0" y="381001"/>
            <a:ext cx="1037850" cy="1016288"/>
            <a:chOff x="0" y="381001"/>
            <a:chExt cx="1037850" cy="1016288"/>
          </a:xfrm>
        </p:grpSpPr>
        <p:sp>
          <p:nvSpPr>
            <p:cNvPr id="53" name="Google Shape;53;p2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2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7" name="Google Shape;57;p2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8" name="Google Shape;5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grpSp>
        <p:nvGrpSpPr>
          <p:cNvPr id="60" name="Google Shape;60;p21"/>
          <p:cNvGrpSpPr/>
          <p:nvPr/>
        </p:nvGrpSpPr>
        <p:grpSpPr>
          <a:xfrm>
            <a:off x="0" y="381001"/>
            <a:ext cx="1037850" cy="1016288"/>
            <a:chOff x="0" y="381001"/>
            <a:chExt cx="1037850" cy="1016288"/>
          </a:xfrm>
        </p:grpSpPr>
        <p:sp>
          <p:nvSpPr>
            <p:cNvPr id="61" name="Google Shape;61;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21"/>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4" name="Google Shape;64;p21"/>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5" name="Google Shape;6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6" name="Shape 66"/>
        <p:cNvGrpSpPr/>
        <p:nvPr/>
      </p:nvGrpSpPr>
      <p:grpSpPr>
        <a:xfrm>
          <a:off x="0" y="0"/>
          <a:ext cx="0" cy="0"/>
          <a:chOff x="0" y="0"/>
          <a:chExt cx="0" cy="0"/>
        </a:xfrm>
      </p:grpSpPr>
      <p:grpSp>
        <p:nvGrpSpPr>
          <p:cNvPr id="67" name="Google Shape;67;p22"/>
          <p:cNvGrpSpPr/>
          <p:nvPr/>
        </p:nvGrpSpPr>
        <p:grpSpPr>
          <a:xfrm>
            <a:off x="4406400" y="0"/>
            <a:ext cx="4737600" cy="5143500"/>
            <a:chOff x="4406400" y="0"/>
            <a:chExt cx="4737600" cy="5143500"/>
          </a:xfrm>
        </p:grpSpPr>
        <p:sp>
          <p:nvSpPr>
            <p:cNvPr id="68" name="Google Shape;68;p22"/>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2"/>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2"/>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2"/>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2"/>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2"/>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2"/>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2"/>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2"/>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22"/>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 name="Shape 88"/>
        <p:cNvGrpSpPr/>
        <p:nvPr/>
      </p:nvGrpSpPr>
      <p:grpSpPr>
        <a:xfrm>
          <a:off x="0" y="0"/>
          <a:ext cx="0" cy="0"/>
          <a:chOff x="0" y="0"/>
          <a:chExt cx="0" cy="0"/>
        </a:xfrm>
      </p:grpSpPr>
      <p:grpSp>
        <p:nvGrpSpPr>
          <p:cNvPr id="89" name="Google Shape;89;p23"/>
          <p:cNvGrpSpPr/>
          <p:nvPr/>
        </p:nvGrpSpPr>
        <p:grpSpPr>
          <a:xfrm>
            <a:off x="0" y="381001"/>
            <a:ext cx="1037850" cy="1016288"/>
            <a:chOff x="0" y="381001"/>
            <a:chExt cx="1037850" cy="1016288"/>
          </a:xfrm>
        </p:grpSpPr>
        <p:sp>
          <p:nvSpPr>
            <p:cNvPr id="90" name="Google Shape;90;p2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23"/>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3" name="Google Shape;93;p23"/>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94" name="Google Shape;94;p23"/>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95" name="Google Shape;9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grpSp>
        <p:nvGrpSpPr>
          <p:cNvPr id="97" name="Google Shape;97;p24"/>
          <p:cNvGrpSpPr/>
          <p:nvPr/>
        </p:nvGrpSpPr>
        <p:grpSpPr>
          <a:xfrm>
            <a:off x="0" y="4128572"/>
            <a:ext cx="698925" cy="684657"/>
            <a:chOff x="0" y="3785672"/>
            <a:chExt cx="698925" cy="684657"/>
          </a:xfrm>
        </p:grpSpPr>
        <p:sp>
          <p:nvSpPr>
            <p:cNvPr id="98" name="Google Shape;98;p24"/>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4"/>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24"/>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1" name="Google Shape;101;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3308225" y="264000"/>
            <a:ext cx="5391300" cy="2792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t/>
            </a:r>
            <a:endParaRPr/>
          </a:p>
          <a:p>
            <a:pPr indent="0" lvl="0" marL="0" rtl="0" algn="ctr">
              <a:lnSpc>
                <a:spcPct val="100000"/>
              </a:lnSpc>
              <a:spcBef>
                <a:spcPts val="0"/>
              </a:spcBef>
              <a:spcAft>
                <a:spcPts val="0"/>
              </a:spcAft>
              <a:buSzPts val="4000"/>
              <a:buNone/>
            </a:pPr>
            <a:r>
              <a:rPr b="1" lang="en" sz="4200"/>
              <a:t>Hospital Management System</a:t>
            </a:r>
            <a:endParaRPr b="1" sz="4200"/>
          </a:p>
        </p:txBody>
      </p:sp>
      <p:sp>
        <p:nvSpPr>
          <p:cNvPr id="132" name="Google Shape;132;p1"/>
          <p:cNvSpPr txBox="1"/>
          <p:nvPr>
            <p:ph idx="1" type="subTitle"/>
          </p:nvPr>
        </p:nvSpPr>
        <p:spPr>
          <a:xfrm>
            <a:off x="311700" y="2883700"/>
            <a:ext cx="8520600" cy="2009700"/>
          </a:xfrm>
          <a:prstGeom prst="rect">
            <a:avLst/>
          </a:prstGeom>
          <a:noFill/>
          <a:ln>
            <a:noFill/>
          </a:ln>
        </p:spPr>
        <p:txBody>
          <a:bodyPr anchorCtr="0" anchor="t" bIns="91425" lIns="91425" spcFirstLastPara="1" rIns="91425" wrap="square" tIns="91425">
            <a:noAutofit/>
          </a:bodyPr>
          <a:lstStyle/>
          <a:p>
            <a:pPr indent="0" lvl="0" marL="0" marR="2571750" rtl="0" algn="just">
              <a:lnSpc>
                <a:spcPct val="118750"/>
              </a:lnSpc>
              <a:spcBef>
                <a:spcPts val="250"/>
              </a:spcBef>
              <a:spcAft>
                <a:spcPts val="0"/>
              </a:spcAft>
              <a:buClr>
                <a:schemeClr val="dk1"/>
              </a:buClr>
              <a:buSzPts val="1100"/>
              <a:buFont typeface="Arial"/>
              <a:buNone/>
            </a:pPr>
            <a:r>
              <a:rPr b="1" lang="en">
                <a:solidFill>
                  <a:srgbClr val="FFFFFF"/>
                </a:solidFill>
                <a:latin typeface="Roboto"/>
                <a:ea typeface="Roboto"/>
                <a:cs typeface="Roboto"/>
                <a:sym typeface="Roboto"/>
              </a:rPr>
              <a:t>GROUP10 </a:t>
            </a:r>
            <a:r>
              <a:rPr b="1" lang="en" sz="1300">
                <a:solidFill>
                  <a:srgbClr val="FFFFFF"/>
                </a:solidFill>
                <a:latin typeface="Roboto"/>
                <a:ea typeface="Roboto"/>
                <a:cs typeface="Roboto"/>
                <a:sym typeface="Roboto"/>
              </a:rPr>
              <a:t>Team members: </a:t>
            </a:r>
            <a:endParaRPr b="1" sz="1300">
              <a:solidFill>
                <a:srgbClr val="FFFFFF"/>
              </a:solidFill>
              <a:latin typeface="Roboto"/>
              <a:ea typeface="Roboto"/>
              <a:cs typeface="Roboto"/>
              <a:sym typeface="Roboto"/>
            </a:endParaRPr>
          </a:p>
          <a:p>
            <a:pPr indent="-311150" lvl="0" marL="520700" marR="3371850" rtl="0" algn="just">
              <a:lnSpc>
                <a:spcPct val="118750"/>
              </a:lnSpc>
              <a:spcBef>
                <a:spcPts val="25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Anjali Sajeevan</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Deepika Kumari Jha</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Madhurima Chatterjee</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Sayali Nitin Chaudhary</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Shreya Uppalapati </a:t>
            </a:r>
            <a:endParaRPr sz="1300">
              <a:solidFill>
                <a:srgbClr val="FFFFFF"/>
              </a:solidFill>
              <a:latin typeface="Roboto"/>
              <a:ea typeface="Roboto"/>
              <a:cs typeface="Roboto"/>
              <a:sym typeface="Roboto"/>
            </a:endParaRPr>
          </a:p>
          <a:p>
            <a:pPr indent="-311150" lvl="0" marL="520700" marR="3257550" rtl="0" algn="just">
              <a:lnSpc>
                <a:spcPct val="118750"/>
              </a:lnSpc>
              <a:spcBef>
                <a:spcPts val="0"/>
              </a:spcBef>
              <a:spcAft>
                <a:spcPts val="0"/>
              </a:spcAft>
              <a:buClr>
                <a:srgbClr val="FFFFFF"/>
              </a:buClr>
              <a:buSzPts val="1300"/>
              <a:buFont typeface="Roboto"/>
              <a:buChar char="●"/>
            </a:pPr>
            <a:r>
              <a:rPr lang="en" sz="1300">
                <a:solidFill>
                  <a:srgbClr val="FFFFFF"/>
                </a:solidFill>
                <a:latin typeface="Roboto"/>
                <a:ea typeface="Roboto"/>
                <a:cs typeface="Roboto"/>
                <a:sym typeface="Roboto"/>
              </a:rPr>
              <a:t>Singh </a:t>
            </a:r>
            <a:r>
              <a:rPr lang="en">
                <a:latin typeface="Roboto"/>
                <a:ea typeface="Roboto"/>
                <a:cs typeface="Roboto"/>
                <a:sym typeface="Roboto"/>
              </a:rPr>
              <a:t>Pooja</a:t>
            </a:r>
            <a:r>
              <a:rPr lang="en" sz="1300">
                <a:solidFill>
                  <a:srgbClr val="FFFFFF"/>
                </a:solidFill>
                <a:latin typeface="Roboto"/>
                <a:ea typeface="Roboto"/>
                <a:cs typeface="Roboto"/>
                <a:sym typeface="Roboto"/>
              </a:rPr>
              <a:t> Kumari</a:t>
            </a:r>
            <a:endParaRPr sz="1300">
              <a:solidFill>
                <a:srgbClr val="FFFFFF"/>
              </a:solidFill>
              <a:latin typeface="Roboto"/>
              <a:ea typeface="Roboto"/>
              <a:cs typeface="Roboto"/>
              <a:sym typeface="Roboto"/>
            </a:endParaRPr>
          </a:p>
          <a:p>
            <a:pPr indent="0" lvl="0" marL="0" rtl="0" algn="l">
              <a:lnSpc>
                <a:spcPct val="100000"/>
              </a:lnSpc>
              <a:spcBef>
                <a:spcPts val="0"/>
              </a:spcBef>
              <a:spcAft>
                <a:spcPts val="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 - View</a:t>
            </a:r>
            <a:endParaRPr/>
          </a:p>
        </p:txBody>
      </p:sp>
      <p:sp>
        <p:nvSpPr>
          <p:cNvPr id="194" name="Google Shape;194;p9"/>
          <p:cNvSpPr txBox="1"/>
          <p:nvPr>
            <p:ph idx="1" type="body"/>
          </p:nvPr>
        </p:nvSpPr>
        <p:spPr>
          <a:xfrm>
            <a:off x="1297500" y="1567550"/>
            <a:ext cx="3274500" cy="2642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n"/>
              <a:t>Create view COVID.COVID_Analysis as </a:t>
            </a:r>
            <a:endParaRPr/>
          </a:p>
          <a:p>
            <a:pPr indent="0" lvl="0" marL="0" rtl="0" algn="l">
              <a:lnSpc>
                <a:spcPct val="100000"/>
              </a:lnSpc>
              <a:spcBef>
                <a:spcPts val="0"/>
              </a:spcBef>
              <a:spcAft>
                <a:spcPts val="0"/>
              </a:spcAft>
              <a:buSzPts val="1300"/>
              <a:buNone/>
            </a:pPr>
            <a:r>
              <a:rPr lang="en"/>
              <a:t>select p.Patientid, Age, </a:t>
            </a:r>
            <a:endParaRPr/>
          </a:p>
          <a:p>
            <a:pPr indent="0" lvl="0" marL="0" rtl="0" algn="l">
              <a:lnSpc>
                <a:spcPct val="100000"/>
              </a:lnSpc>
              <a:spcBef>
                <a:spcPts val="0"/>
              </a:spcBef>
              <a:spcAft>
                <a:spcPts val="0"/>
              </a:spcAft>
              <a:buSzPts val="1300"/>
              <a:buNone/>
            </a:pPr>
            <a:r>
              <a:rPr lang="en"/>
              <a:t>p.Symptoms,p.Diagnosis, MedicineName </a:t>
            </a:r>
            <a:endParaRPr/>
          </a:p>
          <a:p>
            <a:pPr indent="0" lvl="0" marL="0" rtl="0" algn="l">
              <a:lnSpc>
                <a:spcPct val="100000"/>
              </a:lnSpc>
              <a:spcBef>
                <a:spcPts val="0"/>
              </a:spcBef>
              <a:spcAft>
                <a:spcPts val="0"/>
              </a:spcAft>
              <a:buSzPts val="1300"/>
              <a:buNone/>
            </a:pPr>
            <a:r>
              <a:rPr lang="en"/>
              <a:t>from</a:t>
            </a:r>
            <a:endParaRPr/>
          </a:p>
          <a:p>
            <a:pPr indent="0" lvl="0" marL="0" rtl="0" algn="l">
              <a:lnSpc>
                <a:spcPct val="100000"/>
              </a:lnSpc>
              <a:spcBef>
                <a:spcPts val="0"/>
              </a:spcBef>
              <a:spcAft>
                <a:spcPts val="0"/>
              </a:spcAft>
              <a:buSzPts val="1300"/>
              <a:buNone/>
            </a:pPr>
            <a:r>
              <a:rPr lang="en"/>
              <a:t>patient.Patient p join</a:t>
            </a:r>
            <a:endParaRPr/>
          </a:p>
          <a:p>
            <a:pPr indent="0" lvl="0" marL="0" rtl="0" algn="l">
              <a:lnSpc>
                <a:spcPct val="100000"/>
              </a:lnSpc>
              <a:spcBef>
                <a:spcPts val="0"/>
              </a:spcBef>
              <a:spcAft>
                <a:spcPts val="0"/>
              </a:spcAft>
              <a:buSzPts val="1300"/>
              <a:buNone/>
            </a:pPr>
            <a:r>
              <a:rPr lang="en"/>
              <a:t>medicine.PatientMedicine pm </a:t>
            </a:r>
            <a:endParaRPr/>
          </a:p>
          <a:p>
            <a:pPr indent="0" lvl="0" marL="0" rtl="0" algn="l">
              <a:lnSpc>
                <a:spcPct val="100000"/>
              </a:lnSpc>
              <a:spcBef>
                <a:spcPts val="0"/>
              </a:spcBef>
              <a:spcAft>
                <a:spcPts val="0"/>
              </a:spcAft>
              <a:buSzPts val="1300"/>
              <a:buNone/>
            </a:pPr>
            <a:r>
              <a:rPr lang="en"/>
              <a:t>on p.patientid=pm.patientid</a:t>
            </a:r>
            <a:endParaRPr/>
          </a:p>
          <a:p>
            <a:pPr indent="0" lvl="0" marL="0" rtl="0" algn="l">
              <a:lnSpc>
                <a:spcPct val="100000"/>
              </a:lnSpc>
              <a:spcBef>
                <a:spcPts val="0"/>
              </a:spcBef>
              <a:spcAft>
                <a:spcPts val="0"/>
              </a:spcAft>
              <a:buSzPts val="1300"/>
              <a:buNone/>
            </a:pPr>
            <a:r>
              <a:rPr lang="en"/>
              <a:t>join medicine.Medicine m </a:t>
            </a:r>
            <a:endParaRPr/>
          </a:p>
          <a:p>
            <a:pPr indent="0" lvl="0" marL="0" rtl="0" algn="l">
              <a:lnSpc>
                <a:spcPct val="100000"/>
              </a:lnSpc>
              <a:spcBef>
                <a:spcPts val="0"/>
              </a:spcBef>
              <a:spcAft>
                <a:spcPts val="0"/>
              </a:spcAft>
              <a:buSzPts val="1300"/>
              <a:buNone/>
            </a:pPr>
            <a:r>
              <a:rPr lang="en"/>
              <a:t>on pm.MedicineID=m.MedicineID</a:t>
            </a:r>
            <a:endParaRPr/>
          </a:p>
          <a:p>
            <a:pPr indent="0" lvl="0" marL="0" rtl="0" algn="l">
              <a:lnSpc>
                <a:spcPct val="100000"/>
              </a:lnSpc>
              <a:spcBef>
                <a:spcPts val="0"/>
              </a:spcBef>
              <a:spcAft>
                <a:spcPts val="0"/>
              </a:spcAft>
              <a:buSzPts val="1300"/>
              <a:buNone/>
            </a:pPr>
            <a:r>
              <a:rPr lang="en"/>
              <a:t>where p.Diagnosis='COVID'</a:t>
            </a:r>
            <a:endParaRPr/>
          </a:p>
          <a:p>
            <a:pPr indent="0" lvl="0" marL="0" rtl="0" algn="l">
              <a:lnSpc>
                <a:spcPct val="100000"/>
              </a:lnSpc>
              <a:spcBef>
                <a:spcPts val="0"/>
              </a:spcBef>
              <a:spcAft>
                <a:spcPts val="0"/>
              </a:spcAft>
              <a:buSzPts val="1300"/>
              <a:buNone/>
            </a:pPr>
            <a:r>
              <a:t/>
            </a:r>
            <a:endParaRPr/>
          </a:p>
          <a:p>
            <a:pPr indent="0" lvl="0" marL="0" rtl="0" algn="l">
              <a:lnSpc>
                <a:spcPct val="100000"/>
              </a:lnSpc>
              <a:spcBef>
                <a:spcPts val="0"/>
              </a:spcBef>
              <a:spcAft>
                <a:spcPts val="0"/>
              </a:spcAft>
              <a:buSzPts val="1300"/>
              <a:buNone/>
            </a:pPr>
            <a:r>
              <a:t/>
            </a:r>
            <a:endParaRPr/>
          </a:p>
          <a:p>
            <a:pPr indent="0" lvl="0" marL="0" rtl="0" algn="l">
              <a:lnSpc>
                <a:spcPct val="115000"/>
              </a:lnSpc>
              <a:spcBef>
                <a:spcPts val="0"/>
              </a:spcBef>
              <a:spcAft>
                <a:spcPts val="1600"/>
              </a:spcAft>
              <a:buSzPts val="1300"/>
              <a:buNone/>
            </a:pPr>
            <a:r>
              <a:t/>
            </a:r>
            <a:endParaRPr/>
          </a:p>
        </p:txBody>
      </p:sp>
      <p:pic>
        <p:nvPicPr>
          <p:cNvPr id="195" name="Google Shape;195;p9"/>
          <p:cNvPicPr preferRelativeResize="0"/>
          <p:nvPr/>
        </p:nvPicPr>
        <p:blipFill rotWithShape="1">
          <a:blip r:embed="rId3">
            <a:alphaModFix/>
          </a:blip>
          <a:srcRect b="0" l="0" r="0" t="0"/>
          <a:stretch/>
        </p:blipFill>
        <p:spPr>
          <a:xfrm>
            <a:off x="4971700" y="1659113"/>
            <a:ext cx="3762375" cy="238125"/>
          </a:xfrm>
          <a:prstGeom prst="rect">
            <a:avLst/>
          </a:prstGeom>
          <a:noFill/>
          <a:ln>
            <a:noFill/>
          </a:ln>
        </p:spPr>
      </p:pic>
      <p:pic>
        <p:nvPicPr>
          <p:cNvPr id="196" name="Google Shape;196;p9"/>
          <p:cNvPicPr preferRelativeResize="0"/>
          <p:nvPr/>
        </p:nvPicPr>
        <p:blipFill rotWithShape="1">
          <a:blip r:embed="rId4">
            <a:alphaModFix/>
          </a:blip>
          <a:srcRect b="10999" l="0" r="12010" t="0"/>
          <a:stretch/>
        </p:blipFill>
        <p:spPr>
          <a:xfrm>
            <a:off x="4911650" y="2044425"/>
            <a:ext cx="3882475" cy="201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0"/>
          <p:cNvSpPr txBox="1"/>
          <p:nvPr>
            <p:ph type="title"/>
          </p:nvPr>
        </p:nvSpPr>
        <p:spPr>
          <a:xfrm>
            <a:off x="1307725" y="484775"/>
            <a:ext cx="3264300" cy="56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Encryption</a:t>
            </a:r>
            <a:endParaRPr/>
          </a:p>
        </p:txBody>
      </p:sp>
      <p:pic>
        <p:nvPicPr>
          <p:cNvPr id="202" name="Google Shape;202;p10"/>
          <p:cNvPicPr preferRelativeResize="0"/>
          <p:nvPr/>
        </p:nvPicPr>
        <p:blipFill>
          <a:blip r:embed="rId3">
            <a:alphaModFix/>
          </a:blip>
          <a:stretch>
            <a:fillRect/>
          </a:stretch>
        </p:blipFill>
        <p:spPr>
          <a:xfrm>
            <a:off x="412625" y="1545250"/>
            <a:ext cx="3967175" cy="1153825"/>
          </a:xfrm>
          <a:prstGeom prst="rect">
            <a:avLst/>
          </a:prstGeom>
          <a:noFill/>
          <a:ln>
            <a:noFill/>
          </a:ln>
        </p:spPr>
      </p:pic>
      <p:pic>
        <p:nvPicPr>
          <p:cNvPr id="203" name="Google Shape;203;p10"/>
          <p:cNvPicPr preferRelativeResize="0"/>
          <p:nvPr/>
        </p:nvPicPr>
        <p:blipFill>
          <a:blip r:embed="rId4">
            <a:alphaModFix/>
          </a:blip>
          <a:stretch>
            <a:fillRect/>
          </a:stretch>
        </p:blipFill>
        <p:spPr>
          <a:xfrm>
            <a:off x="4572025" y="2893225"/>
            <a:ext cx="3898524" cy="1901250"/>
          </a:xfrm>
          <a:prstGeom prst="rect">
            <a:avLst/>
          </a:prstGeom>
          <a:noFill/>
          <a:ln>
            <a:noFill/>
          </a:ln>
        </p:spPr>
      </p:pic>
      <p:pic>
        <p:nvPicPr>
          <p:cNvPr id="204" name="Google Shape;204;p10"/>
          <p:cNvPicPr preferRelativeResize="0"/>
          <p:nvPr/>
        </p:nvPicPr>
        <p:blipFill>
          <a:blip r:embed="rId5">
            <a:alphaModFix/>
          </a:blip>
          <a:stretch>
            <a:fillRect/>
          </a:stretch>
        </p:blipFill>
        <p:spPr>
          <a:xfrm>
            <a:off x="344925" y="2893225"/>
            <a:ext cx="4034876" cy="1901250"/>
          </a:xfrm>
          <a:prstGeom prst="rect">
            <a:avLst/>
          </a:prstGeom>
          <a:noFill/>
          <a:ln>
            <a:noFill/>
          </a:ln>
        </p:spPr>
      </p:pic>
      <p:pic>
        <p:nvPicPr>
          <p:cNvPr id="205" name="Google Shape;205;p10"/>
          <p:cNvPicPr preferRelativeResize="0"/>
          <p:nvPr/>
        </p:nvPicPr>
        <p:blipFill>
          <a:blip r:embed="rId6">
            <a:alphaModFix/>
          </a:blip>
          <a:stretch>
            <a:fillRect/>
          </a:stretch>
        </p:blipFill>
        <p:spPr>
          <a:xfrm>
            <a:off x="4572000" y="1528625"/>
            <a:ext cx="4034876" cy="118706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90c718e69a_0_14"/>
          <p:cNvSpPr txBox="1"/>
          <p:nvPr>
            <p:ph type="title"/>
          </p:nvPr>
        </p:nvSpPr>
        <p:spPr>
          <a:xfrm>
            <a:off x="2654800" y="19449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ATA</a:t>
            </a:r>
            <a:r>
              <a:rPr lang="en"/>
              <a:t> V</a:t>
            </a:r>
            <a:r>
              <a:rPr lang="en"/>
              <a:t>ISUALIZATION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Analysis</a:t>
            </a:r>
            <a:endParaRPr/>
          </a:p>
        </p:txBody>
      </p:sp>
      <p:sp>
        <p:nvSpPr>
          <p:cNvPr id="216" name="Google Shape;216;p11"/>
          <p:cNvSpPr txBox="1"/>
          <p:nvPr>
            <p:ph idx="4294967295" type="body"/>
          </p:nvPr>
        </p:nvSpPr>
        <p:spPr>
          <a:xfrm>
            <a:off x="0" y="0"/>
            <a:ext cx="9037500" cy="514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a:t>
            </a:r>
            <a:endParaRPr/>
          </a:p>
          <a:p>
            <a:pPr indent="0" lvl="0" marL="0" rtl="0" algn="l">
              <a:lnSpc>
                <a:spcPct val="115000"/>
              </a:lnSpc>
              <a:spcBef>
                <a:spcPts val="1600"/>
              </a:spcBef>
              <a:spcAft>
                <a:spcPts val="0"/>
              </a:spcAft>
              <a:buSzPts val="1300"/>
              <a:buNone/>
            </a:pPr>
            <a:r>
              <a:rPr lang="en"/>
              <a:t>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rPr lang="en"/>
              <a:t>                                                                                                                                  </a:t>
            </a:r>
            <a:endParaRPr/>
          </a:p>
        </p:txBody>
      </p:sp>
      <p:pic>
        <p:nvPicPr>
          <p:cNvPr id="217" name="Google Shape;217;p11"/>
          <p:cNvPicPr preferRelativeResize="0"/>
          <p:nvPr/>
        </p:nvPicPr>
        <p:blipFill rotWithShape="1">
          <a:blip r:embed="rId3">
            <a:alphaModFix/>
          </a:blip>
          <a:srcRect b="0" l="0" r="0" t="0"/>
          <a:stretch/>
        </p:blipFill>
        <p:spPr>
          <a:xfrm>
            <a:off x="438875" y="264600"/>
            <a:ext cx="4604275" cy="4588051"/>
          </a:xfrm>
          <a:prstGeom prst="rect">
            <a:avLst/>
          </a:prstGeom>
          <a:noFill/>
          <a:ln>
            <a:noFill/>
          </a:ln>
        </p:spPr>
      </p:pic>
      <p:pic>
        <p:nvPicPr>
          <p:cNvPr id="218" name="Google Shape;218;p11"/>
          <p:cNvPicPr preferRelativeResize="0"/>
          <p:nvPr/>
        </p:nvPicPr>
        <p:blipFill rotWithShape="1">
          <a:blip r:embed="rId4">
            <a:alphaModFix/>
          </a:blip>
          <a:srcRect b="0" l="0" r="0" t="0"/>
          <a:stretch/>
        </p:blipFill>
        <p:spPr>
          <a:xfrm>
            <a:off x="5317000" y="264600"/>
            <a:ext cx="3655225" cy="4588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2"/>
          <p:cNvPicPr preferRelativeResize="0"/>
          <p:nvPr/>
        </p:nvPicPr>
        <p:blipFill rotWithShape="1">
          <a:blip r:embed="rId3">
            <a:alphaModFix/>
          </a:blip>
          <a:srcRect b="0" l="0" r="0" t="0"/>
          <a:stretch/>
        </p:blipFill>
        <p:spPr>
          <a:xfrm>
            <a:off x="5294425" y="509650"/>
            <a:ext cx="2738900" cy="4287475"/>
          </a:xfrm>
          <a:prstGeom prst="rect">
            <a:avLst/>
          </a:prstGeom>
          <a:noFill/>
          <a:ln>
            <a:noFill/>
          </a:ln>
        </p:spPr>
      </p:pic>
      <p:pic>
        <p:nvPicPr>
          <p:cNvPr id="224" name="Google Shape;224;p12"/>
          <p:cNvPicPr preferRelativeResize="0"/>
          <p:nvPr/>
        </p:nvPicPr>
        <p:blipFill rotWithShape="1">
          <a:blip r:embed="rId4">
            <a:alphaModFix/>
          </a:blip>
          <a:srcRect b="0" l="0" r="0" t="0"/>
          <a:stretch/>
        </p:blipFill>
        <p:spPr>
          <a:xfrm>
            <a:off x="1236925" y="535775"/>
            <a:ext cx="3459250" cy="4287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13"/>
          <p:cNvPicPr preferRelativeResize="0"/>
          <p:nvPr/>
        </p:nvPicPr>
        <p:blipFill rotWithShape="1">
          <a:blip r:embed="rId3">
            <a:alphaModFix/>
          </a:blip>
          <a:srcRect b="0" l="0" r="0" t="0"/>
          <a:stretch/>
        </p:blipFill>
        <p:spPr>
          <a:xfrm>
            <a:off x="2345250" y="312650"/>
            <a:ext cx="4728774" cy="4679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txBox="1"/>
          <p:nvPr>
            <p:ph idx="4294967295" type="body"/>
          </p:nvPr>
        </p:nvSpPr>
        <p:spPr>
          <a:xfrm>
            <a:off x="1297500" y="520550"/>
            <a:ext cx="7038900" cy="395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457200" lvl="0" marL="1371600" rtl="0" algn="just">
              <a:lnSpc>
                <a:spcPct val="115000"/>
              </a:lnSpc>
              <a:spcBef>
                <a:spcPts val="1600"/>
              </a:spcBef>
              <a:spcAft>
                <a:spcPts val="0"/>
              </a:spcAft>
              <a:buSzPts val="1300"/>
              <a:buNone/>
            </a:pPr>
            <a:r>
              <a:rPr lang="en" sz="3500"/>
              <a:t>  Thank You!!</a:t>
            </a:r>
            <a:endParaRPr sz="3500"/>
          </a:p>
          <a:p>
            <a:pPr indent="457200" lvl="0" marL="1371600" rtl="0" algn="just">
              <a:lnSpc>
                <a:spcPct val="115000"/>
              </a:lnSpc>
              <a:spcBef>
                <a:spcPts val="1600"/>
              </a:spcBef>
              <a:spcAft>
                <a:spcPts val="0"/>
              </a:spcAft>
              <a:buSzPts val="1300"/>
              <a:buNone/>
            </a:pPr>
            <a:r>
              <a:t/>
            </a:r>
            <a:endParaRPr sz="3500"/>
          </a:p>
          <a:p>
            <a:pPr indent="0" lvl="0" marL="2286000" rtl="0" algn="just">
              <a:lnSpc>
                <a:spcPct val="115000"/>
              </a:lnSpc>
              <a:spcBef>
                <a:spcPts val="1600"/>
              </a:spcBef>
              <a:spcAft>
                <a:spcPts val="1600"/>
              </a:spcAft>
              <a:buSzPts val="1300"/>
              <a:buNone/>
            </a:pPr>
            <a:r>
              <a:rPr lang="en" sz="3500"/>
              <a:t>        </a:t>
            </a:r>
            <a:endParaRPr sz="3500"/>
          </a:p>
        </p:txBody>
      </p:sp>
      <p:pic>
        <p:nvPicPr>
          <p:cNvPr id="235" name="Google Shape;235;p14"/>
          <p:cNvPicPr preferRelativeResize="0"/>
          <p:nvPr/>
        </p:nvPicPr>
        <p:blipFill rotWithShape="1">
          <a:blip r:embed="rId3">
            <a:alphaModFix/>
          </a:blip>
          <a:srcRect b="0" l="0" r="0" t="0"/>
          <a:stretch/>
        </p:blipFill>
        <p:spPr>
          <a:xfrm>
            <a:off x="2152050" y="1658400"/>
            <a:ext cx="4634248" cy="2439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1348525" y="6534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500"/>
              <a:t>Why Hospital Management System?</a:t>
            </a:r>
            <a:endParaRPr sz="2500"/>
          </a:p>
        </p:txBody>
      </p:sp>
      <p:sp>
        <p:nvSpPr>
          <p:cNvPr id="138" name="Google Shape;138;p2"/>
          <p:cNvSpPr txBox="1"/>
          <p:nvPr>
            <p:ph idx="1" type="body"/>
          </p:nvPr>
        </p:nvSpPr>
        <p:spPr>
          <a:xfrm>
            <a:off x="1297500" y="1567550"/>
            <a:ext cx="7038900" cy="26931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Char char="●"/>
            </a:pPr>
            <a:r>
              <a:rPr lang="en" sz="1600"/>
              <a:t>Automated and Seamless Management</a:t>
            </a:r>
            <a:endParaRPr sz="1600"/>
          </a:p>
          <a:p>
            <a:pPr indent="0" lvl="0" marL="457200" rtl="0" algn="l">
              <a:lnSpc>
                <a:spcPct val="100000"/>
              </a:lnSpc>
              <a:spcBef>
                <a:spcPts val="0"/>
              </a:spcBef>
              <a:spcAft>
                <a:spcPts val="0"/>
              </a:spcAft>
              <a:buSzPts val="1300"/>
              <a:buNone/>
            </a:pPr>
            <a:r>
              <a:t/>
            </a:r>
            <a:endParaRPr sz="1600"/>
          </a:p>
          <a:p>
            <a:pPr indent="-330200" lvl="0" marL="457200" rtl="0" algn="l">
              <a:lnSpc>
                <a:spcPct val="100000"/>
              </a:lnSpc>
              <a:spcBef>
                <a:spcPts val="0"/>
              </a:spcBef>
              <a:spcAft>
                <a:spcPts val="0"/>
              </a:spcAft>
              <a:buSzPts val="1600"/>
              <a:buChar char="●"/>
            </a:pPr>
            <a:r>
              <a:rPr lang="en" sz="1600"/>
              <a:t>Easier tracking of information</a:t>
            </a:r>
            <a:endParaRPr sz="1600"/>
          </a:p>
          <a:p>
            <a:pPr indent="0" lvl="0" marL="0" rtl="0" algn="l">
              <a:lnSpc>
                <a:spcPct val="100000"/>
              </a:lnSpc>
              <a:spcBef>
                <a:spcPts val="0"/>
              </a:spcBef>
              <a:spcAft>
                <a:spcPts val="0"/>
              </a:spcAft>
              <a:buSzPts val="1300"/>
              <a:buNone/>
            </a:pPr>
            <a:r>
              <a:t/>
            </a:r>
            <a:endParaRPr sz="1600"/>
          </a:p>
          <a:p>
            <a:pPr indent="-330200" lvl="0" marL="457200" rtl="0" algn="l">
              <a:lnSpc>
                <a:spcPct val="100000"/>
              </a:lnSpc>
              <a:spcBef>
                <a:spcPts val="0"/>
              </a:spcBef>
              <a:spcAft>
                <a:spcPts val="0"/>
              </a:spcAft>
              <a:buSzPts val="1600"/>
              <a:buChar char="●"/>
            </a:pPr>
            <a:r>
              <a:rPr lang="en" sz="1600"/>
              <a:t>Eliminate probabilities of errors</a:t>
            </a:r>
            <a:endParaRPr sz="1600"/>
          </a:p>
          <a:p>
            <a:pPr indent="0" lvl="0" marL="0" rtl="0" algn="l">
              <a:lnSpc>
                <a:spcPct val="100000"/>
              </a:lnSpc>
              <a:spcBef>
                <a:spcPts val="0"/>
              </a:spcBef>
              <a:spcAft>
                <a:spcPts val="0"/>
              </a:spcAft>
              <a:buSzPts val="1300"/>
              <a:buNone/>
            </a:pPr>
            <a:r>
              <a:t/>
            </a:r>
            <a:endParaRPr sz="1600"/>
          </a:p>
          <a:p>
            <a:pPr indent="-330200" lvl="0" marL="457200" rtl="0" algn="l">
              <a:lnSpc>
                <a:spcPct val="100000"/>
              </a:lnSpc>
              <a:spcBef>
                <a:spcPts val="0"/>
              </a:spcBef>
              <a:spcAft>
                <a:spcPts val="0"/>
              </a:spcAft>
              <a:buSzPts val="1600"/>
              <a:buChar char="●"/>
            </a:pPr>
            <a:r>
              <a:rPr lang="en" sz="1600"/>
              <a:t>COVID-19 </a:t>
            </a:r>
            <a:endParaRPr sz="1600"/>
          </a:p>
          <a:p>
            <a:pPr indent="0" lvl="0" marL="0" rtl="0" algn="l">
              <a:lnSpc>
                <a:spcPct val="100000"/>
              </a:lnSpc>
              <a:spcBef>
                <a:spcPts val="0"/>
              </a:spcBef>
              <a:spcAft>
                <a:spcPts val="0"/>
              </a:spcAft>
              <a:buSzPts val="1300"/>
              <a:buNone/>
            </a:pPr>
            <a:r>
              <a:t/>
            </a:r>
            <a:endParaRPr sz="1600"/>
          </a:p>
          <a:p>
            <a:pPr indent="-330200" lvl="0" marL="457200" rtl="0" algn="l">
              <a:lnSpc>
                <a:spcPct val="100000"/>
              </a:lnSpc>
              <a:spcBef>
                <a:spcPts val="0"/>
              </a:spcBef>
              <a:spcAft>
                <a:spcPts val="0"/>
              </a:spcAft>
              <a:buSzPts val="1600"/>
              <a:buChar char="●"/>
            </a:pPr>
            <a:r>
              <a:rPr lang="en" sz="1600"/>
              <a:t>Better decision making based on actual data</a:t>
            </a:r>
            <a:endParaRPr sz="1600"/>
          </a:p>
          <a:p>
            <a:pPr indent="0" lvl="0" marL="0" rtl="0" algn="l">
              <a:lnSpc>
                <a:spcPct val="100000"/>
              </a:lnSpc>
              <a:spcBef>
                <a:spcPts val="0"/>
              </a:spcBef>
              <a:spcAft>
                <a:spcPts val="0"/>
              </a:spcAft>
              <a:buSzPts val="1300"/>
              <a:buNone/>
            </a:pPr>
            <a:r>
              <a:t/>
            </a:r>
            <a:endParaRPr sz="1600"/>
          </a:p>
          <a:p>
            <a:pPr indent="0" lvl="0" marL="457200" rtl="0" algn="l">
              <a:lnSpc>
                <a:spcPct val="100000"/>
              </a:lnSpc>
              <a:spcBef>
                <a:spcPts val="0"/>
              </a:spcBef>
              <a:spcAft>
                <a:spcPts val="0"/>
              </a:spcAft>
              <a:buSzPts val="1300"/>
              <a:buNone/>
            </a:pPr>
            <a:r>
              <a:t/>
            </a:r>
            <a:endParaRPr sz="1600"/>
          </a:p>
          <a:p>
            <a:pPr indent="0" lvl="0" marL="0" rtl="0" algn="l">
              <a:lnSpc>
                <a:spcPct val="100000"/>
              </a:lnSpc>
              <a:spcBef>
                <a:spcPts val="0"/>
              </a:spcBef>
              <a:spcAft>
                <a:spcPts val="0"/>
              </a:spcAft>
              <a:buSzPts val="1300"/>
              <a:buNone/>
            </a:pPr>
            <a:r>
              <a:t/>
            </a:r>
            <a:endParaRPr sz="1600"/>
          </a:p>
        </p:txBody>
      </p:sp>
      <p:sp>
        <p:nvSpPr>
          <p:cNvPr id="139" name="Google Shape;139;p2"/>
          <p:cNvSpPr txBox="1"/>
          <p:nvPr/>
        </p:nvSpPr>
        <p:spPr>
          <a:xfrm>
            <a:off x="4939700" y="1940950"/>
            <a:ext cx="2804700" cy="194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pic>
        <p:nvPicPr>
          <p:cNvPr id="140" name="Google Shape;140;p2"/>
          <p:cNvPicPr preferRelativeResize="0"/>
          <p:nvPr/>
        </p:nvPicPr>
        <p:blipFill rotWithShape="1">
          <a:blip r:embed="rId3">
            <a:alphaModFix/>
          </a:blip>
          <a:srcRect b="0" l="0" r="0" t="0"/>
          <a:stretch/>
        </p:blipFill>
        <p:spPr>
          <a:xfrm>
            <a:off x="5755725" y="1427125"/>
            <a:ext cx="2289251" cy="2289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
          <p:cNvSpPr txBox="1"/>
          <p:nvPr>
            <p:ph type="title"/>
          </p:nvPr>
        </p:nvSpPr>
        <p:spPr>
          <a:xfrm>
            <a:off x="1111100" y="766350"/>
            <a:ext cx="70389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Phase Diagram</a:t>
            </a:r>
            <a:endParaRPr/>
          </a:p>
        </p:txBody>
      </p:sp>
      <p:pic>
        <p:nvPicPr>
          <p:cNvPr id="146" name="Google Shape;146;p3"/>
          <p:cNvPicPr preferRelativeResize="0"/>
          <p:nvPr/>
        </p:nvPicPr>
        <p:blipFill rotWithShape="1">
          <a:blip r:embed="rId3">
            <a:alphaModFix/>
          </a:blip>
          <a:srcRect b="0" l="0" r="0" t="0"/>
          <a:stretch/>
        </p:blipFill>
        <p:spPr>
          <a:xfrm>
            <a:off x="621875" y="1881275"/>
            <a:ext cx="7850275" cy="190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90c718e69a_0_5"/>
          <p:cNvSpPr txBox="1"/>
          <p:nvPr>
            <p:ph type="title"/>
          </p:nvPr>
        </p:nvSpPr>
        <p:spPr>
          <a:xfrm>
            <a:off x="2348675" y="181227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ENTITY RELATIONSHIP DIAGRAM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4"/>
          <p:cNvPicPr preferRelativeResize="0"/>
          <p:nvPr/>
        </p:nvPicPr>
        <p:blipFill rotWithShape="1">
          <a:blip r:embed="rId3">
            <a:alphaModFix/>
          </a:blip>
          <a:srcRect b="0" l="1930" r="2474" t="0"/>
          <a:stretch/>
        </p:blipFill>
        <p:spPr>
          <a:xfrm>
            <a:off x="538225" y="424725"/>
            <a:ext cx="8177124" cy="42940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a:t>
            </a:r>
            <a:endParaRPr/>
          </a:p>
        </p:txBody>
      </p:sp>
      <p:pic>
        <p:nvPicPr>
          <p:cNvPr id="162" name="Google Shape;162;p5"/>
          <p:cNvPicPr preferRelativeResize="0"/>
          <p:nvPr/>
        </p:nvPicPr>
        <p:blipFill rotWithShape="1">
          <a:blip r:embed="rId3">
            <a:alphaModFix/>
          </a:blip>
          <a:srcRect b="0" l="0" r="0" t="0"/>
          <a:stretch/>
        </p:blipFill>
        <p:spPr>
          <a:xfrm>
            <a:off x="458575" y="1439850"/>
            <a:ext cx="4441700" cy="3392400"/>
          </a:xfrm>
          <a:prstGeom prst="rect">
            <a:avLst/>
          </a:prstGeom>
          <a:noFill/>
          <a:ln>
            <a:noFill/>
          </a:ln>
        </p:spPr>
      </p:pic>
      <p:pic>
        <p:nvPicPr>
          <p:cNvPr id="163" name="Google Shape;163;p5"/>
          <p:cNvPicPr preferRelativeResize="0"/>
          <p:nvPr/>
        </p:nvPicPr>
        <p:blipFill rotWithShape="1">
          <a:blip r:embed="rId4">
            <a:alphaModFix/>
          </a:blip>
          <a:srcRect b="0" l="0" r="0" t="0"/>
          <a:stretch/>
        </p:blipFill>
        <p:spPr>
          <a:xfrm>
            <a:off x="5175825" y="1835275"/>
            <a:ext cx="3653500" cy="212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 - Functions  </a:t>
            </a:r>
            <a:endParaRPr/>
          </a:p>
        </p:txBody>
      </p:sp>
      <p:sp>
        <p:nvSpPr>
          <p:cNvPr id="169" name="Google Shape;169;p6"/>
          <p:cNvSpPr txBox="1"/>
          <p:nvPr>
            <p:ph idx="1" type="body"/>
          </p:nvPr>
        </p:nvSpPr>
        <p:spPr>
          <a:xfrm>
            <a:off x="432300" y="1740025"/>
            <a:ext cx="4139700" cy="28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Create function dbo.cal_PatientAge(@PatientID int)</a:t>
            </a:r>
            <a:endParaRPr/>
          </a:p>
          <a:p>
            <a:pPr indent="0" lvl="0" marL="0" rtl="0" algn="l">
              <a:lnSpc>
                <a:spcPct val="115000"/>
              </a:lnSpc>
              <a:spcBef>
                <a:spcPts val="0"/>
              </a:spcBef>
              <a:spcAft>
                <a:spcPts val="0"/>
              </a:spcAft>
              <a:buSzPts val="1300"/>
              <a:buNone/>
            </a:pPr>
            <a:r>
              <a:rPr lang="en"/>
              <a:t>returns int</a:t>
            </a:r>
            <a:endParaRPr/>
          </a:p>
          <a:p>
            <a:pPr indent="0" lvl="0" marL="0" rtl="0" algn="l">
              <a:lnSpc>
                <a:spcPct val="115000"/>
              </a:lnSpc>
              <a:spcBef>
                <a:spcPts val="0"/>
              </a:spcBef>
              <a:spcAft>
                <a:spcPts val="0"/>
              </a:spcAft>
              <a:buSzPts val="1300"/>
              <a:buNone/>
            </a:pPr>
            <a:r>
              <a:rPr lang="en"/>
              <a:t>as begin</a:t>
            </a:r>
            <a:endParaRPr/>
          </a:p>
          <a:p>
            <a:pPr indent="0" lvl="0" marL="0" rtl="0" algn="l">
              <a:lnSpc>
                <a:spcPct val="115000"/>
              </a:lnSpc>
              <a:spcBef>
                <a:spcPts val="0"/>
              </a:spcBef>
              <a:spcAft>
                <a:spcPts val="0"/>
              </a:spcAft>
              <a:buSzPts val="1300"/>
              <a:buNone/>
            </a:pPr>
            <a:r>
              <a:rPr lang="en"/>
              <a:t>declare @Age int =(select DATEDIFF(hour,DateOfBirth,GETDATE())/8766 from Patient.Patient</a:t>
            </a:r>
            <a:endParaRPr/>
          </a:p>
          <a:p>
            <a:pPr indent="0" lvl="0" marL="0" rtl="0" algn="l">
              <a:lnSpc>
                <a:spcPct val="115000"/>
              </a:lnSpc>
              <a:spcBef>
                <a:spcPts val="0"/>
              </a:spcBef>
              <a:spcAft>
                <a:spcPts val="0"/>
              </a:spcAft>
              <a:buSzPts val="1300"/>
              <a:buNone/>
            </a:pPr>
            <a:r>
              <a:rPr lang="en"/>
              <a:t>where patientID=@patientID);</a:t>
            </a:r>
            <a:endParaRPr/>
          </a:p>
          <a:p>
            <a:pPr indent="0" lvl="0" marL="0" rtl="0" algn="l">
              <a:lnSpc>
                <a:spcPct val="115000"/>
              </a:lnSpc>
              <a:spcBef>
                <a:spcPts val="0"/>
              </a:spcBef>
              <a:spcAft>
                <a:spcPts val="0"/>
              </a:spcAft>
              <a:buSzPts val="1300"/>
              <a:buNone/>
            </a:pPr>
            <a:r>
              <a:rPr lang="en"/>
              <a:t>SET @Age = ISNULL(@Age, 0);</a:t>
            </a:r>
            <a:endParaRPr/>
          </a:p>
          <a:p>
            <a:pPr indent="0" lvl="0" marL="0" rtl="0" algn="l">
              <a:lnSpc>
                <a:spcPct val="115000"/>
              </a:lnSpc>
              <a:spcBef>
                <a:spcPts val="0"/>
              </a:spcBef>
              <a:spcAft>
                <a:spcPts val="0"/>
              </a:spcAft>
              <a:buSzPts val="1300"/>
              <a:buNone/>
            </a:pPr>
            <a:r>
              <a:rPr lang="en"/>
              <a:t>      RETURN @Age;</a:t>
            </a:r>
            <a:endParaRPr/>
          </a:p>
          <a:p>
            <a:pPr indent="0" lvl="0" marL="0" rtl="0" algn="l">
              <a:lnSpc>
                <a:spcPct val="115000"/>
              </a:lnSpc>
              <a:spcBef>
                <a:spcPts val="0"/>
              </a:spcBef>
              <a:spcAft>
                <a:spcPts val="0"/>
              </a:spcAft>
              <a:buSzPts val="1300"/>
              <a:buNone/>
            </a:pPr>
            <a:r>
              <a:rPr lang="en"/>
              <a:t>END</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p:txBody>
      </p:sp>
      <p:sp>
        <p:nvSpPr>
          <p:cNvPr id="170" name="Google Shape;170;p6"/>
          <p:cNvSpPr txBox="1"/>
          <p:nvPr>
            <p:ph idx="1" type="body"/>
          </p:nvPr>
        </p:nvSpPr>
        <p:spPr>
          <a:xfrm>
            <a:off x="4684275" y="1586400"/>
            <a:ext cx="4139700" cy="2875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p:txBody>
      </p:sp>
      <p:pic>
        <p:nvPicPr>
          <p:cNvPr id="171" name="Google Shape;171;p6"/>
          <p:cNvPicPr preferRelativeResize="0"/>
          <p:nvPr/>
        </p:nvPicPr>
        <p:blipFill rotWithShape="1">
          <a:blip r:embed="rId3">
            <a:alphaModFix/>
          </a:blip>
          <a:srcRect b="0" l="0" r="0" t="0"/>
          <a:stretch/>
        </p:blipFill>
        <p:spPr>
          <a:xfrm>
            <a:off x="4736975" y="2469700"/>
            <a:ext cx="3735175" cy="1839650"/>
          </a:xfrm>
          <a:prstGeom prst="rect">
            <a:avLst/>
          </a:prstGeom>
          <a:noFill/>
          <a:ln>
            <a:noFill/>
          </a:ln>
        </p:spPr>
      </p:pic>
      <p:pic>
        <p:nvPicPr>
          <p:cNvPr id="172" name="Google Shape;172;p6"/>
          <p:cNvPicPr preferRelativeResize="0"/>
          <p:nvPr/>
        </p:nvPicPr>
        <p:blipFill rotWithShape="1">
          <a:blip r:embed="rId4">
            <a:alphaModFix/>
          </a:blip>
          <a:srcRect b="0" l="0" r="0" t="0"/>
          <a:stretch/>
        </p:blipFill>
        <p:spPr>
          <a:xfrm>
            <a:off x="4736975" y="1740025"/>
            <a:ext cx="3735175" cy="575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 - Functions  </a:t>
            </a:r>
            <a:endParaRPr/>
          </a:p>
        </p:txBody>
      </p:sp>
      <p:sp>
        <p:nvSpPr>
          <p:cNvPr id="178" name="Google Shape;178;p7"/>
          <p:cNvSpPr txBox="1"/>
          <p:nvPr>
            <p:ph idx="1" type="body"/>
          </p:nvPr>
        </p:nvSpPr>
        <p:spPr>
          <a:xfrm>
            <a:off x="572925" y="1614025"/>
            <a:ext cx="41946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Create function dbo.RoomAvailability(@PatientID int)</a:t>
            </a:r>
            <a:endParaRPr/>
          </a:p>
          <a:p>
            <a:pPr indent="0" lvl="0" marL="0" rtl="0" algn="l">
              <a:lnSpc>
                <a:spcPct val="115000"/>
              </a:lnSpc>
              <a:spcBef>
                <a:spcPts val="0"/>
              </a:spcBef>
              <a:spcAft>
                <a:spcPts val="0"/>
              </a:spcAft>
              <a:buSzPts val="1300"/>
              <a:buNone/>
            </a:pPr>
            <a:r>
              <a:rPr lang="en"/>
              <a:t>returns varchar(50)</a:t>
            </a:r>
            <a:endParaRPr/>
          </a:p>
          <a:p>
            <a:pPr indent="0" lvl="0" marL="0" rtl="0" algn="l">
              <a:lnSpc>
                <a:spcPct val="115000"/>
              </a:lnSpc>
              <a:spcBef>
                <a:spcPts val="0"/>
              </a:spcBef>
              <a:spcAft>
                <a:spcPts val="0"/>
              </a:spcAft>
              <a:buSzPts val="1300"/>
              <a:buNone/>
            </a:pPr>
            <a:r>
              <a:rPr lang="en"/>
              <a:t>As begin</a:t>
            </a:r>
            <a:endParaRPr/>
          </a:p>
          <a:p>
            <a:pPr indent="0" lvl="0" marL="0" rtl="0" algn="l">
              <a:lnSpc>
                <a:spcPct val="115000"/>
              </a:lnSpc>
              <a:spcBef>
                <a:spcPts val="0"/>
              </a:spcBef>
              <a:spcAft>
                <a:spcPts val="0"/>
              </a:spcAft>
              <a:buSzPts val="1300"/>
              <a:buNone/>
            </a:pPr>
            <a:r>
              <a:rPr lang="en"/>
              <a:t>declare  @Sts varchar(50)= (select  </a:t>
            </a:r>
            <a:endParaRPr/>
          </a:p>
          <a:p>
            <a:pPr indent="0" lvl="0" marL="0" rtl="0" algn="l">
              <a:lnSpc>
                <a:spcPct val="115000"/>
              </a:lnSpc>
              <a:spcBef>
                <a:spcPts val="0"/>
              </a:spcBef>
              <a:spcAft>
                <a:spcPts val="0"/>
              </a:spcAft>
              <a:buSzPts val="1300"/>
              <a:buNone/>
            </a:pPr>
            <a:r>
              <a:rPr lang="en"/>
              <a:t>case  when exitdate is null then 'Not Available'</a:t>
            </a:r>
            <a:endParaRPr/>
          </a:p>
          <a:p>
            <a:pPr indent="0" lvl="0" marL="0" rtl="0" algn="l">
              <a:lnSpc>
                <a:spcPct val="115000"/>
              </a:lnSpc>
              <a:spcBef>
                <a:spcPts val="0"/>
              </a:spcBef>
              <a:spcAft>
                <a:spcPts val="0"/>
              </a:spcAft>
              <a:buSzPts val="1300"/>
              <a:buNone/>
            </a:pPr>
            <a:r>
              <a:rPr lang="en"/>
              <a:t>else 'Available'</a:t>
            </a:r>
            <a:endParaRPr/>
          </a:p>
          <a:p>
            <a:pPr indent="0" lvl="0" marL="0" rtl="0" algn="l">
              <a:lnSpc>
                <a:spcPct val="115000"/>
              </a:lnSpc>
              <a:spcBef>
                <a:spcPts val="0"/>
              </a:spcBef>
              <a:spcAft>
                <a:spcPts val="0"/>
              </a:spcAft>
              <a:buSzPts val="1300"/>
              <a:buNone/>
            </a:pPr>
            <a:r>
              <a:rPr lang="en"/>
              <a:t>end as [Status]</a:t>
            </a:r>
            <a:endParaRPr/>
          </a:p>
          <a:p>
            <a:pPr indent="0" lvl="0" marL="0" rtl="0" algn="l">
              <a:lnSpc>
                <a:spcPct val="115000"/>
              </a:lnSpc>
              <a:spcBef>
                <a:spcPts val="0"/>
              </a:spcBef>
              <a:spcAft>
                <a:spcPts val="0"/>
              </a:spcAft>
              <a:buSzPts val="1300"/>
              <a:buNone/>
            </a:pPr>
            <a:r>
              <a:rPr lang="en"/>
              <a:t>from Patient.Patient</a:t>
            </a:r>
            <a:endParaRPr/>
          </a:p>
          <a:p>
            <a:pPr indent="0" lvl="0" marL="0" rtl="0" algn="l">
              <a:lnSpc>
                <a:spcPct val="115000"/>
              </a:lnSpc>
              <a:spcBef>
                <a:spcPts val="0"/>
              </a:spcBef>
              <a:spcAft>
                <a:spcPts val="0"/>
              </a:spcAft>
              <a:buSzPts val="1300"/>
              <a:buNone/>
            </a:pPr>
            <a:r>
              <a:rPr lang="en"/>
              <a:t>where PatientID=@PatientID);</a:t>
            </a:r>
            <a:endParaRPr/>
          </a:p>
          <a:p>
            <a:pPr indent="0" lvl="0" marL="0" rtl="0" algn="l">
              <a:lnSpc>
                <a:spcPct val="115000"/>
              </a:lnSpc>
              <a:spcBef>
                <a:spcPts val="0"/>
              </a:spcBef>
              <a:spcAft>
                <a:spcPts val="0"/>
              </a:spcAft>
              <a:buSzPts val="1300"/>
              <a:buNone/>
            </a:pPr>
            <a:r>
              <a:rPr lang="en"/>
              <a:t>return @Sts;</a:t>
            </a:r>
            <a:endParaRPr/>
          </a:p>
          <a:p>
            <a:pPr indent="0" lvl="0" marL="0" rtl="0" algn="l">
              <a:lnSpc>
                <a:spcPct val="115000"/>
              </a:lnSpc>
              <a:spcBef>
                <a:spcPts val="0"/>
              </a:spcBef>
              <a:spcAft>
                <a:spcPts val="0"/>
              </a:spcAft>
              <a:buSzPts val="1300"/>
              <a:buNone/>
            </a:pPr>
            <a:r>
              <a:rPr lang="en"/>
              <a:t>end</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1600"/>
              </a:spcAft>
              <a:buSzPts val="1300"/>
              <a:buNone/>
            </a:pPr>
            <a:r>
              <a:t/>
            </a:r>
            <a:endParaRPr/>
          </a:p>
        </p:txBody>
      </p:sp>
      <p:pic>
        <p:nvPicPr>
          <p:cNvPr id="179" name="Google Shape;179;p7"/>
          <p:cNvPicPr preferRelativeResize="0"/>
          <p:nvPr/>
        </p:nvPicPr>
        <p:blipFill rotWithShape="1">
          <a:blip r:embed="rId3">
            <a:alphaModFix/>
          </a:blip>
          <a:srcRect b="0" l="0" r="0" t="0"/>
          <a:stretch/>
        </p:blipFill>
        <p:spPr>
          <a:xfrm>
            <a:off x="4767525" y="2297100"/>
            <a:ext cx="4071675" cy="1876788"/>
          </a:xfrm>
          <a:prstGeom prst="rect">
            <a:avLst/>
          </a:prstGeom>
          <a:noFill/>
          <a:ln>
            <a:noFill/>
          </a:ln>
        </p:spPr>
      </p:pic>
      <p:pic>
        <p:nvPicPr>
          <p:cNvPr id="180" name="Google Shape;180;p7"/>
          <p:cNvPicPr preferRelativeResize="0"/>
          <p:nvPr/>
        </p:nvPicPr>
        <p:blipFill rotWithShape="1">
          <a:blip r:embed="rId4">
            <a:alphaModFix/>
          </a:blip>
          <a:srcRect b="0" l="0" r="0" t="0"/>
          <a:stretch/>
        </p:blipFill>
        <p:spPr>
          <a:xfrm>
            <a:off x="5142825" y="1740025"/>
            <a:ext cx="3002750" cy="35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1260325" y="368975"/>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Data Implementation - View</a:t>
            </a:r>
            <a:endParaRPr/>
          </a:p>
        </p:txBody>
      </p:sp>
      <p:sp>
        <p:nvSpPr>
          <p:cNvPr id="186" name="Google Shape;186;p8"/>
          <p:cNvSpPr txBox="1"/>
          <p:nvPr>
            <p:ph idx="1" type="body"/>
          </p:nvPr>
        </p:nvSpPr>
        <p:spPr>
          <a:xfrm>
            <a:off x="876300" y="1609400"/>
            <a:ext cx="3585600" cy="234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Create view COVID.COVID_Patient as</a:t>
            </a:r>
            <a:endParaRPr/>
          </a:p>
          <a:p>
            <a:pPr indent="0" lvl="0" marL="0" rtl="0" algn="l">
              <a:lnSpc>
                <a:spcPct val="115000"/>
              </a:lnSpc>
              <a:spcBef>
                <a:spcPts val="0"/>
              </a:spcBef>
              <a:spcAft>
                <a:spcPts val="0"/>
              </a:spcAft>
              <a:buSzPts val="1300"/>
              <a:buNone/>
            </a:pPr>
            <a:r>
              <a:rPr lang="en"/>
              <a:t>select Patient_FName</a:t>
            </a:r>
            <a:endParaRPr/>
          </a:p>
          <a:p>
            <a:pPr indent="0" lvl="0" marL="0" rtl="0" algn="l">
              <a:lnSpc>
                <a:spcPct val="115000"/>
              </a:lnSpc>
              <a:spcBef>
                <a:spcPts val="0"/>
              </a:spcBef>
              <a:spcAft>
                <a:spcPts val="0"/>
              </a:spcAft>
              <a:buSzPts val="1300"/>
              <a:buNone/>
            </a:pPr>
            <a:r>
              <a:rPr lang="en"/>
              <a:t> Patient_LName,</a:t>
            </a:r>
            <a:endParaRPr/>
          </a:p>
          <a:p>
            <a:pPr indent="0" lvl="0" marL="0" rtl="0" algn="l">
              <a:lnSpc>
                <a:spcPct val="115000"/>
              </a:lnSpc>
              <a:spcBef>
                <a:spcPts val="0"/>
              </a:spcBef>
              <a:spcAft>
                <a:spcPts val="0"/>
              </a:spcAft>
              <a:buSzPts val="1300"/>
              <a:buNone/>
            </a:pPr>
            <a:r>
              <a:rPr lang="en"/>
              <a:t>StreetName,</a:t>
            </a:r>
            <a:endParaRPr/>
          </a:p>
          <a:p>
            <a:pPr indent="0" lvl="0" marL="0" rtl="0" algn="l">
              <a:lnSpc>
                <a:spcPct val="115000"/>
              </a:lnSpc>
              <a:spcBef>
                <a:spcPts val="0"/>
              </a:spcBef>
              <a:spcAft>
                <a:spcPts val="0"/>
              </a:spcAft>
              <a:buSzPts val="1300"/>
              <a:buNone/>
            </a:pPr>
            <a:r>
              <a:rPr lang="en"/>
              <a:t>City,</a:t>
            </a:r>
            <a:endParaRPr/>
          </a:p>
          <a:p>
            <a:pPr indent="0" lvl="0" marL="0" rtl="0" algn="l">
              <a:lnSpc>
                <a:spcPct val="115000"/>
              </a:lnSpc>
              <a:spcBef>
                <a:spcPts val="0"/>
              </a:spcBef>
              <a:spcAft>
                <a:spcPts val="0"/>
              </a:spcAft>
              <a:buSzPts val="1300"/>
              <a:buNone/>
            </a:pPr>
            <a:r>
              <a:rPr lang="en"/>
              <a:t>Zipcode,</a:t>
            </a:r>
            <a:endParaRPr/>
          </a:p>
          <a:p>
            <a:pPr indent="0" lvl="0" marL="0" rtl="0" algn="l">
              <a:lnSpc>
                <a:spcPct val="115000"/>
              </a:lnSpc>
              <a:spcBef>
                <a:spcPts val="0"/>
              </a:spcBef>
              <a:spcAft>
                <a:spcPts val="0"/>
              </a:spcAft>
              <a:buSzPts val="1300"/>
              <a:buNone/>
            </a:pPr>
            <a:r>
              <a:rPr lang="en"/>
              <a:t>Age</a:t>
            </a:r>
            <a:endParaRPr/>
          </a:p>
          <a:p>
            <a:pPr indent="0" lvl="0" marL="0" rtl="0" algn="l">
              <a:lnSpc>
                <a:spcPct val="115000"/>
              </a:lnSpc>
              <a:spcBef>
                <a:spcPts val="0"/>
              </a:spcBef>
              <a:spcAft>
                <a:spcPts val="0"/>
              </a:spcAft>
              <a:buSzPts val="1300"/>
              <a:buNone/>
            </a:pPr>
            <a:r>
              <a:rPr lang="en"/>
              <a:t>from Patient.Patient</a:t>
            </a:r>
            <a:endParaRPr/>
          </a:p>
          <a:p>
            <a:pPr indent="0" lvl="0" marL="0" rtl="0" algn="l">
              <a:lnSpc>
                <a:spcPct val="115000"/>
              </a:lnSpc>
              <a:spcBef>
                <a:spcPts val="0"/>
              </a:spcBef>
              <a:spcAft>
                <a:spcPts val="0"/>
              </a:spcAft>
              <a:buSzPts val="1300"/>
              <a:buNone/>
            </a:pPr>
            <a:r>
              <a:rPr lang="en"/>
              <a:t>where Diagnosis='COVID';</a:t>
            </a:r>
            <a:endParaRPr/>
          </a:p>
          <a:p>
            <a:pPr indent="0" lvl="0" marL="0" rtl="0" algn="l">
              <a:lnSpc>
                <a:spcPct val="115000"/>
              </a:lnSpc>
              <a:spcBef>
                <a:spcPts val="0"/>
              </a:spcBef>
              <a:spcAft>
                <a:spcPts val="1600"/>
              </a:spcAft>
              <a:buSzPts val="1300"/>
              <a:buNone/>
            </a:pPr>
            <a:r>
              <a:t/>
            </a:r>
            <a:endParaRPr/>
          </a:p>
        </p:txBody>
      </p:sp>
      <p:pic>
        <p:nvPicPr>
          <p:cNvPr id="187" name="Google Shape;187;p8"/>
          <p:cNvPicPr preferRelativeResize="0"/>
          <p:nvPr/>
        </p:nvPicPr>
        <p:blipFill rotWithShape="1">
          <a:blip r:embed="rId3">
            <a:alphaModFix/>
          </a:blip>
          <a:srcRect b="0" l="0" r="0" t="0"/>
          <a:stretch/>
        </p:blipFill>
        <p:spPr>
          <a:xfrm>
            <a:off x="4704000" y="1609400"/>
            <a:ext cx="3966725" cy="285750"/>
          </a:xfrm>
          <a:prstGeom prst="rect">
            <a:avLst/>
          </a:prstGeom>
          <a:noFill/>
          <a:ln>
            <a:noFill/>
          </a:ln>
        </p:spPr>
      </p:pic>
      <p:pic>
        <p:nvPicPr>
          <p:cNvPr id="188" name="Google Shape;188;p8"/>
          <p:cNvPicPr preferRelativeResize="0"/>
          <p:nvPr/>
        </p:nvPicPr>
        <p:blipFill rotWithShape="1">
          <a:blip r:embed="rId4">
            <a:alphaModFix/>
          </a:blip>
          <a:srcRect b="-5850" l="0" r="0" t="9465"/>
          <a:stretch/>
        </p:blipFill>
        <p:spPr>
          <a:xfrm>
            <a:off x="4704000" y="2127825"/>
            <a:ext cx="4178300" cy="1905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