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77"/>
      <p:regular r:id="rId19"/>
      <p:bold r:id="rId20"/>
      <p:italic r:id="rId21"/>
      <p:boldItalic r:id="rId22"/>
    </p:embeddedFont>
    <p:embeddedFont>
      <p:font typeface="Montserrat" pitchFamily="2" charset="77"/>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ru34jbvXDAeHMP4Cy9CuMKqAM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3"/>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lets talk about the encryption that we have done for our project.the salaries of doctors shoudnt be visible to everyone accessing the database. In the doctor’s entity, we have encrypted the salary column. As you can see in the first table the column salary is encrypted. The table on the right side shows the original values obtained after decrypting the salary column.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0c718e69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0c718e69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Left graph gives the age range of the patients in the range(20-55)</a:t>
            </a:r>
            <a:endParaRPr/>
          </a:p>
          <a:p>
            <a:pPr marL="0" lvl="0" indent="0" algn="l" rtl="0">
              <a:lnSpc>
                <a:spcPct val="100000"/>
              </a:lnSpc>
              <a:spcBef>
                <a:spcPts val="0"/>
              </a:spcBef>
              <a:spcAft>
                <a:spcPts val="0"/>
              </a:spcAft>
              <a:buSzPts val="1100"/>
              <a:buNone/>
            </a:pPr>
            <a:r>
              <a:rPr lang="en"/>
              <a:t>Highest patients are those of the age group 20-30 where there are 22 patients while 40-50 age group has the least patients .</a:t>
            </a:r>
            <a:endParaRPr/>
          </a:p>
          <a:p>
            <a:pPr marL="0" lvl="0" indent="0" algn="l" rtl="0">
              <a:lnSpc>
                <a:spcPct val="100000"/>
              </a:lnSpc>
              <a:spcBef>
                <a:spcPts val="0"/>
              </a:spcBef>
              <a:spcAft>
                <a:spcPts val="0"/>
              </a:spcAft>
              <a:buSzPts val="1100"/>
              <a:buNone/>
            </a:pPr>
            <a:r>
              <a:rPr lang="en"/>
              <a:t>The right side gives a detailed view of the diagnosis for all the ages admitted to the hospital.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built a Pie chart which basically talks about the most common tests assigned to patients from the data</a:t>
            </a:r>
            <a:endParaRPr/>
          </a:p>
          <a:p>
            <a:pPr marL="0" lvl="0" indent="0" algn="l" rtl="0">
              <a:lnSpc>
                <a:spcPct val="100000"/>
              </a:lnSpc>
              <a:spcBef>
                <a:spcPts val="0"/>
              </a:spcBef>
              <a:spcAft>
                <a:spcPts val="0"/>
              </a:spcAft>
              <a:buSzPts val="1100"/>
              <a:buNone/>
            </a:pPr>
            <a:r>
              <a:rPr lang="en"/>
              <a:t>Blood Test is the most common followed by Covid,XRAY and A1c where a1c test is for diabetes.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0c718e69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90c718e6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Here we have the entity relationship diagram of our database, with about 18 entities. We have not listed all the columns of each entity, that would’ve occupied a lot of space. We have, however, enlisted the primary key and the foreign key to justify the relationship each entity has with the other. For example: we have a non-identifying relationship between Patient and WardRooms because a patient can be either an out-patient or an in-patient, which is when a room can be allocated to that patient.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Here we have shown 2 examples of tables created. On the left we have the Staff Table columns. Now the age of a staff member will always be relative to the current year, hence we have kept Age as a computed column where we calculate the difference between the current year and the birth year. On the right we have an associative entity called PatientTest to avoid many to many relationship between Patient entity and Test entity. To keep the Patient-Test pair unique, we have set a constraint to store TestID and PateintID as a primary key pair/cluster.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6"/>
          <p:cNvGrpSpPr/>
          <p:nvPr/>
        </p:nvGrpSpPr>
        <p:grpSpPr>
          <a:xfrm>
            <a:off x="0" y="490"/>
            <a:ext cx="5153705" cy="5134399"/>
            <a:chOff x="0" y="75"/>
            <a:chExt cx="5153705" cy="5152950"/>
          </a:xfrm>
        </p:grpSpPr>
        <p:sp>
          <p:nvSpPr>
            <p:cNvPr id="12" name="Google Shape;12;p16"/>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6"/>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6"/>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6"/>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6"/>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16"/>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2"/>
        <p:cNvGrpSpPr/>
        <p:nvPr/>
      </p:nvGrpSpPr>
      <p:grpSpPr>
        <a:xfrm>
          <a:off x="0" y="0"/>
          <a:ext cx="0" cy="0"/>
          <a:chOff x="0" y="0"/>
          <a:chExt cx="0" cy="0"/>
        </a:xfrm>
      </p:grpSpPr>
      <p:grpSp>
        <p:nvGrpSpPr>
          <p:cNvPr id="103" name="Google Shape;103;p25"/>
          <p:cNvGrpSpPr/>
          <p:nvPr/>
        </p:nvGrpSpPr>
        <p:grpSpPr>
          <a:xfrm>
            <a:off x="4406400" y="0"/>
            <a:ext cx="4737600" cy="5143065"/>
            <a:chOff x="4406400" y="0"/>
            <a:chExt cx="4737600" cy="5143065"/>
          </a:xfrm>
        </p:grpSpPr>
        <p:sp>
          <p:nvSpPr>
            <p:cNvPr id="104" name="Google Shape;104;p25"/>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5"/>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5"/>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5"/>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5"/>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5"/>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5"/>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5"/>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5"/>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5"/>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5"/>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5"/>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5"/>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25"/>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p25"/>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4" name="Google Shape;12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7"/>
          <p:cNvGrpSpPr/>
          <p:nvPr/>
        </p:nvGrpSpPr>
        <p:grpSpPr>
          <a:xfrm>
            <a:off x="0" y="381001"/>
            <a:ext cx="1037850" cy="1016288"/>
            <a:chOff x="0" y="381001"/>
            <a:chExt cx="1037850" cy="1016288"/>
          </a:xfrm>
        </p:grpSpPr>
        <p:sp>
          <p:nvSpPr>
            <p:cNvPr id="21" name="Google Shape;21;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1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 tableau" type="titleOnly">
  <p:cSld name="TITLE_ONLY">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grpSp>
        <p:nvGrpSpPr>
          <p:cNvPr id="30" name="Google Shape;30;p19"/>
          <p:cNvGrpSpPr/>
          <p:nvPr/>
        </p:nvGrpSpPr>
        <p:grpSpPr>
          <a:xfrm>
            <a:off x="4406400" y="0"/>
            <a:ext cx="4737600" cy="5143065"/>
            <a:chOff x="4406400" y="0"/>
            <a:chExt cx="4737600" cy="5143065"/>
          </a:xfrm>
        </p:grpSpPr>
        <p:sp>
          <p:nvSpPr>
            <p:cNvPr id="31" name="Google Shape;31;p19"/>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9"/>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9"/>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9"/>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9"/>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9"/>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9"/>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9"/>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9"/>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9"/>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9"/>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9"/>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9"/>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9"/>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9"/>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9"/>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9"/>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 name="Google Shape;49;p19"/>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grpSp>
        <p:nvGrpSpPr>
          <p:cNvPr id="52" name="Google Shape;52;p20"/>
          <p:cNvGrpSpPr/>
          <p:nvPr/>
        </p:nvGrpSpPr>
        <p:grpSpPr>
          <a:xfrm>
            <a:off x="0" y="381001"/>
            <a:ext cx="1037850" cy="1016288"/>
            <a:chOff x="0" y="381001"/>
            <a:chExt cx="1037850" cy="1016288"/>
          </a:xfrm>
        </p:grpSpPr>
        <p:sp>
          <p:nvSpPr>
            <p:cNvPr id="53" name="Google Shape;53;p2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Google Shape;55;p2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6" name="Google Shape;56;p20"/>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7" name="Google Shape;57;p20"/>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8" name="Google Shape;5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grpSp>
        <p:nvGrpSpPr>
          <p:cNvPr id="60" name="Google Shape;60;p21"/>
          <p:cNvGrpSpPr/>
          <p:nvPr/>
        </p:nvGrpSpPr>
        <p:grpSpPr>
          <a:xfrm>
            <a:off x="0" y="381001"/>
            <a:ext cx="1037850" cy="1016288"/>
            <a:chOff x="0" y="381001"/>
            <a:chExt cx="1037850" cy="1016288"/>
          </a:xfrm>
        </p:grpSpPr>
        <p:sp>
          <p:nvSpPr>
            <p:cNvPr id="61" name="Google Shape;61;p2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21"/>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4" name="Google Shape;64;p21"/>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5" name="Google Shape;6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grpSp>
        <p:nvGrpSpPr>
          <p:cNvPr id="67" name="Google Shape;67;p22"/>
          <p:cNvGrpSpPr/>
          <p:nvPr/>
        </p:nvGrpSpPr>
        <p:grpSpPr>
          <a:xfrm>
            <a:off x="4406400" y="0"/>
            <a:ext cx="4737600" cy="5143500"/>
            <a:chOff x="4406400" y="0"/>
            <a:chExt cx="4737600" cy="5143500"/>
          </a:xfrm>
        </p:grpSpPr>
        <p:sp>
          <p:nvSpPr>
            <p:cNvPr id="68" name="Google Shape;68;p22"/>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2"/>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2"/>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2"/>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2"/>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2"/>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2"/>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2"/>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2"/>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2"/>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2"/>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2"/>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2"/>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2"/>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2"/>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2"/>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2"/>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2"/>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86;p22"/>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7" name="Google Shape;8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grpSp>
        <p:nvGrpSpPr>
          <p:cNvPr id="89" name="Google Shape;89;p23"/>
          <p:cNvGrpSpPr/>
          <p:nvPr/>
        </p:nvGrpSpPr>
        <p:grpSpPr>
          <a:xfrm>
            <a:off x="0" y="381001"/>
            <a:ext cx="1037850" cy="1016288"/>
            <a:chOff x="0" y="381001"/>
            <a:chExt cx="1037850" cy="1016288"/>
          </a:xfrm>
        </p:grpSpPr>
        <p:sp>
          <p:nvSpPr>
            <p:cNvPr id="90" name="Google Shape;90;p2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23"/>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3" name="Google Shape;93;p23"/>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4" name="Google Shape;94;p23"/>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5" name="Google Shape;9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grpSp>
        <p:nvGrpSpPr>
          <p:cNvPr id="97" name="Google Shape;97;p24"/>
          <p:cNvGrpSpPr/>
          <p:nvPr/>
        </p:nvGrpSpPr>
        <p:grpSpPr>
          <a:xfrm>
            <a:off x="0" y="4128572"/>
            <a:ext cx="698925" cy="684657"/>
            <a:chOff x="0" y="3785672"/>
            <a:chExt cx="698925" cy="684657"/>
          </a:xfrm>
        </p:grpSpPr>
        <p:sp>
          <p:nvSpPr>
            <p:cNvPr id="98" name="Google Shape;98;p24"/>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Google Shape;100;p24"/>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1" name="Google Shape;10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3308225" y="264000"/>
            <a:ext cx="5391300" cy="279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endParaRPr/>
          </a:p>
          <a:p>
            <a:pPr marL="0" lvl="0" indent="0" algn="ctr" rtl="0">
              <a:lnSpc>
                <a:spcPct val="100000"/>
              </a:lnSpc>
              <a:spcBef>
                <a:spcPts val="0"/>
              </a:spcBef>
              <a:spcAft>
                <a:spcPts val="0"/>
              </a:spcAft>
              <a:buSzPts val="4000"/>
              <a:buNone/>
            </a:pPr>
            <a:r>
              <a:rPr lang="en" sz="4200" b="1"/>
              <a:t>Hospital Management System</a:t>
            </a:r>
            <a:endParaRPr sz="4200" b="1"/>
          </a:p>
        </p:txBody>
      </p:sp>
      <p:sp>
        <p:nvSpPr>
          <p:cNvPr id="132" name="Google Shape;132;p1"/>
          <p:cNvSpPr txBox="1">
            <a:spLocks noGrp="1"/>
          </p:cNvSpPr>
          <p:nvPr>
            <p:ph type="subTitle" idx="1"/>
          </p:nvPr>
        </p:nvSpPr>
        <p:spPr>
          <a:xfrm>
            <a:off x="311700" y="2883700"/>
            <a:ext cx="8520600" cy="2009700"/>
          </a:xfrm>
          <a:prstGeom prst="rect">
            <a:avLst/>
          </a:prstGeom>
          <a:noFill/>
          <a:ln>
            <a:noFill/>
          </a:ln>
        </p:spPr>
        <p:txBody>
          <a:bodyPr spcFirstLastPara="1" wrap="square" lIns="91425" tIns="91425" rIns="91425" bIns="91425" anchor="t" anchorCtr="0">
            <a:noAutofit/>
          </a:bodyPr>
          <a:lstStyle/>
          <a:p>
            <a:pPr marL="0" marR="2571750" lvl="0" indent="0" algn="just" rtl="0">
              <a:lnSpc>
                <a:spcPct val="118750"/>
              </a:lnSpc>
              <a:spcBef>
                <a:spcPts val="250"/>
              </a:spcBef>
              <a:spcAft>
                <a:spcPts val="0"/>
              </a:spcAft>
              <a:buClr>
                <a:schemeClr val="dk1"/>
              </a:buClr>
              <a:buSzPts val="1100"/>
              <a:buFont typeface="Arial"/>
              <a:buNone/>
            </a:pPr>
            <a:r>
              <a:rPr lang="en" b="1">
                <a:solidFill>
                  <a:srgbClr val="FFFFFF"/>
                </a:solidFill>
                <a:latin typeface="Roboto"/>
                <a:ea typeface="Roboto"/>
                <a:cs typeface="Roboto"/>
                <a:sym typeface="Roboto"/>
              </a:rPr>
              <a:t>GROUP10 </a:t>
            </a:r>
            <a:r>
              <a:rPr lang="en" sz="1300" b="1">
                <a:solidFill>
                  <a:srgbClr val="FFFFFF"/>
                </a:solidFill>
                <a:latin typeface="Roboto"/>
                <a:ea typeface="Roboto"/>
                <a:cs typeface="Roboto"/>
                <a:sym typeface="Roboto"/>
              </a:rPr>
              <a:t>Team members: </a:t>
            </a:r>
            <a:endParaRPr sz="1300" b="1">
              <a:solidFill>
                <a:srgbClr val="FFFFFF"/>
              </a:solidFill>
              <a:latin typeface="Roboto"/>
              <a:ea typeface="Roboto"/>
              <a:cs typeface="Roboto"/>
              <a:sym typeface="Roboto"/>
            </a:endParaRPr>
          </a:p>
          <a:p>
            <a:pPr marL="520700" marR="3371850" lvl="0" indent="-311150" algn="just" rtl="0">
              <a:lnSpc>
                <a:spcPct val="118750"/>
              </a:lnSpc>
              <a:spcBef>
                <a:spcPts val="25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Anjali Sajeevan</a:t>
            </a:r>
            <a:endParaRPr sz="1300">
              <a:solidFill>
                <a:srgbClr val="FFFFFF"/>
              </a:solidFill>
              <a:latin typeface="Roboto"/>
              <a:ea typeface="Roboto"/>
              <a:cs typeface="Roboto"/>
              <a:sym typeface="Roboto"/>
            </a:endParaRPr>
          </a:p>
          <a:p>
            <a:pPr marL="520700" marR="3257550" lvl="0" indent="-311150" algn="just" rtl="0">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Deepika Kumari Jha</a:t>
            </a:r>
            <a:endParaRPr sz="1300">
              <a:solidFill>
                <a:srgbClr val="FFFFFF"/>
              </a:solidFill>
              <a:latin typeface="Roboto"/>
              <a:ea typeface="Roboto"/>
              <a:cs typeface="Roboto"/>
              <a:sym typeface="Roboto"/>
            </a:endParaRPr>
          </a:p>
          <a:p>
            <a:pPr marL="520700" marR="3257550" lvl="0" indent="-311150" algn="just" rtl="0">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Madhurima Chatterjee</a:t>
            </a:r>
            <a:endParaRPr sz="1300">
              <a:solidFill>
                <a:srgbClr val="FFFFFF"/>
              </a:solidFill>
              <a:latin typeface="Roboto"/>
              <a:ea typeface="Roboto"/>
              <a:cs typeface="Roboto"/>
              <a:sym typeface="Roboto"/>
            </a:endParaRPr>
          </a:p>
          <a:p>
            <a:pPr marL="520700" marR="3257550" lvl="0" indent="-311150" algn="just" rtl="0">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Sayali Nitin Chaudhary</a:t>
            </a:r>
            <a:endParaRPr sz="1300">
              <a:solidFill>
                <a:srgbClr val="FFFFFF"/>
              </a:solidFill>
              <a:latin typeface="Roboto"/>
              <a:ea typeface="Roboto"/>
              <a:cs typeface="Roboto"/>
              <a:sym typeface="Roboto"/>
            </a:endParaRPr>
          </a:p>
          <a:p>
            <a:pPr marL="520700" marR="3257550" lvl="0" indent="-311150" algn="just" rtl="0">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Shreya Uppalapati </a:t>
            </a:r>
            <a:endParaRPr sz="1300">
              <a:solidFill>
                <a:srgbClr val="FFFFFF"/>
              </a:solidFill>
              <a:latin typeface="Roboto"/>
              <a:ea typeface="Roboto"/>
              <a:cs typeface="Roboto"/>
              <a:sym typeface="Roboto"/>
            </a:endParaRPr>
          </a:p>
          <a:p>
            <a:pPr marL="520700" marR="3257550" lvl="0" indent="-311150" algn="just" rtl="0">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Singh </a:t>
            </a:r>
            <a:r>
              <a:rPr lang="en">
                <a:latin typeface="Roboto"/>
                <a:ea typeface="Roboto"/>
                <a:cs typeface="Roboto"/>
                <a:sym typeface="Roboto"/>
              </a:rPr>
              <a:t>Pooja</a:t>
            </a:r>
            <a:r>
              <a:rPr lang="en" sz="1300">
                <a:solidFill>
                  <a:srgbClr val="FFFFFF"/>
                </a:solidFill>
                <a:latin typeface="Roboto"/>
                <a:ea typeface="Roboto"/>
                <a:cs typeface="Roboto"/>
                <a:sym typeface="Roboto"/>
              </a:rPr>
              <a:t> Kumari</a:t>
            </a:r>
            <a:endParaRPr sz="1300">
              <a:solidFill>
                <a:srgbClr val="FFFFFF"/>
              </a:solidFill>
              <a:latin typeface="Roboto"/>
              <a:ea typeface="Roboto"/>
              <a:cs typeface="Roboto"/>
              <a:sym typeface="Roboto"/>
            </a:endParaRPr>
          </a:p>
          <a:p>
            <a:pPr marL="0" lvl="0" indent="0" algn="l" rtl="0">
              <a:lnSpc>
                <a:spcPct val="100000"/>
              </a:lnSpc>
              <a:spcBef>
                <a:spcPts val="0"/>
              </a:spcBef>
              <a:spcAft>
                <a:spcPts val="0"/>
              </a:spcAft>
              <a:buSzPts val="13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Data Implementation - View</a:t>
            </a:r>
            <a:endParaRPr/>
          </a:p>
        </p:txBody>
      </p:sp>
      <p:sp>
        <p:nvSpPr>
          <p:cNvPr id="194" name="Google Shape;194;p9"/>
          <p:cNvSpPr txBox="1">
            <a:spLocks noGrp="1"/>
          </p:cNvSpPr>
          <p:nvPr>
            <p:ph type="body" idx="1"/>
          </p:nvPr>
        </p:nvSpPr>
        <p:spPr>
          <a:xfrm>
            <a:off x="1297500" y="1567550"/>
            <a:ext cx="3274500" cy="2642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Create view COVID.COVID_Analysis as </a:t>
            </a:r>
            <a:endParaRPr/>
          </a:p>
          <a:p>
            <a:pPr marL="0" lvl="0" indent="0" algn="l" rtl="0">
              <a:lnSpc>
                <a:spcPct val="100000"/>
              </a:lnSpc>
              <a:spcBef>
                <a:spcPts val="0"/>
              </a:spcBef>
              <a:spcAft>
                <a:spcPts val="0"/>
              </a:spcAft>
              <a:buSzPts val="1300"/>
              <a:buNone/>
            </a:pPr>
            <a:r>
              <a:rPr lang="en"/>
              <a:t>select p.Patientid, Age, </a:t>
            </a:r>
            <a:endParaRPr/>
          </a:p>
          <a:p>
            <a:pPr marL="0" lvl="0" indent="0" algn="l" rtl="0">
              <a:lnSpc>
                <a:spcPct val="100000"/>
              </a:lnSpc>
              <a:spcBef>
                <a:spcPts val="0"/>
              </a:spcBef>
              <a:spcAft>
                <a:spcPts val="0"/>
              </a:spcAft>
              <a:buSzPts val="1300"/>
              <a:buNone/>
            </a:pPr>
            <a:r>
              <a:rPr lang="en"/>
              <a:t>p.Symptoms,p.Diagnosis, MedicineName </a:t>
            </a:r>
            <a:endParaRPr/>
          </a:p>
          <a:p>
            <a:pPr marL="0" lvl="0" indent="0" algn="l" rtl="0">
              <a:lnSpc>
                <a:spcPct val="100000"/>
              </a:lnSpc>
              <a:spcBef>
                <a:spcPts val="0"/>
              </a:spcBef>
              <a:spcAft>
                <a:spcPts val="0"/>
              </a:spcAft>
              <a:buSzPts val="1300"/>
              <a:buNone/>
            </a:pPr>
            <a:r>
              <a:rPr lang="en"/>
              <a:t>from</a:t>
            </a:r>
            <a:endParaRPr/>
          </a:p>
          <a:p>
            <a:pPr marL="0" lvl="0" indent="0" algn="l" rtl="0">
              <a:lnSpc>
                <a:spcPct val="100000"/>
              </a:lnSpc>
              <a:spcBef>
                <a:spcPts val="0"/>
              </a:spcBef>
              <a:spcAft>
                <a:spcPts val="0"/>
              </a:spcAft>
              <a:buSzPts val="1300"/>
              <a:buNone/>
            </a:pPr>
            <a:r>
              <a:rPr lang="en"/>
              <a:t>patient.Patient p join</a:t>
            </a:r>
            <a:endParaRPr/>
          </a:p>
          <a:p>
            <a:pPr marL="0" lvl="0" indent="0" algn="l" rtl="0">
              <a:lnSpc>
                <a:spcPct val="100000"/>
              </a:lnSpc>
              <a:spcBef>
                <a:spcPts val="0"/>
              </a:spcBef>
              <a:spcAft>
                <a:spcPts val="0"/>
              </a:spcAft>
              <a:buSzPts val="1300"/>
              <a:buNone/>
            </a:pPr>
            <a:r>
              <a:rPr lang="en"/>
              <a:t>medicine.PatientMedicine pm </a:t>
            </a:r>
            <a:endParaRPr/>
          </a:p>
          <a:p>
            <a:pPr marL="0" lvl="0" indent="0" algn="l" rtl="0">
              <a:lnSpc>
                <a:spcPct val="100000"/>
              </a:lnSpc>
              <a:spcBef>
                <a:spcPts val="0"/>
              </a:spcBef>
              <a:spcAft>
                <a:spcPts val="0"/>
              </a:spcAft>
              <a:buSzPts val="1300"/>
              <a:buNone/>
            </a:pPr>
            <a:r>
              <a:rPr lang="en"/>
              <a:t>on p.patientid=pm.patientid</a:t>
            </a:r>
            <a:endParaRPr/>
          </a:p>
          <a:p>
            <a:pPr marL="0" lvl="0" indent="0" algn="l" rtl="0">
              <a:lnSpc>
                <a:spcPct val="100000"/>
              </a:lnSpc>
              <a:spcBef>
                <a:spcPts val="0"/>
              </a:spcBef>
              <a:spcAft>
                <a:spcPts val="0"/>
              </a:spcAft>
              <a:buSzPts val="1300"/>
              <a:buNone/>
            </a:pPr>
            <a:r>
              <a:rPr lang="en"/>
              <a:t>join medicine.Medicine m </a:t>
            </a:r>
            <a:endParaRPr/>
          </a:p>
          <a:p>
            <a:pPr marL="0" lvl="0" indent="0" algn="l" rtl="0">
              <a:lnSpc>
                <a:spcPct val="100000"/>
              </a:lnSpc>
              <a:spcBef>
                <a:spcPts val="0"/>
              </a:spcBef>
              <a:spcAft>
                <a:spcPts val="0"/>
              </a:spcAft>
              <a:buSzPts val="1300"/>
              <a:buNone/>
            </a:pPr>
            <a:r>
              <a:rPr lang="en"/>
              <a:t>on pm.MedicineID=m.MedicineID</a:t>
            </a:r>
            <a:endParaRPr/>
          </a:p>
          <a:p>
            <a:pPr marL="0" lvl="0" indent="0" algn="l" rtl="0">
              <a:lnSpc>
                <a:spcPct val="100000"/>
              </a:lnSpc>
              <a:spcBef>
                <a:spcPts val="0"/>
              </a:spcBef>
              <a:spcAft>
                <a:spcPts val="0"/>
              </a:spcAft>
              <a:buSzPts val="1300"/>
              <a:buNone/>
            </a:pPr>
            <a:r>
              <a:rPr lang="en"/>
              <a:t>where p.Diagnosis='COVID'</a:t>
            </a:r>
            <a:endParaRPr/>
          </a:p>
          <a:p>
            <a:pPr marL="0" lvl="0" indent="0" algn="l" rtl="0">
              <a:lnSpc>
                <a:spcPct val="100000"/>
              </a:lnSpc>
              <a:spcBef>
                <a:spcPts val="0"/>
              </a:spcBef>
              <a:spcAft>
                <a:spcPts val="0"/>
              </a:spcAft>
              <a:buSzPts val="1300"/>
              <a:buNone/>
            </a:pPr>
            <a:endParaRPr/>
          </a:p>
          <a:p>
            <a:pPr marL="0" lvl="0" indent="0" algn="l" rtl="0">
              <a:lnSpc>
                <a:spcPct val="100000"/>
              </a:lnSpc>
              <a:spcBef>
                <a:spcPts val="0"/>
              </a:spcBef>
              <a:spcAft>
                <a:spcPts val="0"/>
              </a:spcAft>
              <a:buSzPts val="1300"/>
              <a:buNone/>
            </a:pPr>
            <a:endParaRPr/>
          </a:p>
          <a:p>
            <a:pPr marL="0" lvl="0" indent="0" algn="l" rtl="0">
              <a:lnSpc>
                <a:spcPct val="115000"/>
              </a:lnSpc>
              <a:spcBef>
                <a:spcPts val="0"/>
              </a:spcBef>
              <a:spcAft>
                <a:spcPts val="1600"/>
              </a:spcAft>
              <a:buSzPts val="1300"/>
              <a:buNone/>
            </a:pPr>
            <a:endParaRPr/>
          </a:p>
        </p:txBody>
      </p:sp>
      <p:pic>
        <p:nvPicPr>
          <p:cNvPr id="195" name="Google Shape;195;p9"/>
          <p:cNvPicPr preferRelativeResize="0"/>
          <p:nvPr/>
        </p:nvPicPr>
        <p:blipFill rotWithShape="1">
          <a:blip r:embed="rId3">
            <a:alphaModFix/>
          </a:blip>
          <a:srcRect/>
          <a:stretch/>
        </p:blipFill>
        <p:spPr>
          <a:xfrm>
            <a:off x="4971700" y="1659113"/>
            <a:ext cx="3762375" cy="238125"/>
          </a:xfrm>
          <a:prstGeom prst="rect">
            <a:avLst/>
          </a:prstGeom>
          <a:noFill/>
          <a:ln>
            <a:noFill/>
          </a:ln>
        </p:spPr>
      </p:pic>
      <p:pic>
        <p:nvPicPr>
          <p:cNvPr id="196" name="Google Shape;196;p9"/>
          <p:cNvPicPr preferRelativeResize="0"/>
          <p:nvPr/>
        </p:nvPicPr>
        <p:blipFill rotWithShape="1">
          <a:blip r:embed="rId4">
            <a:alphaModFix/>
          </a:blip>
          <a:srcRect r="12010" b="10999"/>
          <a:stretch/>
        </p:blipFill>
        <p:spPr>
          <a:xfrm>
            <a:off x="4911650" y="2044425"/>
            <a:ext cx="3882475" cy="201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title"/>
          </p:nvPr>
        </p:nvSpPr>
        <p:spPr>
          <a:xfrm>
            <a:off x="1307725" y="484775"/>
            <a:ext cx="3264300" cy="5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Encryption</a:t>
            </a:r>
            <a:endParaRPr/>
          </a:p>
        </p:txBody>
      </p:sp>
      <p:pic>
        <p:nvPicPr>
          <p:cNvPr id="202" name="Google Shape;202;p10"/>
          <p:cNvPicPr preferRelativeResize="0"/>
          <p:nvPr/>
        </p:nvPicPr>
        <p:blipFill>
          <a:blip r:embed="rId3">
            <a:alphaModFix/>
          </a:blip>
          <a:stretch>
            <a:fillRect/>
          </a:stretch>
        </p:blipFill>
        <p:spPr>
          <a:xfrm>
            <a:off x="412625" y="1545250"/>
            <a:ext cx="3967175" cy="1153825"/>
          </a:xfrm>
          <a:prstGeom prst="rect">
            <a:avLst/>
          </a:prstGeom>
          <a:noFill/>
          <a:ln>
            <a:noFill/>
          </a:ln>
        </p:spPr>
      </p:pic>
      <p:pic>
        <p:nvPicPr>
          <p:cNvPr id="203" name="Google Shape;203;p10"/>
          <p:cNvPicPr preferRelativeResize="0"/>
          <p:nvPr/>
        </p:nvPicPr>
        <p:blipFill>
          <a:blip r:embed="rId4">
            <a:alphaModFix/>
          </a:blip>
          <a:stretch>
            <a:fillRect/>
          </a:stretch>
        </p:blipFill>
        <p:spPr>
          <a:xfrm>
            <a:off x="4572025" y="2893225"/>
            <a:ext cx="3898524" cy="1901250"/>
          </a:xfrm>
          <a:prstGeom prst="rect">
            <a:avLst/>
          </a:prstGeom>
          <a:noFill/>
          <a:ln>
            <a:noFill/>
          </a:ln>
        </p:spPr>
      </p:pic>
      <p:pic>
        <p:nvPicPr>
          <p:cNvPr id="204" name="Google Shape;204;p10"/>
          <p:cNvPicPr preferRelativeResize="0"/>
          <p:nvPr/>
        </p:nvPicPr>
        <p:blipFill>
          <a:blip r:embed="rId5">
            <a:alphaModFix/>
          </a:blip>
          <a:stretch>
            <a:fillRect/>
          </a:stretch>
        </p:blipFill>
        <p:spPr>
          <a:xfrm>
            <a:off x="344925" y="2893225"/>
            <a:ext cx="4034876" cy="1901250"/>
          </a:xfrm>
          <a:prstGeom prst="rect">
            <a:avLst/>
          </a:prstGeom>
          <a:noFill/>
          <a:ln>
            <a:noFill/>
          </a:ln>
        </p:spPr>
      </p:pic>
      <p:pic>
        <p:nvPicPr>
          <p:cNvPr id="205" name="Google Shape;205;p10"/>
          <p:cNvPicPr preferRelativeResize="0"/>
          <p:nvPr/>
        </p:nvPicPr>
        <p:blipFill>
          <a:blip r:embed="rId6">
            <a:alphaModFix/>
          </a:blip>
          <a:stretch>
            <a:fillRect/>
          </a:stretch>
        </p:blipFill>
        <p:spPr>
          <a:xfrm>
            <a:off x="4572000" y="1528625"/>
            <a:ext cx="4034876" cy="11870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90c718e69a_0_14"/>
          <p:cNvSpPr txBox="1">
            <a:spLocks noGrp="1"/>
          </p:cNvSpPr>
          <p:nvPr>
            <p:ph type="title"/>
          </p:nvPr>
        </p:nvSpPr>
        <p:spPr>
          <a:xfrm>
            <a:off x="2654800" y="19449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Data Analysis</a:t>
            </a:r>
            <a:endParaRPr/>
          </a:p>
        </p:txBody>
      </p:sp>
      <p:sp>
        <p:nvSpPr>
          <p:cNvPr id="216" name="Google Shape;216;p11"/>
          <p:cNvSpPr txBox="1">
            <a:spLocks noGrp="1"/>
          </p:cNvSpPr>
          <p:nvPr>
            <p:ph type="body" idx="4294967295"/>
          </p:nvPr>
        </p:nvSpPr>
        <p:spPr>
          <a:xfrm>
            <a:off x="0" y="0"/>
            <a:ext cx="9037500" cy="51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                 </a:t>
            </a:r>
            <a:endParaRPr/>
          </a:p>
          <a:p>
            <a:pPr marL="0" lvl="0" indent="0" algn="l" rtl="0">
              <a:lnSpc>
                <a:spcPct val="115000"/>
              </a:lnSpc>
              <a:spcBef>
                <a:spcPts val="1600"/>
              </a:spcBef>
              <a:spcAft>
                <a:spcPts val="0"/>
              </a:spcAft>
              <a:buSzPts val="1300"/>
              <a:buNone/>
            </a:pPr>
            <a:r>
              <a:rPr lang="en"/>
              <a:t>                                             </a:t>
            </a: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1600"/>
              </a:spcAft>
              <a:buSzPts val="1300"/>
              <a:buNone/>
            </a:pPr>
            <a:r>
              <a:rPr lang="en"/>
              <a:t>                                                                                                                                  </a:t>
            </a:r>
            <a:endParaRPr/>
          </a:p>
        </p:txBody>
      </p:sp>
      <p:pic>
        <p:nvPicPr>
          <p:cNvPr id="217" name="Google Shape;217;p11"/>
          <p:cNvPicPr preferRelativeResize="0"/>
          <p:nvPr/>
        </p:nvPicPr>
        <p:blipFill rotWithShape="1">
          <a:blip r:embed="rId3">
            <a:alphaModFix/>
          </a:blip>
          <a:srcRect/>
          <a:stretch/>
        </p:blipFill>
        <p:spPr>
          <a:xfrm>
            <a:off x="438875" y="264600"/>
            <a:ext cx="4604275" cy="4588051"/>
          </a:xfrm>
          <a:prstGeom prst="rect">
            <a:avLst/>
          </a:prstGeom>
          <a:noFill/>
          <a:ln>
            <a:noFill/>
          </a:ln>
        </p:spPr>
      </p:pic>
      <p:pic>
        <p:nvPicPr>
          <p:cNvPr id="218" name="Google Shape;218;p11"/>
          <p:cNvPicPr preferRelativeResize="0"/>
          <p:nvPr/>
        </p:nvPicPr>
        <p:blipFill rotWithShape="1">
          <a:blip r:embed="rId4">
            <a:alphaModFix/>
          </a:blip>
          <a:srcRect/>
          <a:stretch/>
        </p:blipFill>
        <p:spPr>
          <a:xfrm>
            <a:off x="5317000" y="264600"/>
            <a:ext cx="3655225" cy="4588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2"/>
          <p:cNvPicPr preferRelativeResize="0"/>
          <p:nvPr/>
        </p:nvPicPr>
        <p:blipFill rotWithShape="1">
          <a:blip r:embed="rId3">
            <a:alphaModFix/>
          </a:blip>
          <a:srcRect/>
          <a:stretch/>
        </p:blipFill>
        <p:spPr>
          <a:xfrm>
            <a:off x="5294425" y="509650"/>
            <a:ext cx="2738900" cy="4287475"/>
          </a:xfrm>
          <a:prstGeom prst="rect">
            <a:avLst/>
          </a:prstGeom>
          <a:noFill/>
          <a:ln>
            <a:noFill/>
          </a:ln>
        </p:spPr>
      </p:pic>
      <p:pic>
        <p:nvPicPr>
          <p:cNvPr id="224" name="Google Shape;224;p12"/>
          <p:cNvPicPr preferRelativeResize="0"/>
          <p:nvPr/>
        </p:nvPicPr>
        <p:blipFill rotWithShape="1">
          <a:blip r:embed="rId4">
            <a:alphaModFix/>
          </a:blip>
          <a:srcRect/>
          <a:stretch/>
        </p:blipFill>
        <p:spPr>
          <a:xfrm>
            <a:off x="1236925" y="535775"/>
            <a:ext cx="3459250" cy="428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13"/>
          <p:cNvPicPr preferRelativeResize="0"/>
          <p:nvPr/>
        </p:nvPicPr>
        <p:blipFill rotWithShape="1">
          <a:blip r:embed="rId3">
            <a:alphaModFix/>
          </a:blip>
          <a:srcRect/>
          <a:stretch/>
        </p:blipFill>
        <p:spPr>
          <a:xfrm>
            <a:off x="2345250" y="312650"/>
            <a:ext cx="4728774" cy="4679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body" idx="4294967295"/>
          </p:nvPr>
        </p:nvSpPr>
        <p:spPr>
          <a:xfrm>
            <a:off x="1297500" y="520550"/>
            <a:ext cx="7038900" cy="395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a:p>
          <a:p>
            <a:pPr marL="1371600" lvl="0" indent="457200" algn="just" rtl="0">
              <a:lnSpc>
                <a:spcPct val="115000"/>
              </a:lnSpc>
              <a:spcBef>
                <a:spcPts val="1600"/>
              </a:spcBef>
              <a:spcAft>
                <a:spcPts val="0"/>
              </a:spcAft>
              <a:buSzPts val="1300"/>
              <a:buNone/>
            </a:pPr>
            <a:r>
              <a:rPr lang="en" sz="3500"/>
              <a:t>  Thank You!!</a:t>
            </a:r>
            <a:endParaRPr sz="3500"/>
          </a:p>
          <a:p>
            <a:pPr marL="1371600" lvl="0" indent="457200" algn="just" rtl="0">
              <a:lnSpc>
                <a:spcPct val="115000"/>
              </a:lnSpc>
              <a:spcBef>
                <a:spcPts val="1600"/>
              </a:spcBef>
              <a:spcAft>
                <a:spcPts val="0"/>
              </a:spcAft>
              <a:buSzPts val="1300"/>
              <a:buNone/>
            </a:pPr>
            <a:endParaRPr sz="3500"/>
          </a:p>
          <a:p>
            <a:pPr marL="2286000" lvl="0" indent="0" algn="just" rtl="0">
              <a:lnSpc>
                <a:spcPct val="115000"/>
              </a:lnSpc>
              <a:spcBef>
                <a:spcPts val="1600"/>
              </a:spcBef>
              <a:spcAft>
                <a:spcPts val="1600"/>
              </a:spcAft>
              <a:buSzPts val="1300"/>
              <a:buNone/>
            </a:pPr>
            <a:r>
              <a:rPr lang="en" sz="3500"/>
              <a:t>        </a:t>
            </a:r>
            <a:endParaRPr sz="3500"/>
          </a:p>
        </p:txBody>
      </p:sp>
      <p:pic>
        <p:nvPicPr>
          <p:cNvPr id="235" name="Google Shape;235;p14"/>
          <p:cNvPicPr preferRelativeResize="0"/>
          <p:nvPr/>
        </p:nvPicPr>
        <p:blipFill rotWithShape="1">
          <a:blip r:embed="rId3">
            <a:alphaModFix/>
          </a:blip>
          <a:srcRect/>
          <a:stretch/>
        </p:blipFill>
        <p:spPr>
          <a:xfrm>
            <a:off x="2152050" y="1658400"/>
            <a:ext cx="4634248" cy="2439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txBox="1">
            <a:spLocks noGrp="1"/>
          </p:cNvSpPr>
          <p:nvPr>
            <p:ph type="title"/>
          </p:nvPr>
        </p:nvSpPr>
        <p:spPr>
          <a:xfrm>
            <a:off x="1348525" y="6534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500"/>
              <a:t>Why Hospital Management System?</a:t>
            </a:r>
            <a:endParaRPr sz="2500"/>
          </a:p>
        </p:txBody>
      </p:sp>
      <p:sp>
        <p:nvSpPr>
          <p:cNvPr id="138" name="Google Shape;138;p2"/>
          <p:cNvSpPr txBox="1">
            <a:spLocks noGrp="1"/>
          </p:cNvSpPr>
          <p:nvPr>
            <p:ph type="body" idx="1"/>
          </p:nvPr>
        </p:nvSpPr>
        <p:spPr>
          <a:xfrm>
            <a:off x="1297500" y="1567550"/>
            <a:ext cx="7038900" cy="26931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a:t>Automated and Seamless Management</a:t>
            </a:r>
            <a:endParaRPr sz="1600"/>
          </a:p>
          <a:p>
            <a:pPr marL="457200" lvl="0" indent="0" algn="l" rtl="0">
              <a:lnSpc>
                <a:spcPct val="100000"/>
              </a:lnSpc>
              <a:spcBef>
                <a:spcPts val="0"/>
              </a:spcBef>
              <a:spcAft>
                <a:spcPts val="0"/>
              </a:spcAft>
              <a:buSzPts val="1300"/>
              <a:buNone/>
            </a:pPr>
            <a:endParaRPr sz="1600"/>
          </a:p>
          <a:p>
            <a:pPr marL="457200" lvl="0" indent="-330200" algn="l" rtl="0">
              <a:lnSpc>
                <a:spcPct val="100000"/>
              </a:lnSpc>
              <a:spcBef>
                <a:spcPts val="0"/>
              </a:spcBef>
              <a:spcAft>
                <a:spcPts val="0"/>
              </a:spcAft>
              <a:buSzPts val="1600"/>
              <a:buChar char="●"/>
            </a:pPr>
            <a:r>
              <a:rPr lang="en" sz="1600"/>
              <a:t>Easier tracking of information</a:t>
            </a:r>
            <a:endParaRPr sz="1600"/>
          </a:p>
          <a:p>
            <a:pPr marL="0" lvl="0" indent="0" algn="l" rtl="0">
              <a:lnSpc>
                <a:spcPct val="100000"/>
              </a:lnSpc>
              <a:spcBef>
                <a:spcPts val="0"/>
              </a:spcBef>
              <a:spcAft>
                <a:spcPts val="0"/>
              </a:spcAft>
              <a:buSzPts val="1300"/>
              <a:buNone/>
            </a:pPr>
            <a:endParaRPr sz="1600"/>
          </a:p>
          <a:p>
            <a:pPr marL="457200" lvl="0" indent="-330200" algn="l" rtl="0">
              <a:lnSpc>
                <a:spcPct val="100000"/>
              </a:lnSpc>
              <a:spcBef>
                <a:spcPts val="0"/>
              </a:spcBef>
              <a:spcAft>
                <a:spcPts val="0"/>
              </a:spcAft>
              <a:buSzPts val="1600"/>
              <a:buChar char="●"/>
            </a:pPr>
            <a:r>
              <a:rPr lang="en" sz="1600"/>
              <a:t>Eliminate probabilities of errors</a:t>
            </a:r>
            <a:endParaRPr sz="1600"/>
          </a:p>
          <a:p>
            <a:pPr marL="0" lvl="0" indent="0" algn="l" rtl="0">
              <a:lnSpc>
                <a:spcPct val="100000"/>
              </a:lnSpc>
              <a:spcBef>
                <a:spcPts val="0"/>
              </a:spcBef>
              <a:spcAft>
                <a:spcPts val="0"/>
              </a:spcAft>
              <a:buSzPts val="1300"/>
              <a:buNone/>
            </a:pPr>
            <a:endParaRPr sz="1600"/>
          </a:p>
          <a:p>
            <a:pPr marL="457200" lvl="0" indent="-330200" algn="l" rtl="0">
              <a:lnSpc>
                <a:spcPct val="100000"/>
              </a:lnSpc>
              <a:spcBef>
                <a:spcPts val="0"/>
              </a:spcBef>
              <a:spcAft>
                <a:spcPts val="0"/>
              </a:spcAft>
              <a:buSzPts val="1600"/>
              <a:buChar char="●"/>
            </a:pPr>
            <a:r>
              <a:rPr lang="en" sz="1600"/>
              <a:t>COVID-19 </a:t>
            </a:r>
            <a:endParaRPr sz="1600"/>
          </a:p>
          <a:p>
            <a:pPr marL="0" lvl="0" indent="0" algn="l" rtl="0">
              <a:lnSpc>
                <a:spcPct val="100000"/>
              </a:lnSpc>
              <a:spcBef>
                <a:spcPts val="0"/>
              </a:spcBef>
              <a:spcAft>
                <a:spcPts val="0"/>
              </a:spcAft>
              <a:buSzPts val="1300"/>
              <a:buNone/>
            </a:pPr>
            <a:endParaRPr sz="1600"/>
          </a:p>
          <a:p>
            <a:pPr marL="457200" lvl="0" indent="-330200" algn="l" rtl="0">
              <a:lnSpc>
                <a:spcPct val="100000"/>
              </a:lnSpc>
              <a:spcBef>
                <a:spcPts val="0"/>
              </a:spcBef>
              <a:spcAft>
                <a:spcPts val="0"/>
              </a:spcAft>
              <a:buSzPts val="1600"/>
              <a:buChar char="●"/>
            </a:pPr>
            <a:r>
              <a:rPr lang="en" sz="1600"/>
              <a:t>Better decision making based on actual data</a:t>
            </a:r>
            <a:endParaRPr sz="1600"/>
          </a:p>
          <a:p>
            <a:pPr marL="0" lvl="0" indent="0" algn="l" rtl="0">
              <a:lnSpc>
                <a:spcPct val="100000"/>
              </a:lnSpc>
              <a:spcBef>
                <a:spcPts val="0"/>
              </a:spcBef>
              <a:spcAft>
                <a:spcPts val="0"/>
              </a:spcAft>
              <a:buSzPts val="1300"/>
              <a:buNone/>
            </a:pPr>
            <a:endParaRPr sz="1600"/>
          </a:p>
          <a:p>
            <a:pPr marL="457200" lvl="0" indent="0" algn="l" rtl="0">
              <a:lnSpc>
                <a:spcPct val="100000"/>
              </a:lnSpc>
              <a:spcBef>
                <a:spcPts val="0"/>
              </a:spcBef>
              <a:spcAft>
                <a:spcPts val="0"/>
              </a:spcAft>
              <a:buSzPts val="1300"/>
              <a:buNone/>
            </a:pPr>
            <a:endParaRPr sz="1600"/>
          </a:p>
          <a:p>
            <a:pPr marL="0" lvl="0" indent="0" algn="l" rtl="0">
              <a:lnSpc>
                <a:spcPct val="100000"/>
              </a:lnSpc>
              <a:spcBef>
                <a:spcPts val="0"/>
              </a:spcBef>
              <a:spcAft>
                <a:spcPts val="0"/>
              </a:spcAft>
              <a:buSzPts val="1300"/>
              <a:buNone/>
            </a:pPr>
            <a:endParaRPr sz="1600"/>
          </a:p>
        </p:txBody>
      </p:sp>
      <p:sp>
        <p:nvSpPr>
          <p:cNvPr id="139" name="Google Shape;139;p2"/>
          <p:cNvSpPr txBox="1"/>
          <p:nvPr/>
        </p:nvSpPr>
        <p:spPr>
          <a:xfrm>
            <a:off x="4939700" y="1940950"/>
            <a:ext cx="2804700" cy="194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40" name="Google Shape;140;p2"/>
          <p:cNvPicPr preferRelativeResize="0"/>
          <p:nvPr/>
        </p:nvPicPr>
        <p:blipFill rotWithShape="1">
          <a:blip r:embed="rId3">
            <a:alphaModFix/>
          </a:blip>
          <a:srcRect/>
          <a:stretch/>
        </p:blipFill>
        <p:spPr>
          <a:xfrm>
            <a:off x="5755725" y="1427125"/>
            <a:ext cx="2289251" cy="2289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
          <p:cNvSpPr txBox="1">
            <a:spLocks noGrp="1"/>
          </p:cNvSpPr>
          <p:nvPr>
            <p:ph type="title"/>
          </p:nvPr>
        </p:nvSpPr>
        <p:spPr>
          <a:xfrm>
            <a:off x="1111100" y="766350"/>
            <a:ext cx="70389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Phase Diagram</a:t>
            </a:r>
            <a:endParaRPr/>
          </a:p>
        </p:txBody>
      </p:sp>
      <p:pic>
        <p:nvPicPr>
          <p:cNvPr id="146" name="Google Shape;146;p3"/>
          <p:cNvPicPr preferRelativeResize="0"/>
          <p:nvPr/>
        </p:nvPicPr>
        <p:blipFill rotWithShape="1">
          <a:blip r:embed="rId3">
            <a:alphaModFix/>
          </a:blip>
          <a:srcRect/>
          <a:stretch/>
        </p:blipFill>
        <p:spPr>
          <a:xfrm>
            <a:off x="621875" y="1881275"/>
            <a:ext cx="7850275" cy="190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90c718e69a_0_5"/>
          <p:cNvSpPr txBox="1">
            <a:spLocks noGrp="1"/>
          </p:cNvSpPr>
          <p:nvPr>
            <p:ph type="title"/>
          </p:nvPr>
        </p:nvSpPr>
        <p:spPr>
          <a:xfrm>
            <a:off x="2348675" y="18122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ENTITY RELATIONSHIP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4"/>
          <p:cNvPicPr preferRelativeResize="0"/>
          <p:nvPr/>
        </p:nvPicPr>
        <p:blipFill rotWithShape="1">
          <a:blip r:embed="rId3">
            <a:alphaModFix/>
          </a:blip>
          <a:srcRect l="1930" r="2474"/>
          <a:stretch/>
        </p:blipFill>
        <p:spPr>
          <a:xfrm>
            <a:off x="538225" y="424725"/>
            <a:ext cx="8177124" cy="4294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Data Implementation</a:t>
            </a:r>
            <a:endParaRPr/>
          </a:p>
        </p:txBody>
      </p:sp>
      <p:pic>
        <p:nvPicPr>
          <p:cNvPr id="162" name="Google Shape;162;p5"/>
          <p:cNvPicPr preferRelativeResize="0"/>
          <p:nvPr/>
        </p:nvPicPr>
        <p:blipFill rotWithShape="1">
          <a:blip r:embed="rId3">
            <a:alphaModFix/>
          </a:blip>
          <a:srcRect/>
          <a:stretch/>
        </p:blipFill>
        <p:spPr>
          <a:xfrm>
            <a:off x="458575" y="1439850"/>
            <a:ext cx="4441700" cy="3392400"/>
          </a:xfrm>
          <a:prstGeom prst="rect">
            <a:avLst/>
          </a:prstGeom>
          <a:noFill/>
          <a:ln>
            <a:noFill/>
          </a:ln>
        </p:spPr>
      </p:pic>
      <p:pic>
        <p:nvPicPr>
          <p:cNvPr id="163" name="Google Shape;163;p5"/>
          <p:cNvPicPr preferRelativeResize="0"/>
          <p:nvPr/>
        </p:nvPicPr>
        <p:blipFill rotWithShape="1">
          <a:blip r:embed="rId4">
            <a:alphaModFix/>
          </a:blip>
          <a:srcRect/>
          <a:stretch/>
        </p:blipFill>
        <p:spPr>
          <a:xfrm>
            <a:off x="5175825" y="1835275"/>
            <a:ext cx="3653500" cy="212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Data Implementation - Functions  </a:t>
            </a:r>
            <a:endParaRPr/>
          </a:p>
        </p:txBody>
      </p:sp>
      <p:sp>
        <p:nvSpPr>
          <p:cNvPr id="169" name="Google Shape;169;p6"/>
          <p:cNvSpPr txBox="1">
            <a:spLocks noGrp="1"/>
          </p:cNvSpPr>
          <p:nvPr>
            <p:ph type="body" idx="1"/>
          </p:nvPr>
        </p:nvSpPr>
        <p:spPr>
          <a:xfrm>
            <a:off x="432300" y="1740025"/>
            <a:ext cx="4139700" cy="28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Create function dbo.cal_PatientAge(@PatientID int)</a:t>
            </a:r>
            <a:endParaRPr/>
          </a:p>
          <a:p>
            <a:pPr marL="0" lvl="0" indent="0" algn="l" rtl="0">
              <a:lnSpc>
                <a:spcPct val="115000"/>
              </a:lnSpc>
              <a:spcBef>
                <a:spcPts val="0"/>
              </a:spcBef>
              <a:spcAft>
                <a:spcPts val="0"/>
              </a:spcAft>
              <a:buSzPts val="1300"/>
              <a:buNone/>
            </a:pPr>
            <a:r>
              <a:rPr lang="en"/>
              <a:t>returns int</a:t>
            </a:r>
            <a:endParaRPr/>
          </a:p>
          <a:p>
            <a:pPr marL="0" lvl="0" indent="0" algn="l" rtl="0">
              <a:lnSpc>
                <a:spcPct val="115000"/>
              </a:lnSpc>
              <a:spcBef>
                <a:spcPts val="0"/>
              </a:spcBef>
              <a:spcAft>
                <a:spcPts val="0"/>
              </a:spcAft>
              <a:buSzPts val="1300"/>
              <a:buNone/>
            </a:pPr>
            <a:r>
              <a:rPr lang="en"/>
              <a:t>as begin</a:t>
            </a:r>
            <a:endParaRPr/>
          </a:p>
          <a:p>
            <a:pPr marL="0" lvl="0" indent="0" algn="l" rtl="0">
              <a:lnSpc>
                <a:spcPct val="115000"/>
              </a:lnSpc>
              <a:spcBef>
                <a:spcPts val="0"/>
              </a:spcBef>
              <a:spcAft>
                <a:spcPts val="0"/>
              </a:spcAft>
              <a:buSzPts val="1300"/>
              <a:buNone/>
            </a:pPr>
            <a:r>
              <a:rPr lang="en"/>
              <a:t>declare @Age int =(select DATEDIFF(hour,DateOfBirth,GETDATE())/8766 from Patient.Patient</a:t>
            </a:r>
            <a:endParaRPr/>
          </a:p>
          <a:p>
            <a:pPr marL="0" lvl="0" indent="0" algn="l" rtl="0">
              <a:lnSpc>
                <a:spcPct val="115000"/>
              </a:lnSpc>
              <a:spcBef>
                <a:spcPts val="0"/>
              </a:spcBef>
              <a:spcAft>
                <a:spcPts val="0"/>
              </a:spcAft>
              <a:buSzPts val="1300"/>
              <a:buNone/>
            </a:pPr>
            <a:r>
              <a:rPr lang="en"/>
              <a:t>where patientID=@patientID);</a:t>
            </a:r>
            <a:endParaRPr/>
          </a:p>
          <a:p>
            <a:pPr marL="0" lvl="0" indent="0" algn="l" rtl="0">
              <a:lnSpc>
                <a:spcPct val="115000"/>
              </a:lnSpc>
              <a:spcBef>
                <a:spcPts val="0"/>
              </a:spcBef>
              <a:spcAft>
                <a:spcPts val="0"/>
              </a:spcAft>
              <a:buSzPts val="1300"/>
              <a:buNone/>
            </a:pPr>
            <a:r>
              <a:rPr lang="en"/>
              <a:t>SET @Age = ISNULL(@Age, 0);</a:t>
            </a:r>
            <a:endParaRPr/>
          </a:p>
          <a:p>
            <a:pPr marL="0" lvl="0" indent="0" algn="l" rtl="0">
              <a:lnSpc>
                <a:spcPct val="115000"/>
              </a:lnSpc>
              <a:spcBef>
                <a:spcPts val="0"/>
              </a:spcBef>
              <a:spcAft>
                <a:spcPts val="0"/>
              </a:spcAft>
              <a:buSzPts val="1300"/>
              <a:buNone/>
            </a:pPr>
            <a:r>
              <a:rPr lang="en"/>
              <a:t>      RETURN @Age;</a:t>
            </a:r>
            <a:endParaRPr/>
          </a:p>
          <a:p>
            <a:pPr marL="0" lvl="0" indent="0" algn="l" rtl="0">
              <a:lnSpc>
                <a:spcPct val="115000"/>
              </a:lnSpc>
              <a:spcBef>
                <a:spcPts val="0"/>
              </a:spcBef>
              <a:spcAft>
                <a:spcPts val="0"/>
              </a:spcAft>
              <a:buSzPts val="1300"/>
              <a:buNone/>
            </a:pPr>
            <a:r>
              <a:rPr lang="en"/>
              <a:t>END</a:t>
            </a:r>
            <a:endParaRPr/>
          </a:p>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endParaRPr/>
          </a:p>
        </p:txBody>
      </p:sp>
      <p:sp>
        <p:nvSpPr>
          <p:cNvPr id="170" name="Google Shape;170;p6"/>
          <p:cNvSpPr txBox="1">
            <a:spLocks noGrp="1"/>
          </p:cNvSpPr>
          <p:nvPr>
            <p:ph type="body" idx="1"/>
          </p:nvPr>
        </p:nvSpPr>
        <p:spPr>
          <a:xfrm>
            <a:off x="4684275" y="1586400"/>
            <a:ext cx="4139700" cy="28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endParaRPr/>
          </a:p>
        </p:txBody>
      </p:sp>
      <p:pic>
        <p:nvPicPr>
          <p:cNvPr id="171" name="Google Shape;171;p6"/>
          <p:cNvPicPr preferRelativeResize="0"/>
          <p:nvPr/>
        </p:nvPicPr>
        <p:blipFill rotWithShape="1">
          <a:blip r:embed="rId3">
            <a:alphaModFix/>
          </a:blip>
          <a:srcRect/>
          <a:stretch/>
        </p:blipFill>
        <p:spPr>
          <a:xfrm>
            <a:off x="4736975" y="2469700"/>
            <a:ext cx="3735175" cy="1839650"/>
          </a:xfrm>
          <a:prstGeom prst="rect">
            <a:avLst/>
          </a:prstGeom>
          <a:noFill/>
          <a:ln>
            <a:noFill/>
          </a:ln>
        </p:spPr>
      </p:pic>
      <p:pic>
        <p:nvPicPr>
          <p:cNvPr id="172" name="Google Shape;172;p6"/>
          <p:cNvPicPr preferRelativeResize="0"/>
          <p:nvPr/>
        </p:nvPicPr>
        <p:blipFill rotWithShape="1">
          <a:blip r:embed="rId4">
            <a:alphaModFix/>
          </a:blip>
          <a:srcRect/>
          <a:stretch/>
        </p:blipFill>
        <p:spPr>
          <a:xfrm>
            <a:off x="4736975" y="1740025"/>
            <a:ext cx="3735175" cy="57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Data Implementation - Functions  </a:t>
            </a:r>
            <a:endParaRPr/>
          </a:p>
        </p:txBody>
      </p:sp>
      <p:sp>
        <p:nvSpPr>
          <p:cNvPr id="178" name="Google Shape;178;p7"/>
          <p:cNvSpPr txBox="1">
            <a:spLocks noGrp="1"/>
          </p:cNvSpPr>
          <p:nvPr>
            <p:ph type="body" idx="1"/>
          </p:nvPr>
        </p:nvSpPr>
        <p:spPr>
          <a:xfrm>
            <a:off x="572925" y="1614025"/>
            <a:ext cx="41946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Create function dbo.RoomAvailability(@PatientID int)</a:t>
            </a:r>
            <a:endParaRPr/>
          </a:p>
          <a:p>
            <a:pPr marL="0" lvl="0" indent="0" algn="l" rtl="0">
              <a:lnSpc>
                <a:spcPct val="115000"/>
              </a:lnSpc>
              <a:spcBef>
                <a:spcPts val="0"/>
              </a:spcBef>
              <a:spcAft>
                <a:spcPts val="0"/>
              </a:spcAft>
              <a:buSzPts val="1300"/>
              <a:buNone/>
            </a:pPr>
            <a:r>
              <a:rPr lang="en"/>
              <a:t>returns varchar(50)</a:t>
            </a:r>
            <a:endParaRPr/>
          </a:p>
          <a:p>
            <a:pPr marL="0" lvl="0" indent="0" algn="l" rtl="0">
              <a:lnSpc>
                <a:spcPct val="115000"/>
              </a:lnSpc>
              <a:spcBef>
                <a:spcPts val="0"/>
              </a:spcBef>
              <a:spcAft>
                <a:spcPts val="0"/>
              </a:spcAft>
              <a:buSzPts val="1300"/>
              <a:buNone/>
            </a:pPr>
            <a:r>
              <a:rPr lang="en"/>
              <a:t>As begin</a:t>
            </a:r>
            <a:endParaRPr/>
          </a:p>
          <a:p>
            <a:pPr marL="0" lvl="0" indent="0" algn="l" rtl="0">
              <a:lnSpc>
                <a:spcPct val="115000"/>
              </a:lnSpc>
              <a:spcBef>
                <a:spcPts val="0"/>
              </a:spcBef>
              <a:spcAft>
                <a:spcPts val="0"/>
              </a:spcAft>
              <a:buSzPts val="1300"/>
              <a:buNone/>
            </a:pPr>
            <a:r>
              <a:rPr lang="en"/>
              <a:t>declare  @Sts varchar(50)= (select  </a:t>
            </a:r>
            <a:endParaRPr/>
          </a:p>
          <a:p>
            <a:pPr marL="0" lvl="0" indent="0" algn="l" rtl="0">
              <a:lnSpc>
                <a:spcPct val="115000"/>
              </a:lnSpc>
              <a:spcBef>
                <a:spcPts val="0"/>
              </a:spcBef>
              <a:spcAft>
                <a:spcPts val="0"/>
              </a:spcAft>
              <a:buSzPts val="1300"/>
              <a:buNone/>
            </a:pPr>
            <a:r>
              <a:rPr lang="en"/>
              <a:t>case  when exitdate is null then 'Not Available'</a:t>
            </a:r>
            <a:endParaRPr/>
          </a:p>
          <a:p>
            <a:pPr marL="0" lvl="0" indent="0" algn="l" rtl="0">
              <a:lnSpc>
                <a:spcPct val="115000"/>
              </a:lnSpc>
              <a:spcBef>
                <a:spcPts val="0"/>
              </a:spcBef>
              <a:spcAft>
                <a:spcPts val="0"/>
              </a:spcAft>
              <a:buSzPts val="1300"/>
              <a:buNone/>
            </a:pPr>
            <a:r>
              <a:rPr lang="en"/>
              <a:t>else 'Available'</a:t>
            </a:r>
            <a:endParaRPr/>
          </a:p>
          <a:p>
            <a:pPr marL="0" lvl="0" indent="0" algn="l" rtl="0">
              <a:lnSpc>
                <a:spcPct val="115000"/>
              </a:lnSpc>
              <a:spcBef>
                <a:spcPts val="0"/>
              </a:spcBef>
              <a:spcAft>
                <a:spcPts val="0"/>
              </a:spcAft>
              <a:buSzPts val="1300"/>
              <a:buNone/>
            </a:pPr>
            <a:r>
              <a:rPr lang="en"/>
              <a:t>end as [Status]</a:t>
            </a:r>
            <a:endParaRPr/>
          </a:p>
          <a:p>
            <a:pPr marL="0" lvl="0" indent="0" algn="l" rtl="0">
              <a:lnSpc>
                <a:spcPct val="115000"/>
              </a:lnSpc>
              <a:spcBef>
                <a:spcPts val="0"/>
              </a:spcBef>
              <a:spcAft>
                <a:spcPts val="0"/>
              </a:spcAft>
              <a:buSzPts val="1300"/>
              <a:buNone/>
            </a:pPr>
            <a:r>
              <a:rPr lang="en"/>
              <a:t>from Patient.Patient</a:t>
            </a:r>
            <a:endParaRPr/>
          </a:p>
          <a:p>
            <a:pPr marL="0" lvl="0" indent="0" algn="l" rtl="0">
              <a:lnSpc>
                <a:spcPct val="115000"/>
              </a:lnSpc>
              <a:spcBef>
                <a:spcPts val="0"/>
              </a:spcBef>
              <a:spcAft>
                <a:spcPts val="0"/>
              </a:spcAft>
              <a:buSzPts val="1300"/>
              <a:buNone/>
            </a:pPr>
            <a:r>
              <a:rPr lang="en"/>
              <a:t>where PatientID=@PatientID);</a:t>
            </a:r>
            <a:endParaRPr/>
          </a:p>
          <a:p>
            <a:pPr marL="0" lvl="0" indent="0" algn="l" rtl="0">
              <a:lnSpc>
                <a:spcPct val="115000"/>
              </a:lnSpc>
              <a:spcBef>
                <a:spcPts val="0"/>
              </a:spcBef>
              <a:spcAft>
                <a:spcPts val="0"/>
              </a:spcAft>
              <a:buSzPts val="1300"/>
              <a:buNone/>
            </a:pPr>
            <a:r>
              <a:rPr lang="en"/>
              <a:t>return @Sts;</a:t>
            </a:r>
            <a:endParaRPr/>
          </a:p>
          <a:p>
            <a:pPr marL="0" lvl="0" indent="0" algn="l" rtl="0">
              <a:lnSpc>
                <a:spcPct val="115000"/>
              </a:lnSpc>
              <a:spcBef>
                <a:spcPts val="0"/>
              </a:spcBef>
              <a:spcAft>
                <a:spcPts val="0"/>
              </a:spcAft>
              <a:buSzPts val="1300"/>
              <a:buNone/>
            </a:pPr>
            <a:r>
              <a:rPr lang="en"/>
              <a:t>end</a:t>
            </a:r>
            <a:endParaRPr/>
          </a:p>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1600"/>
              </a:spcAft>
              <a:buSzPts val="1300"/>
              <a:buNone/>
            </a:pPr>
            <a:endParaRPr/>
          </a:p>
        </p:txBody>
      </p:sp>
      <p:pic>
        <p:nvPicPr>
          <p:cNvPr id="179" name="Google Shape;179;p7"/>
          <p:cNvPicPr preferRelativeResize="0"/>
          <p:nvPr/>
        </p:nvPicPr>
        <p:blipFill rotWithShape="1">
          <a:blip r:embed="rId3">
            <a:alphaModFix/>
          </a:blip>
          <a:srcRect/>
          <a:stretch/>
        </p:blipFill>
        <p:spPr>
          <a:xfrm>
            <a:off x="4767525" y="2297100"/>
            <a:ext cx="4071675" cy="1876788"/>
          </a:xfrm>
          <a:prstGeom prst="rect">
            <a:avLst/>
          </a:prstGeom>
          <a:noFill/>
          <a:ln>
            <a:noFill/>
          </a:ln>
        </p:spPr>
      </p:pic>
      <p:pic>
        <p:nvPicPr>
          <p:cNvPr id="180" name="Google Shape;180;p7"/>
          <p:cNvPicPr preferRelativeResize="0"/>
          <p:nvPr/>
        </p:nvPicPr>
        <p:blipFill rotWithShape="1">
          <a:blip r:embed="rId4">
            <a:alphaModFix/>
          </a:blip>
          <a:srcRect/>
          <a:stretch/>
        </p:blipFill>
        <p:spPr>
          <a:xfrm>
            <a:off x="5142825" y="1740025"/>
            <a:ext cx="3002750" cy="35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1260325" y="36897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Data Implementation - View</a:t>
            </a:r>
            <a:endParaRPr/>
          </a:p>
        </p:txBody>
      </p:sp>
      <p:sp>
        <p:nvSpPr>
          <p:cNvPr id="186" name="Google Shape;186;p8"/>
          <p:cNvSpPr txBox="1">
            <a:spLocks noGrp="1"/>
          </p:cNvSpPr>
          <p:nvPr>
            <p:ph type="body" idx="1"/>
          </p:nvPr>
        </p:nvSpPr>
        <p:spPr>
          <a:xfrm>
            <a:off x="876300" y="1609400"/>
            <a:ext cx="3585600" cy="234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Create view COVID.COVID_Patient as</a:t>
            </a:r>
            <a:endParaRPr/>
          </a:p>
          <a:p>
            <a:pPr marL="0" lvl="0" indent="0" algn="l" rtl="0">
              <a:lnSpc>
                <a:spcPct val="115000"/>
              </a:lnSpc>
              <a:spcBef>
                <a:spcPts val="0"/>
              </a:spcBef>
              <a:spcAft>
                <a:spcPts val="0"/>
              </a:spcAft>
              <a:buSzPts val="1300"/>
              <a:buNone/>
            </a:pPr>
            <a:r>
              <a:rPr lang="en"/>
              <a:t>select Patient_FName</a:t>
            </a:r>
            <a:endParaRPr/>
          </a:p>
          <a:p>
            <a:pPr marL="0" lvl="0" indent="0" algn="l" rtl="0">
              <a:lnSpc>
                <a:spcPct val="115000"/>
              </a:lnSpc>
              <a:spcBef>
                <a:spcPts val="0"/>
              </a:spcBef>
              <a:spcAft>
                <a:spcPts val="0"/>
              </a:spcAft>
              <a:buSzPts val="1300"/>
              <a:buNone/>
            </a:pPr>
            <a:r>
              <a:rPr lang="en"/>
              <a:t> Patient_LName,</a:t>
            </a:r>
            <a:endParaRPr/>
          </a:p>
          <a:p>
            <a:pPr marL="0" lvl="0" indent="0" algn="l" rtl="0">
              <a:lnSpc>
                <a:spcPct val="115000"/>
              </a:lnSpc>
              <a:spcBef>
                <a:spcPts val="0"/>
              </a:spcBef>
              <a:spcAft>
                <a:spcPts val="0"/>
              </a:spcAft>
              <a:buSzPts val="1300"/>
              <a:buNone/>
            </a:pPr>
            <a:r>
              <a:rPr lang="en"/>
              <a:t>StreetName,</a:t>
            </a:r>
            <a:endParaRPr/>
          </a:p>
          <a:p>
            <a:pPr marL="0" lvl="0" indent="0" algn="l" rtl="0">
              <a:lnSpc>
                <a:spcPct val="115000"/>
              </a:lnSpc>
              <a:spcBef>
                <a:spcPts val="0"/>
              </a:spcBef>
              <a:spcAft>
                <a:spcPts val="0"/>
              </a:spcAft>
              <a:buSzPts val="1300"/>
              <a:buNone/>
            </a:pPr>
            <a:r>
              <a:rPr lang="en"/>
              <a:t>City,</a:t>
            </a:r>
            <a:endParaRPr/>
          </a:p>
          <a:p>
            <a:pPr marL="0" lvl="0" indent="0" algn="l" rtl="0">
              <a:lnSpc>
                <a:spcPct val="115000"/>
              </a:lnSpc>
              <a:spcBef>
                <a:spcPts val="0"/>
              </a:spcBef>
              <a:spcAft>
                <a:spcPts val="0"/>
              </a:spcAft>
              <a:buSzPts val="1300"/>
              <a:buNone/>
            </a:pPr>
            <a:r>
              <a:rPr lang="en"/>
              <a:t>Zipcode,</a:t>
            </a:r>
            <a:endParaRPr/>
          </a:p>
          <a:p>
            <a:pPr marL="0" lvl="0" indent="0" algn="l" rtl="0">
              <a:lnSpc>
                <a:spcPct val="115000"/>
              </a:lnSpc>
              <a:spcBef>
                <a:spcPts val="0"/>
              </a:spcBef>
              <a:spcAft>
                <a:spcPts val="0"/>
              </a:spcAft>
              <a:buSzPts val="1300"/>
              <a:buNone/>
            </a:pPr>
            <a:r>
              <a:rPr lang="en"/>
              <a:t>Age</a:t>
            </a:r>
            <a:endParaRPr/>
          </a:p>
          <a:p>
            <a:pPr marL="0" lvl="0" indent="0" algn="l" rtl="0">
              <a:lnSpc>
                <a:spcPct val="115000"/>
              </a:lnSpc>
              <a:spcBef>
                <a:spcPts val="0"/>
              </a:spcBef>
              <a:spcAft>
                <a:spcPts val="0"/>
              </a:spcAft>
              <a:buSzPts val="1300"/>
              <a:buNone/>
            </a:pPr>
            <a:r>
              <a:rPr lang="en"/>
              <a:t>from Patient.Patient</a:t>
            </a:r>
            <a:endParaRPr/>
          </a:p>
          <a:p>
            <a:pPr marL="0" lvl="0" indent="0" algn="l" rtl="0">
              <a:lnSpc>
                <a:spcPct val="115000"/>
              </a:lnSpc>
              <a:spcBef>
                <a:spcPts val="0"/>
              </a:spcBef>
              <a:spcAft>
                <a:spcPts val="0"/>
              </a:spcAft>
              <a:buSzPts val="1300"/>
              <a:buNone/>
            </a:pPr>
            <a:r>
              <a:rPr lang="en"/>
              <a:t>where Diagnosis='COVID';</a:t>
            </a:r>
            <a:endParaRPr/>
          </a:p>
          <a:p>
            <a:pPr marL="0" lvl="0" indent="0" algn="l" rtl="0">
              <a:lnSpc>
                <a:spcPct val="115000"/>
              </a:lnSpc>
              <a:spcBef>
                <a:spcPts val="0"/>
              </a:spcBef>
              <a:spcAft>
                <a:spcPts val="1600"/>
              </a:spcAft>
              <a:buSzPts val="1300"/>
              <a:buNone/>
            </a:pPr>
            <a:endParaRPr/>
          </a:p>
        </p:txBody>
      </p:sp>
      <p:pic>
        <p:nvPicPr>
          <p:cNvPr id="187" name="Google Shape;187;p8"/>
          <p:cNvPicPr preferRelativeResize="0"/>
          <p:nvPr/>
        </p:nvPicPr>
        <p:blipFill rotWithShape="1">
          <a:blip r:embed="rId3">
            <a:alphaModFix/>
          </a:blip>
          <a:srcRect/>
          <a:stretch/>
        </p:blipFill>
        <p:spPr>
          <a:xfrm>
            <a:off x="4704000" y="1609400"/>
            <a:ext cx="3966725" cy="285750"/>
          </a:xfrm>
          <a:prstGeom prst="rect">
            <a:avLst/>
          </a:prstGeom>
          <a:noFill/>
          <a:ln>
            <a:noFill/>
          </a:ln>
        </p:spPr>
      </p:pic>
      <p:pic>
        <p:nvPicPr>
          <p:cNvPr id="188" name="Google Shape;188;p8"/>
          <p:cNvPicPr preferRelativeResize="0"/>
          <p:nvPr/>
        </p:nvPicPr>
        <p:blipFill rotWithShape="1">
          <a:blip r:embed="rId4">
            <a:alphaModFix/>
          </a:blip>
          <a:srcRect t="9465" b="-5850"/>
          <a:stretch/>
        </p:blipFill>
        <p:spPr>
          <a:xfrm>
            <a:off x="4704000" y="2127825"/>
            <a:ext cx="4178300" cy="19054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657</Words>
  <Application>Microsoft Macintosh PowerPoint</Application>
  <PresentationFormat>On-screen Show (16:9)</PresentationFormat>
  <Paragraphs>97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vt:lpstr>
      <vt:lpstr>Montserrat</vt:lpstr>
      <vt:lpstr>Lato</vt:lpstr>
      <vt:lpstr>Arial</vt:lpstr>
      <vt:lpstr>Focus</vt:lpstr>
      <vt:lpstr> Hospital Management System</vt:lpstr>
      <vt:lpstr>Why Hospital Management System?</vt:lpstr>
      <vt:lpstr>Phase Diagram</vt:lpstr>
      <vt:lpstr>ENTITY RELATIONSHIP DIAGRAM</vt:lpstr>
      <vt:lpstr>PowerPoint Presentation</vt:lpstr>
      <vt:lpstr>Data Implementation</vt:lpstr>
      <vt:lpstr>Data Implementation - Functions  </vt:lpstr>
      <vt:lpstr>Data Implementation - Functions  </vt:lpstr>
      <vt:lpstr>Data Implementation - View</vt:lpstr>
      <vt:lpstr>Data Implementation - View</vt:lpstr>
      <vt:lpstr>Encryption</vt:lpstr>
      <vt:lpstr>DATA VISUALIZATION</vt:lpstr>
      <vt:lpstr>Data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Hospital Management System</dc:title>
  <cp:lastModifiedBy>deepika jha</cp:lastModifiedBy>
  <cp:revision>1</cp:revision>
  <dcterms:modified xsi:type="dcterms:W3CDTF">2021-08-04T20:15:58Z</dcterms:modified>
</cp:coreProperties>
</file>