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4913" r:id="rId2"/>
  </p:sldMasterIdLst>
  <p:notesMasterIdLst>
    <p:notesMasterId r:id="rId8"/>
  </p:notesMasterIdLst>
  <p:handoutMasterIdLst>
    <p:handoutMasterId r:id="rId9"/>
  </p:handoutMasterIdLst>
  <p:sldIdLst>
    <p:sldId id="1008" r:id="rId3"/>
    <p:sldId id="1148" r:id="rId4"/>
    <p:sldId id="1156" r:id="rId5"/>
    <p:sldId id="1158" r:id="rId6"/>
    <p:sldId id="1149" r:id="rId7"/>
  </p:sldIdLst>
  <p:sldSz cx="9906000" cy="6858000" type="A4"/>
  <p:notesSz cx="6870700" cy="99314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28">
          <p15:clr>
            <a:srgbClr val="A4A3A4"/>
          </p15:clr>
        </p15:guide>
        <p15:guide id="4" orient="horz" pos="3249">
          <p15:clr>
            <a:srgbClr val="A4A3A4"/>
          </p15:clr>
        </p15:guide>
        <p15:guide id="5" pos="3120">
          <p15:clr>
            <a:srgbClr val="A4A3A4"/>
          </p15:clr>
        </p15:guide>
        <p15:guide id="6" pos="320">
          <p15:clr>
            <a:srgbClr val="A4A3A4"/>
          </p15:clr>
        </p15:guide>
        <p15:guide id="7" pos="5920">
          <p15:clr>
            <a:srgbClr val="A4A3A4"/>
          </p15:clr>
        </p15:guide>
        <p15:guide id="8" pos="3347">
          <p15:clr>
            <a:srgbClr val="A4A3A4"/>
          </p15:clr>
        </p15:guide>
        <p15:guide id="9" pos="2481">
          <p15:clr>
            <a:srgbClr val="A4A3A4"/>
          </p15:clr>
        </p15:guide>
        <p15:guide id="10" pos="5085">
          <p15:clr>
            <a:srgbClr val="A4A3A4"/>
          </p15:clr>
        </p15:guide>
        <p15:guide id="11" pos="1597">
          <p15:clr>
            <a:srgbClr val="A4A3A4"/>
          </p15:clr>
        </p15:guide>
        <p15:guide id="12" pos="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 autoAdjust="0"/>
    <p:restoredTop sz="93269" autoAdjust="0"/>
  </p:normalViewPr>
  <p:slideViewPr>
    <p:cSldViewPr>
      <p:cViewPr varScale="1">
        <p:scale>
          <a:sx n="127" d="100"/>
          <a:sy n="127" d="100"/>
        </p:scale>
        <p:origin x="1424" y="136"/>
      </p:cViewPr>
      <p:guideLst>
        <p:guide orient="horz" pos="2205"/>
        <p:guide orient="horz" pos="391"/>
        <p:guide orient="horz" pos="28"/>
        <p:guide orient="horz" pos="3249"/>
        <p:guide pos="3120"/>
        <p:guide pos="320"/>
        <p:guide pos="5920"/>
        <p:guide pos="3347"/>
        <p:guide pos="2481"/>
        <p:guide pos="5085"/>
        <p:guide pos="1597"/>
        <p:guide pos="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7544B86-A77B-A74B-BC89-DD7A98AC7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150" cy="495300"/>
          </a:xfrm>
          <a:prstGeom prst="rect">
            <a:avLst/>
          </a:prstGeom>
        </p:spPr>
        <p:txBody>
          <a:bodyPr vert="horz" lIns="88172" tIns="44085" rIns="88172" bIns="44085" rtlCol="0"/>
          <a:lstStyle>
            <a:lvl1pPr algn="l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09FB2D66-3BEE-C14A-9AC5-8C71951F1C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4513"/>
            <a:ext cx="2978150" cy="495300"/>
          </a:xfrm>
          <a:prstGeom prst="rect">
            <a:avLst/>
          </a:prstGeom>
        </p:spPr>
        <p:txBody>
          <a:bodyPr vert="horz" lIns="88172" tIns="44085" rIns="88172" bIns="44085" rtlCol="0" anchor="b"/>
          <a:lstStyle>
            <a:lvl1pPr algn="l" eaLnBrk="1" hangingPunct="1">
              <a:defRPr sz="1200">
                <a:latin typeface="Arial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001914D3-3C02-1A43-8A5C-1242839598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0963" y="9434513"/>
            <a:ext cx="2978150" cy="495300"/>
          </a:xfrm>
          <a:prstGeom prst="rect">
            <a:avLst/>
          </a:prstGeom>
        </p:spPr>
        <p:txBody>
          <a:bodyPr vert="horz" wrap="square" lIns="88172" tIns="44085" rIns="88172" bIns="4408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DFE208C2-4DF8-484F-B071-89148CB9E9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26A192D5-FC4E-E949-9B6A-9230CBF087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0963" y="0"/>
            <a:ext cx="29781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31B63CD2-741C-CF4A-ACE8-00292C18C749}" type="datetimeFigureOut">
              <a:rPr lang="ja-JP" altLang="en-US"/>
              <a:pPr>
                <a:defRPr/>
              </a:pPr>
              <a:t>2019/2/4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E771E03-1CDB-6744-9296-5EC2CF0468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96888"/>
          </a:xfrm>
          <a:prstGeom prst="rect">
            <a:avLst/>
          </a:prstGeom>
        </p:spPr>
        <p:txBody>
          <a:bodyPr vert="horz" lIns="91239" tIns="45622" rIns="91239" bIns="45622" rtlCol="0"/>
          <a:lstStyle>
            <a:lvl1pPr algn="l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93D99937-3135-9D48-8EC6-B6F75126AA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9738" cy="496888"/>
          </a:xfrm>
          <a:prstGeom prst="rect">
            <a:avLst/>
          </a:prstGeom>
        </p:spPr>
        <p:txBody>
          <a:bodyPr vert="horz" lIns="91239" tIns="45622" rIns="91239" bIns="45622" rtlCol="0"/>
          <a:lstStyle>
            <a:lvl1pPr algn="r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C65E0639-88B7-E54E-95B6-D103846B8E14}" type="datetimeFigureOut">
              <a:rPr lang="ja-JP" altLang="en-US"/>
              <a:pPr>
                <a:defRPr/>
              </a:pPr>
              <a:t>2019/2/4</a:t>
            </a:fld>
            <a:endParaRPr lang="ja-JP" altLang="en-US"/>
          </a:p>
        </p:txBody>
      </p:sp>
      <p:sp>
        <p:nvSpPr>
          <p:cNvPr id="4" name="スライド イメージ プレースホルダ 3">
            <a:extLst>
              <a:ext uri="{FF2B5EF4-FFF2-40B4-BE49-F238E27FC236}">
                <a16:creationId xmlns:a16="http://schemas.microsoft.com/office/drawing/2014/main" id="{60CA0A36-8F6F-5742-8520-7043B1010B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47713" y="746125"/>
            <a:ext cx="53752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9" tIns="45622" rIns="91239" bIns="45622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>
            <a:extLst>
              <a:ext uri="{FF2B5EF4-FFF2-40B4-BE49-F238E27FC236}">
                <a16:creationId xmlns:a16="http://schemas.microsoft.com/office/drawing/2014/main" id="{30CD3CE5-F42A-8F41-954E-B12DA502E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388" y="4716463"/>
            <a:ext cx="5495925" cy="4468812"/>
          </a:xfrm>
          <a:prstGeom prst="rect">
            <a:avLst/>
          </a:prstGeom>
        </p:spPr>
        <p:txBody>
          <a:bodyPr vert="horz" lIns="91239" tIns="45622" rIns="91239" bIns="45622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>
            <a:extLst>
              <a:ext uri="{FF2B5EF4-FFF2-40B4-BE49-F238E27FC236}">
                <a16:creationId xmlns:a16="http://schemas.microsoft.com/office/drawing/2014/main" id="{06066361-CB74-D44E-BB65-C64469899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79738" cy="496888"/>
          </a:xfrm>
          <a:prstGeom prst="rect">
            <a:avLst/>
          </a:prstGeom>
        </p:spPr>
        <p:txBody>
          <a:bodyPr vert="horz" lIns="91239" tIns="45622" rIns="91239" bIns="45622" rtlCol="0" anchor="b"/>
          <a:lstStyle>
            <a:lvl1pPr algn="l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>
            <a:extLst>
              <a:ext uri="{FF2B5EF4-FFF2-40B4-BE49-F238E27FC236}">
                <a16:creationId xmlns:a16="http://schemas.microsoft.com/office/drawing/2014/main" id="{869CB466-CB60-B044-A310-F8D0A0B20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9375" y="9432925"/>
            <a:ext cx="2979738" cy="496888"/>
          </a:xfrm>
          <a:prstGeom prst="rect">
            <a:avLst/>
          </a:prstGeom>
        </p:spPr>
        <p:txBody>
          <a:bodyPr vert="horz" wrap="square" lIns="91239" tIns="45622" rIns="91239" bIns="456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4EA7EEE9-1991-8440-9348-46D59835A2D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 イメージ プレースホルダー 1">
            <a:extLst>
              <a:ext uri="{FF2B5EF4-FFF2-40B4-BE49-F238E27FC236}">
                <a16:creationId xmlns:a16="http://schemas.microsoft.com/office/drawing/2014/main" id="{C6290402-9164-2446-ABA5-6741B38C90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ノート プレースホルダー 2">
            <a:extLst>
              <a:ext uri="{FF2B5EF4-FFF2-40B4-BE49-F238E27FC236}">
                <a16:creationId xmlns:a16="http://schemas.microsoft.com/office/drawing/2014/main" id="{4AF2A60C-FC5A-5641-8964-74ADC5CEC9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507" name="スライド番号プレースホルダー 3">
            <a:extLst>
              <a:ext uri="{FF2B5EF4-FFF2-40B4-BE49-F238E27FC236}">
                <a16:creationId xmlns:a16="http://schemas.microsoft.com/office/drawing/2014/main" id="{2AE34B1F-2EA1-2A43-81D4-64AB194AB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4D5324-1ED2-D848-9713-DCAF8408523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 イメージ プレースホルダー 1">
            <a:extLst>
              <a:ext uri="{FF2B5EF4-FFF2-40B4-BE49-F238E27FC236}">
                <a16:creationId xmlns:a16="http://schemas.microsoft.com/office/drawing/2014/main" id="{C6290402-9164-2446-ABA5-6741B38C90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ノート プレースホルダー 2">
            <a:extLst>
              <a:ext uri="{FF2B5EF4-FFF2-40B4-BE49-F238E27FC236}">
                <a16:creationId xmlns:a16="http://schemas.microsoft.com/office/drawing/2014/main" id="{4AF2A60C-FC5A-5641-8964-74ADC5CEC9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507" name="スライド番号プレースホルダー 3">
            <a:extLst>
              <a:ext uri="{FF2B5EF4-FFF2-40B4-BE49-F238E27FC236}">
                <a16:creationId xmlns:a16="http://schemas.microsoft.com/office/drawing/2014/main" id="{2AE34B1F-2EA1-2A43-81D4-64AB194AB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4D5324-1ED2-D848-9713-DCAF8408523C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817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 イメージ プレースホルダー 1">
            <a:extLst>
              <a:ext uri="{FF2B5EF4-FFF2-40B4-BE49-F238E27FC236}">
                <a16:creationId xmlns:a16="http://schemas.microsoft.com/office/drawing/2014/main" id="{4A8CA592-B6BA-6343-9B97-5CC9C122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ノート プレースホルダー 2">
            <a:extLst>
              <a:ext uri="{FF2B5EF4-FFF2-40B4-BE49-F238E27FC236}">
                <a16:creationId xmlns:a16="http://schemas.microsoft.com/office/drawing/2014/main" id="{9CE9302E-4B41-374C-BABF-F0F79FD361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555" name="スライド番号プレースホルダー 3">
            <a:extLst>
              <a:ext uri="{FF2B5EF4-FFF2-40B4-BE49-F238E27FC236}">
                <a16:creationId xmlns:a16="http://schemas.microsoft.com/office/drawing/2014/main" id="{69E8BC98-FAF2-0442-9DA0-F73D3C5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7F4E5A-0A34-A749-8CDC-A04A204B020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7701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 イメージ プレースホルダー 1">
            <a:extLst>
              <a:ext uri="{FF2B5EF4-FFF2-40B4-BE49-F238E27FC236}">
                <a16:creationId xmlns:a16="http://schemas.microsoft.com/office/drawing/2014/main" id="{4A8CA592-B6BA-6343-9B97-5CC9C122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ノート プレースホルダー 2">
            <a:extLst>
              <a:ext uri="{FF2B5EF4-FFF2-40B4-BE49-F238E27FC236}">
                <a16:creationId xmlns:a16="http://schemas.microsoft.com/office/drawing/2014/main" id="{9CE9302E-4B41-374C-BABF-F0F79FD361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555" name="スライド番号プレースホルダー 3">
            <a:extLst>
              <a:ext uri="{FF2B5EF4-FFF2-40B4-BE49-F238E27FC236}">
                <a16:creationId xmlns:a16="http://schemas.microsoft.com/office/drawing/2014/main" id="{69E8BC98-FAF2-0442-9DA0-F73D3C5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7F4E5A-0A34-A749-8CDC-A04A204B020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49BA444-6449-1C44-8F88-AD94CC44F115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37413" y="6599238"/>
            <a:ext cx="2503487" cy="184150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defRPr/>
            </a:pPr>
            <a:fld id="{D6F71090-B0A5-4048-B420-CA1C7ED3F982}" type="slidenum">
              <a:rPr lang="en-US" altLang="ja-JP" sz="1000" smtClean="0">
                <a:solidFill>
                  <a:srgbClr val="7F7F7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pPr algn="r" eaLnBrk="1" hangingPunct="1">
                <a:defRPr/>
              </a:pPr>
              <a:t>‹#›</a:t>
            </a:fld>
            <a:endParaRPr lang="en-US" altLang="ja-JP" sz="1000">
              <a:solidFill>
                <a:srgbClr val="7F7F7F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03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41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22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9"/>
            <a:ext cx="9906000" cy="34607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363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6429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322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9063"/>
            <a:ext cx="9906000" cy="64293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3836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455" y="116633"/>
            <a:ext cx="8445897" cy="3794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742950" y="1981201"/>
            <a:ext cx="8418381" cy="4233863"/>
          </a:xfrm>
          <a:prstGeom prst="rect">
            <a:avLst/>
          </a:prstGeom>
        </p:spPr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4515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E093035-A914-CF4C-A977-9AA744B814B6}"/>
              </a:ext>
            </a:extLst>
          </p:cNvPr>
          <p:cNvSpPr/>
          <p:nvPr userDrawn="1"/>
        </p:nvSpPr>
        <p:spPr>
          <a:xfrm>
            <a:off x="0" y="6697663"/>
            <a:ext cx="9906000" cy="161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8D5515-99AD-C74A-A19C-6B0A316DD998}"/>
              </a:ext>
            </a:extLst>
          </p:cNvPr>
          <p:cNvCxnSpPr/>
          <p:nvPr userDrawn="1"/>
        </p:nvCxnSpPr>
        <p:spPr>
          <a:xfrm>
            <a:off x="141288" y="538163"/>
            <a:ext cx="963295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>
            <a:extLst>
              <a:ext uri="{FF2B5EF4-FFF2-40B4-BE49-F238E27FC236}">
                <a16:creationId xmlns:a16="http://schemas.microsoft.com/office/drawing/2014/main" id="{6CF81F0A-3072-544B-BCD7-EB81C41B36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88" y="6665913"/>
            <a:ext cx="742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COPYRIGHT©2018</a:t>
            </a:r>
            <a:r>
              <a:rPr lang="ja-JP" altLang="en-US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　</a:t>
            </a:r>
            <a:r>
              <a:rPr lang="en-US" altLang="ja-JP" sz="800" dirty="0" err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ZENoffice</a:t>
            </a:r>
            <a:r>
              <a:rPr lang="ja-JP" altLang="en-US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Inc.</a:t>
            </a:r>
            <a:r>
              <a:rPr lang="ja-JP" altLang="en-US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All</a:t>
            </a:r>
            <a:r>
              <a:rPr lang="ja-JP" altLang="en-US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RIGHT</a:t>
            </a:r>
            <a:r>
              <a:rPr lang="ja-JP" altLang="en-US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Estrangelo Edessa" panose="03080600000000000000" pitchFamily="66" charset="0"/>
              </a:rPr>
              <a:t>RESERVED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449D790-9416-254A-AF0C-09B1CD5183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94850" y="6640513"/>
            <a:ext cx="346075" cy="28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ahoma" panose="020B0604030504040204" pitchFamily="34" charset="0"/>
              <a:buNone/>
              <a:defRPr/>
            </a:pPr>
            <a:fld id="{F2CF16A1-3F67-2D4C-9221-A09A9405DCD3}" type="slidenum">
              <a:rPr kumimoji="0" lang="en-US" altLang="ja-JP" sz="120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pPr algn="ctr"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defRPr/>
              </a:pPr>
              <a:t>‹#›</a:t>
            </a:fld>
            <a:endParaRPr kumimoji="0" lang="en-US" altLang="ja-JP" sz="1200" dirty="0">
              <a:solidFill>
                <a:schemeClr val="bg1"/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6754861-A3A6-3942-B5BC-4502927C464D}"/>
              </a:ext>
            </a:extLst>
          </p:cNvPr>
          <p:cNvSpPr/>
          <p:nvPr userDrawn="1"/>
        </p:nvSpPr>
        <p:spPr>
          <a:xfrm>
            <a:off x="-23813" y="6700838"/>
            <a:ext cx="1090613" cy="1444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900" dirty="0">
                <a:solidFill>
                  <a:srgbClr val="FF9900"/>
                </a:solidFill>
                <a:latin typeface="+mj-lt"/>
                <a:ea typeface="Adobe Fangsong Std R" pitchFamily="18" charset="-128"/>
              </a:rPr>
              <a:t>confidential</a:t>
            </a:r>
            <a:endParaRPr lang="ja-JP" altLang="en-US" sz="900" dirty="0">
              <a:solidFill>
                <a:srgbClr val="FF9900"/>
              </a:solidFill>
              <a:latin typeface="+mj-lt"/>
              <a:ea typeface="Adobe Fangsong Std R" pitchFamily="18" charset="-128"/>
            </a:endParaRPr>
          </a:p>
        </p:txBody>
      </p:sp>
      <p:pic>
        <p:nvPicPr>
          <p:cNvPr id="1031" name="図 1">
            <a:extLst>
              <a:ext uri="{FF2B5EF4-FFF2-40B4-BE49-F238E27FC236}">
                <a16:creationId xmlns:a16="http://schemas.microsoft.com/office/drawing/2014/main" id="{234A55E9-C82F-C844-903C-63E1EE1470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55563"/>
            <a:ext cx="131286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23" r:id="rId1"/>
    <p:sldLayoutId id="2147486916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ＭＳ ゴシック" panose="020B0609070205080204" pitchFamily="4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ＭＳ ゴシック" panose="020B0609070205080204" pitchFamily="4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ＭＳ ゴシック" panose="020B0609070205080204" pitchFamily="4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anose="020B0A04020102020204" pitchFamily="34" charset="0"/>
          <a:ea typeface="ＭＳ ゴシック" panose="020B0609070205080204" pitchFamily="4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918" r:id="rId1"/>
    <p:sldLayoutId id="2147486919" r:id="rId2"/>
    <p:sldLayoutId id="2147486920" r:id="rId3"/>
    <p:sldLayoutId id="2147486921" r:id="rId4"/>
    <p:sldLayoutId id="2147486922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0271DB-B5EB-A84D-A840-55F84569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6126163"/>
            <a:ext cx="9288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>
              <a:defRPr/>
            </a:pPr>
            <a:r>
              <a:rPr kumimoji="0" lang="ja-JP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この資料は、</a:t>
            </a:r>
            <a:r>
              <a:rPr kumimoji="0" lang="en-US" altLang="ja-JP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ZENoffice</a:t>
            </a:r>
            <a:r>
              <a:rPr kumimoji="0" lang="ja-JP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株式会社が著作権その他の権利を有するものであり、弊社に単独所有権がある</a:t>
            </a:r>
            <a:endParaRPr kumimoji="0" lang="en-US" altLang="ja-JP" sz="9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eaLnBrk="1">
              <a:defRPr/>
            </a:pPr>
            <a:r>
              <a:rPr kumimoji="0" lang="ja-JP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企業秘密および極秘情報が含まれています。弊社の明確な同意を得ずに、その全部または一部を使用、複製、コピー、公表、伝達することはできません。</a:t>
            </a:r>
            <a:endParaRPr lang="ja-JP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46" name="テキスト ボックス 6">
            <a:extLst>
              <a:ext uri="{FF2B5EF4-FFF2-40B4-BE49-F238E27FC236}">
                <a16:creationId xmlns:a16="http://schemas.microsoft.com/office/drawing/2014/main" id="{F0360939-B5AE-7649-A9C1-274DFC851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168900"/>
            <a:ext cx="900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ja-JP" altLang="en-US" sz="1200" b="1">
                <a:latin typeface="メイリオ" panose="020B0604030504040204" pitchFamily="34" charset="-128"/>
                <a:ea typeface="メイリオ" panose="020B0604030504040204" pitchFamily="34" charset="-128"/>
              </a:rPr>
              <a:t>ゼンオフィス株式会社</a:t>
            </a:r>
            <a:endParaRPr lang="en-US" altLang="ja-JP" sz="1200" b="1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122104-BF57-7C45-9E5D-C2858912CE45}"/>
              </a:ext>
            </a:extLst>
          </p:cNvPr>
          <p:cNvSpPr/>
          <p:nvPr/>
        </p:nvSpPr>
        <p:spPr>
          <a:xfrm>
            <a:off x="9007475" y="6697663"/>
            <a:ext cx="914400" cy="161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b="1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50" name="テキスト ボックス 6">
            <a:extLst>
              <a:ext uri="{FF2B5EF4-FFF2-40B4-BE49-F238E27FC236}">
                <a16:creationId xmlns:a16="http://schemas.microsoft.com/office/drawing/2014/main" id="{4A14E633-F84C-194D-A01B-E747EFB81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679700"/>
            <a:ext cx="9001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ja-JP" sz="28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Pardot</a:t>
            </a:r>
            <a:r>
              <a:rPr lang="ja-JP" altLang="en-US" sz="2800" b="1">
                <a:latin typeface="メイリオ" panose="020B0604030504040204" pitchFamily="34" charset="-128"/>
                <a:ea typeface="メイリオ" panose="020B0604030504040204" pitchFamily="34" charset="-128"/>
              </a:rPr>
              <a:t>説明資料</a:t>
            </a:r>
            <a:endParaRPr lang="en-US" altLang="ja-JP" sz="28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algn="ctr" eaLnBrk="1" hangingPunct="1"/>
            <a:r>
              <a:rPr lang="ja-JP" altLang="en-US" sz="2800" b="1">
                <a:latin typeface="メイリオ" panose="020B0604030504040204" pitchFamily="34" charset="-128"/>
                <a:ea typeface="メイリオ" panose="020B0604030504040204" pitchFamily="34" charset="-128"/>
              </a:rPr>
              <a:t>フォームハンドラー、</a:t>
            </a:r>
            <a:r>
              <a:rPr lang="en-US" altLang="ja-JP" sz="2800" b="1" dirty="0">
                <a:latin typeface="メイリオ" panose="020B0604030504040204" pitchFamily="34" charset="-128"/>
                <a:ea typeface="メイリオ" panose="020B0604030504040204" pitchFamily="34" charset="-128"/>
              </a:rPr>
              <a:t>LP</a:t>
            </a:r>
            <a:r>
              <a:rPr lang="ja-JP" altLang="en-US" sz="2800" b="1">
                <a:latin typeface="メイリオ" panose="020B0604030504040204" pitchFamily="34" charset="-128"/>
                <a:ea typeface="メイリオ" panose="020B0604030504040204" pitchFamily="34" charset="-128"/>
              </a:rPr>
              <a:t>と</a:t>
            </a:r>
            <a:endParaRPr lang="en-US" altLang="ja-JP" sz="28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algn="ctr" eaLnBrk="1" hangingPunct="1"/>
            <a:r>
              <a:rPr lang="ja-JP" altLang="en-US" sz="2800" b="1">
                <a:latin typeface="メイリオ" panose="020B0604030504040204" pitchFamily="34" charset="-128"/>
                <a:ea typeface="メイリオ" panose="020B0604030504040204" pitchFamily="34" charset="-128"/>
              </a:rPr>
              <a:t>レイアウトテンプレート</a:t>
            </a:r>
            <a:endParaRPr lang="en-US" altLang="ja-JP" sz="2800" b="1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4">
            <a:extLst>
              <a:ext uri="{FF2B5EF4-FFF2-40B4-BE49-F238E27FC236}">
                <a16:creationId xmlns:a16="http://schemas.microsoft.com/office/drawing/2014/main" id="{7AE1082A-22D2-5B4B-8540-32756626586A}"/>
              </a:ext>
            </a:extLst>
          </p:cNvPr>
          <p:cNvSpPr txBox="1">
            <a:spLocks/>
          </p:cNvSpPr>
          <p:nvPr/>
        </p:nvSpPr>
        <p:spPr bwMode="auto">
          <a:xfrm>
            <a:off x="57150" y="146050"/>
            <a:ext cx="89154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>
              <a:defRPr/>
            </a:pPr>
            <a:r>
              <a:rPr lang="en-US" altLang="ja-JP" sz="2000" b="1" kern="0" dirty="0">
                <a:solidFill>
                  <a:srgbClr val="00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Pardot</a:t>
            </a:r>
            <a:r>
              <a:rPr lang="ja-JP" altLang="en-US" sz="2000" b="1" kern="0">
                <a:solidFill>
                  <a:srgbClr val="00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フォーム</a:t>
            </a:r>
            <a:endParaRPr lang="ja-JP" altLang="en-US" sz="2000" b="1" kern="0" dirty="0">
              <a:solidFill>
                <a:srgbClr val="00006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FFC526-371D-AA4D-AA7F-AD759514AE61}"/>
              </a:ext>
            </a:extLst>
          </p:cNvPr>
          <p:cNvSpPr txBox="1"/>
          <p:nvPr/>
        </p:nvSpPr>
        <p:spPr>
          <a:xfrm>
            <a:off x="272480" y="1844824"/>
            <a:ext cx="79308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ea typeface="+mn-ea"/>
              </a:rPr>
              <a:t>作成・編集方法</a:t>
            </a:r>
            <a:endParaRPr lang="en-US" altLang="ja-JP" b="1" dirty="0">
              <a:latin typeface="+mn-ea"/>
              <a:ea typeface="+mn-ea"/>
            </a:endParaRPr>
          </a:p>
          <a:p>
            <a:r>
              <a:rPr kumimoji="1" lang="en-US" altLang="ja-JP" sz="1400" dirty="0">
                <a:latin typeface="+mn-ea"/>
                <a:ea typeface="+mn-ea"/>
              </a:rPr>
              <a:t>Pardot</a:t>
            </a:r>
            <a:r>
              <a:rPr kumimoji="1" lang="ja-JP" altLang="en-US" sz="1400">
                <a:latin typeface="+mn-ea"/>
                <a:ea typeface="+mn-ea"/>
              </a:rPr>
              <a:t>内で「レイアウトテンプレート」を使用し、表示する各項目、必須かどうかなどの詳細、</a:t>
            </a:r>
            <a:endParaRPr kumimoji="1" lang="en-US" altLang="ja-JP" sz="1400" dirty="0">
              <a:latin typeface="+mn-ea"/>
              <a:ea typeface="+mn-ea"/>
            </a:endParaRPr>
          </a:p>
          <a:p>
            <a:r>
              <a:rPr lang="ja-JP" altLang="en-US" sz="1400">
                <a:latin typeface="+mn-ea"/>
                <a:ea typeface="+mn-ea"/>
              </a:rPr>
              <a:t>上部、下部のコンテンツの調整、送信後のサンクスメッセージ等を編集。</a:t>
            </a:r>
            <a:endParaRPr kumimoji="1" lang="en-US" altLang="ja-JP" sz="1400" dirty="0">
              <a:latin typeface="+mn-ea"/>
              <a:ea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BF9BAC-561D-084E-B0F2-031CEB1A162C}"/>
              </a:ext>
            </a:extLst>
          </p:cNvPr>
          <p:cNvSpPr txBox="1"/>
          <p:nvPr/>
        </p:nvSpPr>
        <p:spPr>
          <a:xfrm>
            <a:off x="272480" y="2771334"/>
            <a:ext cx="9718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ea typeface="+mn-ea"/>
              </a:rPr>
              <a:t>実装方法</a:t>
            </a:r>
            <a:endParaRPr lang="en-US" altLang="ja-JP" b="1" dirty="0">
              <a:latin typeface="+mn-ea"/>
              <a:ea typeface="+mn-ea"/>
            </a:endParaRPr>
          </a:p>
          <a:p>
            <a:r>
              <a:rPr lang="ja-JP" altLang="en-US" sz="1400">
                <a:latin typeface="+mn-ea"/>
                <a:ea typeface="+mn-ea"/>
              </a:rPr>
              <a:t>単体のページとしてのフォームを使用する場合、リンクの設置のみ。ページに埋め込む形の場合、</a:t>
            </a:r>
            <a:r>
              <a:rPr lang="en-US" altLang="ja-JP" sz="1400" dirty="0" err="1">
                <a:latin typeface="+mn-ea"/>
                <a:ea typeface="+mn-ea"/>
              </a:rPr>
              <a:t>iframe</a:t>
            </a:r>
            <a:r>
              <a:rPr lang="ja-JP" altLang="en-US" sz="1400">
                <a:latin typeface="+mn-ea"/>
                <a:ea typeface="+mn-ea"/>
              </a:rPr>
              <a:t>タグを設置。</a:t>
            </a:r>
            <a:endParaRPr lang="en-US" altLang="ja-JP" sz="1400" dirty="0">
              <a:latin typeface="+mn-ea"/>
              <a:ea typeface="+mn-ea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65EF7A7-8AB7-984A-9ACB-F05444164DDB}"/>
              </a:ext>
            </a:extLst>
          </p:cNvPr>
          <p:cNvSpPr/>
          <p:nvPr/>
        </p:nvSpPr>
        <p:spPr>
          <a:xfrm>
            <a:off x="416496" y="692696"/>
            <a:ext cx="91941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accent6"/>
                </a:solidFill>
                <a:latin typeface="+mn-ea"/>
              </a:rPr>
              <a:t>URL</a:t>
            </a:r>
            <a:r>
              <a:rPr lang="ja-JP" altLang="en-US" b="1">
                <a:solidFill>
                  <a:schemeClr val="accent6"/>
                </a:solidFill>
                <a:latin typeface="+mn-ea"/>
              </a:rPr>
              <a:t>を持ったページが生成される。</a:t>
            </a:r>
            <a:endParaRPr lang="en-US" altLang="ja-JP" b="1" dirty="0">
              <a:solidFill>
                <a:schemeClr val="accent6"/>
              </a:solidFill>
              <a:latin typeface="+mn-ea"/>
            </a:endParaRPr>
          </a:p>
          <a:p>
            <a:r>
              <a:rPr lang="ja-JP" altLang="en-US" b="1">
                <a:solidFill>
                  <a:schemeClr val="accent6"/>
                </a:solidFill>
                <a:latin typeface="+mn-ea"/>
              </a:rPr>
              <a:t>単一のページとしても使用出来、</a:t>
            </a:r>
            <a:r>
              <a:rPr lang="en-US" altLang="ja-JP" b="1" dirty="0" err="1">
                <a:solidFill>
                  <a:schemeClr val="accent6"/>
                </a:solidFill>
                <a:latin typeface="+mn-ea"/>
              </a:rPr>
              <a:t>iframe</a:t>
            </a:r>
            <a:r>
              <a:rPr lang="ja-JP" altLang="en-US" b="1">
                <a:solidFill>
                  <a:schemeClr val="accent6"/>
                </a:solidFill>
                <a:latin typeface="+mn-ea"/>
              </a:rPr>
              <a:t>によって埋め込むことも可能。</a:t>
            </a:r>
            <a:endParaRPr lang="en-US" altLang="ja-JP" b="1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AEFEB79-93E7-004B-AC17-8992F683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003564"/>
            <a:ext cx="2962149" cy="2403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B6A7A30-11B2-E54D-84B5-5F0E54A4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50" y="3737273"/>
            <a:ext cx="3051585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58D42E-4884-0044-989C-B02BCDF274B1}"/>
              </a:ext>
            </a:extLst>
          </p:cNvPr>
          <p:cNvSpPr txBox="1"/>
          <p:nvPr/>
        </p:nvSpPr>
        <p:spPr>
          <a:xfrm>
            <a:off x="3252098" y="613025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chemeClr val="accent6"/>
                </a:solidFill>
                <a:latin typeface="+mn-ea"/>
                <a:ea typeface="+mn-ea"/>
              </a:rPr>
              <a:t>←単体のページとしてのフォーム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D2571D1-1896-D14B-A1F8-2214F1CC8EA0}"/>
              </a:ext>
            </a:extLst>
          </p:cNvPr>
          <p:cNvSpPr txBox="1"/>
          <p:nvPr/>
        </p:nvSpPr>
        <p:spPr>
          <a:xfrm>
            <a:off x="4304553" y="5289441"/>
            <a:ext cx="2354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solidFill>
                  <a:schemeClr val="accent6"/>
                </a:solidFill>
                <a:latin typeface="+mn-ea"/>
                <a:ea typeface="+mn-ea"/>
              </a:rPr>
              <a:t>iframe</a:t>
            </a:r>
            <a:r>
              <a:rPr kumimoji="1" lang="ja-JP" altLang="en-US" sz="1200">
                <a:solidFill>
                  <a:schemeClr val="accent6"/>
                </a:solidFill>
                <a:latin typeface="+mn-ea"/>
                <a:ea typeface="+mn-ea"/>
              </a:rPr>
              <a:t>で埋め込んだ</a:t>
            </a:r>
            <a:r>
              <a:rPr lang="ja-JP" altLang="en-US" sz="1200">
                <a:solidFill>
                  <a:schemeClr val="accent6"/>
                </a:solidFill>
                <a:latin typeface="+mn-ea"/>
                <a:ea typeface="+mn-ea"/>
              </a:rPr>
              <a:t>フォーム</a:t>
            </a:r>
            <a:r>
              <a:rPr kumimoji="1" lang="ja-JP" altLang="en-US" sz="1200">
                <a:solidFill>
                  <a:schemeClr val="accent6"/>
                </a:solidFill>
                <a:latin typeface="+mn-ea"/>
                <a:ea typeface="+mn-ea"/>
              </a:rPr>
              <a:t>→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FB8B1F36-4520-BF45-8A28-B8C8B902F6C7}"/>
              </a:ext>
            </a:extLst>
          </p:cNvPr>
          <p:cNvSpPr/>
          <p:nvPr/>
        </p:nvSpPr>
        <p:spPr>
          <a:xfrm>
            <a:off x="6537176" y="5258858"/>
            <a:ext cx="2855838" cy="1069019"/>
          </a:xfrm>
          <a:prstGeom prst="roundRect">
            <a:avLst>
              <a:gd name="adj" fmla="val 38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4">
            <a:extLst>
              <a:ext uri="{FF2B5EF4-FFF2-40B4-BE49-F238E27FC236}">
                <a16:creationId xmlns:a16="http://schemas.microsoft.com/office/drawing/2014/main" id="{7AE1082A-22D2-5B4B-8540-32756626586A}"/>
              </a:ext>
            </a:extLst>
          </p:cNvPr>
          <p:cNvSpPr txBox="1">
            <a:spLocks/>
          </p:cNvSpPr>
          <p:nvPr/>
        </p:nvSpPr>
        <p:spPr bwMode="auto">
          <a:xfrm>
            <a:off x="57150" y="146050"/>
            <a:ext cx="89154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>
              <a:defRPr/>
            </a:pPr>
            <a:r>
              <a:rPr lang="ja-JP" altLang="en-US" sz="2000" b="1" kern="0">
                <a:solidFill>
                  <a:srgbClr val="00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フォームハンドラー</a:t>
            </a:r>
            <a:endParaRPr lang="ja-JP" altLang="en-US" sz="2000" b="1" kern="0" dirty="0">
              <a:solidFill>
                <a:srgbClr val="00006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D0989BB-1700-FE46-9601-7A66773F5E5A}"/>
              </a:ext>
            </a:extLst>
          </p:cNvPr>
          <p:cNvSpPr/>
          <p:nvPr/>
        </p:nvSpPr>
        <p:spPr>
          <a:xfrm>
            <a:off x="416496" y="714400"/>
            <a:ext cx="919414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chemeClr val="accent6"/>
                </a:solidFill>
                <a:latin typeface="+mn-ea"/>
              </a:rPr>
              <a:t>既存のフォームを利用。</a:t>
            </a:r>
            <a:endParaRPr lang="en-US" altLang="ja-JP" b="1" dirty="0">
              <a:solidFill>
                <a:schemeClr val="accent6"/>
              </a:solidFill>
              <a:latin typeface="+mn-ea"/>
            </a:endParaRPr>
          </a:p>
          <a:p>
            <a:r>
              <a:rPr lang="en-US" altLang="ja-JP" b="1" dirty="0">
                <a:solidFill>
                  <a:schemeClr val="accent6"/>
                </a:solidFill>
                <a:latin typeface="+mn-ea"/>
              </a:rPr>
              <a:t>html</a:t>
            </a:r>
            <a:r>
              <a:rPr lang="ja-JP" altLang="en-US" b="1">
                <a:solidFill>
                  <a:schemeClr val="accent6"/>
                </a:solidFill>
                <a:latin typeface="+mn-ea"/>
              </a:rPr>
              <a:t>タグの一部を変更し、データの飛び先のみ</a:t>
            </a:r>
            <a:r>
              <a:rPr lang="en-US" altLang="ja-JP" b="1" dirty="0">
                <a:solidFill>
                  <a:schemeClr val="accent6"/>
                </a:solidFill>
                <a:latin typeface="+mn-ea"/>
              </a:rPr>
              <a:t>Pardot</a:t>
            </a:r>
            <a:r>
              <a:rPr lang="ja-JP" altLang="en-US" b="1">
                <a:solidFill>
                  <a:schemeClr val="accent6"/>
                </a:solidFill>
                <a:latin typeface="+mn-ea"/>
              </a:rPr>
              <a:t>へ変更する。</a:t>
            </a:r>
            <a:endParaRPr lang="en-US" altLang="ja-JP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5BB026-DC8B-EA4C-B27D-E4AF561D04EF}"/>
              </a:ext>
            </a:extLst>
          </p:cNvPr>
          <p:cNvSpPr txBox="1"/>
          <p:nvPr/>
        </p:nvSpPr>
        <p:spPr>
          <a:xfrm>
            <a:off x="268484" y="1807352"/>
            <a:ext cx="91490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+mn-ea"/>
                <a:ea typeface="+mn-ea"/>
              </a:rPr>
              <a:t>作成・編集方法</a:t>
            </a:r>
            <a:endParaRPr lang="en-US" altLang="ja-JP" b="1" dirty="0">
              <a:latin typeface="+mn-ea"/>
              <a:ea typeface="+mn-ea"/>
            </a:endParaRPr>
          </a:p>
          <a:p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Pardot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内でフォームハンドラーを作成。各項目の受け口を設定。</a:t>
            </a:r>
            <a:endParaRPr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またフォーム送信後のサンクスページ等の指定も可能。</a:t>
            </a:r>
            <a:endParaRPr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5603CD-7CF0-F34A-901F-EEA8DAC9B90E}"/>
              </a:ext>
            </a:extLst>
          </p:cNvPr>
          <p:cNvSpPr txBox="1"/>
          <p:nvPr/>
        </p:nvSpPr>
        <p:spPr>
          <a:xfrm>
            <a:off x="268484" y="2757096"/>
            <a:ext cx="6827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ea typeface="+mn-ea"/>
              </a:rPr>
              <a:t>実装方法</a:t>
            </a:r>
            <a:endParaRPr lang="en-US" altLang="ja-JP" b="1" dirty="0">
              <a:latin typeface="+mn-ea"/>
              <a:ea typeface="+mn-ea"/>
            </a:endParaRPr>
          </a:p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既存の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html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&lt;form&gt;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開始タグを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Pardot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で生成したタグに置き換える。</a:t>
            </a:r>
            <a:endParaRPr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フォーム入力内容の確認画面がある場合、そのページのフォームタグに設置する。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022B16B-272D-D94C-B876-06602479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900573"/>
            <a:ext cx="4621223" cy="2682875"/>
          </a:xfrm>
          <a:prstGeom prst="rect">
            <a:avLst/>
          </a:prstGeom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6F963D55-EF29-9040-95D7-2D8B452E73FB}"/>
              </a:ext>
            </a:extLst>
          </p:cNvPr>
          <p:cNvSpPr/>
          <p:nvPr/>
        </p:nvSpPr>
        <p:spPr>
          <a:xfrm rot="20700000">
            <a:off x="5110028" y="4577283"/>
            <a:ext cx="737736" cy="416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95FB0DA-5CC8-1048-90B7-E2E06D2DB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82" y="3789040"/>
            <a:ext cx="3400314" cy="166545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0C29BA-5B0E-4C4B-98B2-C6630DBC0B7F}"/>
              </a:ext>
            </a:extLst>
          </p:cNvPr>
          <p:cNvSpPr txBox="1"/>
          <p:nvPr/>
        </p:nvSpPr>
        <p:spPr>
          <a:xfrm>
            <a:off x="5966487" y="5589240"/>
            <a:ext cx="3451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latin typeface="+mn-ea"/>
                <a:ea typeface="+mn-ea"/>
              </a:rPr>
              <a:t>&lt;form&gt;</a:t>
            </a:r>
            <a:r>
              <a:rPr kumimoji="1" lang="ja-JP" altLang="en-US" sz="1400" b="1">
                <a:solidFill>
                  <a:srgbClr val="FF0000"/>
                </a:solidFill>
                <a:latin typeface="+mn-ea"/>
                <a:ea typeface="+mn-ea"/>
              </a:rPr>
              <a:t>タグが置き換えられ、データの</a:t>
            </a:r>
            <a:endParaRPr kumimoji="1" lang="en-US" altLang="ja-JP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1400" b="1">
                <a:solidFill>
                  <a:srgbClr val="FF0000"/>
                </a:solidFill>
                <a:latin typeface="+mn-ea"/>
                <a:ea typeface="+mn-ea"/>
              </a:rPr>
              <a:t>飛び先が</a:t>
            </a:r>
            <a:r>
              <a:rPr lang="en-US" altLang="ja-JP" sz="1400" b="1" dirty="0" err="1">
                <a:solidFill>
                  <a:srgbClr val="FF0000"/>
                </a:solidFill>
                <a:latin typeface="+mn-ea"/>
                <a:ea typeface="+mn-ea"/>
              </a:rPr>
              <a:t>pardot</a:t>
            </a:r>
            <a:r>
              <a:rPr lang="ja-JP" altLang="en-US" sz="1400" b="1">
                <a:solidFill>
                  <a:srgbClr val="FF0000"/>
                </a:solidFill>
                <a:latin typeface="+mn-ea"/>
                <a:ea typeface="+mn-ea"/>
              </a:rPr>
              <a:t>へ変更されている状態</a:t>
            </a:r>
            <a:endParaRPr kumimoji="1" lang="ja-JP" altLang="en-US" sz="1400" b="1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右矢印 14">
            <a:extLst>
              <a:ext uri="{FF2B5EF4-FFF2-40B4-BE49-F238E27FC236}">
                <a16:creationId xmlns:a16="http://schemas.microsoft.com/office/drawing/2014/main" id="{E3D90733-02AA-D643-AB14-DE418706DE36}"/>
              </a:ext>
            </a:extLst>
          </p:cNvPr>
          <p:cNvSpPr/>
          <p:nvPr/>
        </p:nvSpPr>
        <p:spPr>
          <a:xfrm rot="16200000">
            <a:off x="8683909" y="3903567"/>
            <a:ext cx="85106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4">
            <a:extLst>
              <a:ext uri="{FF2B5EF4-FFF2-40B4-BE49-F238E27FC236}">
                <a16:creationId xmlns:a16="http://schemas.microsoft.com/office/drawing/2014/main" id="{7AE1082A-22D2-5B4B-8540-32756626586A}"/>
              </a:ext>
            </a:extLst>
          </p:cNvPr>
          <p:cNvSpPr txBox="1">
            <a:spLocks/>
          </p:cNvSpPr>
          <p:nvPr/>
        </p:nvSpPr>
        <p:spPr bwMode="auto">
          <a:xfrm>
            <a:off x="57150" y="146050"/>
            <a:ext cx="89154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>
              <a:defRPr/>
            </a:pPr>
            <a:r>
              <a:rPr lang="ja-JP" altLang="en-US" sz="2000" b="1" kern="0">
                <a:solidFill>
                  <a:srgbClr val="00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レイアウトテンプレートについて</a:t>
            </a:r>
            <a:endParaRPr lang="ja-JP" altLang="en-US" sz="2000" b="1" kern="0" dirty="0">
              <a:solidFill>
                <a:srgbClr val="00006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C082EC-12C8-F941-BB7D-E9EDEFABFEF1}"/>
              </a:ext>
            </a:extLst>
          </p:cNvPr>
          <p:cNvSpPr/>
          <p:nvPr/>
        </p:nvSpPr>
        <p:spPr>
          <a:xfrm>
            <a:off x="646676" y="4653136"/>
            <a:ext cx="8712968" cy="836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レイアウトテンプレート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8B09E9-3C52-FA47-97FE-925ECF2212B8}"/>
              </a:ext>
            </a:extLst>
          </p:cNvPr>
          <p:cNvSpPr/>
          <p:nvPr/>
        </p:nvSpPr>
        <p:spPr>
          <a:xfrm>
            <a:off x="721183" y="2736914"/>
            <a:ext cx="3191346" cy="836102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フォーム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B6806B-0BA1-0B42-98CD-273D1ED3EB4A}"/>
              </a:ext>
            </a:extLst>
          </p:cNvPr>
          <p:cNvSpPr/>
          <p:nvPr/>
        </p:nvSpPr>
        <p:spPr>
          <a:xfrm>
            <a:off x="6168298" y="2736914"/>
            <a:ext cx="3191346" cy="8361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ランディングページ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81011C-24A5-6342-9E60-D07FDE5312BC}"/>
              </a:ext>
            </a:extLst>
          </p:cNvPr>
          <p:cNvSpPr/>
          <p:nvPr/>
        </p:nvSpPr>
        <p:spPr>
          <a:xfrm>
            <a:off x="7859332" y="3279967"/>
            <a:ext cx="1488786" cy="29304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フォーム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240AF5-FB4E-EE4E-8402-4C3FF8CDC8A4}"/>
              </a:ext>
            </a:extLst>
          </p:cNvPr>
          <p:cNvSpPr txBox="1"/>
          <p:nvPr/>
        </p:nvSpPr>
        <p:spPr>
          <a:xfrm>
            <a:off x="1886826" y="5683776"/>
            <a:ext cx="623266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HTML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構造、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を編集可能。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全体のレイアウト、書式、サイズ、等を設定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フォーム用、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LP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用という区切りは存在しない。</a:t>
            </a:r>
            <a:endParaRPr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オプションで、デフォルトの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を使用するかどうか選択が出来る。</a:t>
            </a:r>
            <a:endParaRPr kumimoji="1"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デフォルト</a:t>
            </a:r>
            <a:r>
              <a:rPr kumimoji="1" lang="en-US" altLang="ja-JP" sz="11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r>
              <a:rPr kumimoji="1" lang="ja-JP" altLang="en-US" sz="110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ja-JP" sz="11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http://</a:t>
            </a:r>
            <a:r>
              <a:rPr lang="en-US" altLang="ja-JP" sz="1100" dirty="0" err="1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go.pardot.com</a:t>
            </a:r>
            <a:r>
              <a:rPr lang="en-US" altLang="ja-JP" sz="11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altLang="ja-JP" sz="1100" dirty="0" err="1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r>
              <a:rPr lang="en-US" altLang="ja-JP" sz="11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altLang="ja-JP" sz="1100" dirty="0" err="1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form.css?ver</a:t>
            </a:r>
            <a:r>
              <a:rPr lang="en-US" altLang="ja-JP" sz="11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=20121030</a:t>
            </a:r>
            <a:endParaRPr kumimoji="1" lang="ja-JP" altLang="en-US" sz="110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A5337B-42F7-044F-8E09-18B70507DC93}"/>
              </a:ext>
            </a:extLst>
          </p:cNvPr>
          <p:cNvSpPr txBox="1"/>
          <p:nvPr/>
        </p:nvSpPr>
        <p:spPr>
          <a:xfrm>
            <a:off x="5423899" y="4280357"/>
            <a:ext cx="371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一つのレイアウトテンプレートに記載の</a:t>
            </a:r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が適用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AD4640-B6FE-644C-A83F-1E2C4C1FE682}"/>
              </a:ext>
            </a:extLst>
          </p:cNvPr>
          <p:cNvSpPr txBox="1"/>
          <p:nvPr/>
        </p:nvSpPr>
        <p:spPr>
          <a:xfrm>
            <a:off x="1322976" y="4317157"/>
            <a:ext cx="944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が適用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BBA62EF3-9596-6D46-B5CC-28DEEAE41B2B}"/>
              </a:ext>
            </a:extLst>
          </p:cNvPr>
          <p:cNvSpPr/>
          <p:nvPr/>
        </p:nvSpPr>
        <p:spPr>
          <a:xfrm rot="16200000">
            <a:off x="1871126" y="3903566"/>
            <a:ext cx="85106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5CC8FB-A49E-1542-BC1F-5DEA4332398D}"/>
              </a:ext>
            </a:extLst>
          </p:cNvPr>
          <p:cNvSpPr/>
          <p:nvPr/>
        </p:nvSpPr>
        <p:spPr>
          <a:xfrm>
            <a:off x="7041232" y="5121696"/>
            <a:ext cx="2306886" cy="36754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Pardot</a:t>
            </a:r>
            <a:r>
              <a:rPr kumimoji="1" lang="ja-JP" altLang="en-US" sz="1400" b="1">
                <a:latin typeface="Meiryo" panose="020B0604030504040204" pitchFamily="34" charset="-128"/>
                <a:ea typeface="Meiryo" panose="020B0604030504040204" pitchFamily="34" charset="-128"/>
              </a:rPr>
              <a:t>デフォルト</a:t>
            </a:r>
            <a:r>
              <a:rPr kumimoji="1" lang="en-US" altLang="ja-JP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endParaRPr kumimoji="1" lang="ja-JP" altLang="en-US" sz="1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8B4C5F8-9968-9845-B171-512E869ED6CC}"/>
              </a:ext>
            </a:extLst>
          </p:cNvPr>
          <p:cNvSpPr/>
          <p:nvPr/>
        </p:nvSpPr>
        <p:spPr>
          <a:xfrm>
            <a:off x="128464" y="836712"/>
            <a:ext cx="9649072" cy="1368152"/>
          </a:xfrm>
          <a:prstGeom prst="roundRect">
            <a:avLst>
              <a:gd name="adj" fmla="val 78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フォーム、ランディングページ、メール配信停止ページは、すべて「レイアウトテンプレート」を適用</a:t>
            </a:r>
            <a:endParaRPr lang="en-US" altLang="ja-JP" sz="1600" b="1" dirty="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し作成します。　</a:t>
            </a:r>
            <a:endParaRPr lang="en-US" altLang="ja-JP" sz="1600" b="1" dirty="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「レイアウトテンプレート」は、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html</a:t>
            </a:r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CSS</a:t>
            </a:r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で構成され</a:t>
            </a:r>
            <a:r>
              <a:rPr lang="en-US" altLang="ja-JP" sz="1600" b="1" dirty="0" err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pardot</a:t>
            </a:r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内に保存できるほぼ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ページのようなもので、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%%content%%</a:t>
            </a:r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の部分にフォームの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html</a:t>
            </a:r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が自動で適用され、フォームや</a:t>
            </a:r>
            <a:r>
              <a:rPr lang="en-US" altLang="ja-JP" sz="1600" b="1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LP</a:t>
            </a:r>
            <a:r>
              <a:rPr lang="ja-JP" altLang="en-US" sz="1600" b="1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が生成されます。</a:t>
            </a:r>
            <a:endParaRPr lang="en-US" altLang="ja-JP" sz="1600" b="1" dirty="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43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4">
            <a:extLst>
              <a:ext uri="{FF2B5EF4-FFF2-40B4-BE49-F238E27FC236}">
                <a16:creationId xmlns:a16="http://schemas.microsoft.com/office/drawing/2014/main" id="{7AE1082A-22D2-5B4B-8540-32756626586A}"/>
              </a:ext>
            </a:extLst>
          </p:cNvPr>
          <p:cNvSpPr txBox="1">
            <a:spLocks/>
          </p:cNvSpPr>
          <p:nvPr/>
        </p:nvSpPr>
        <p:spPr bwMode="auto">
          <a:xfrm>
            <a:off x="57150" y="146050"/>
            <a:ext cx="89154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 Black" panose="020B0A04020102020204" pitchFamily="34" charset="0"/>
                <a:ea typeface="ＭＳ ゴシック" panose="020B0609070205080204" pitchFamily="49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>
              <a:defRPr/>
            </a:pPr>
            <a:r>
              <a:rPr lang="ja-JP" altLang="en-US" sz="2000" b="1" kern="0">
                <a:solidFill>
                  <a:srgbClr val="00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レイアウトテンプレートの例</a:t>
            </a:r>
            <a:endParaRPr lang="ja-JP" altLang="en-US" sz="2000" b="1" kern="0" dirty="0">
              <a:solidFill>
                <a:srgbClr val="00006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D144AE-C0B7-E14A-A74E-5B9BE7CC57E4}"/>
              </a:ext>
            </a:extLst>
          </p:cNvPr>
          <p:cNvSpPr txBox="1"/>
          <p:nvPr/>
        </p:nvSpPr>
        <p:spPr>
          <a:xfrm>
            <a:off x="1706457" y="981649"/>
            <a:ext cx="2868093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&lt;html&gt;</a:t>
            </a:r>
          </a:p>
          <a:p>
            <a:r>
              <a:rPr lang="en-US" altLang="ja-JP" dirty="0"/>
              <a:t>&lt;head&gt;</a:t>
            </a:r>
          </a:p>
          <a:p>
            <a:r>
              <a:rPr lang="en-US" altLang="ja-JP" dirty="0"/>
              <a:t>    &lt;style&gt;</a:t>
            </a:r>
          </a:p>
          <a:p>
            <a:r>
              <a:rPr lang="en-US" altLang="ja-JP" dirty="0"/>
              <a:t>        h1 {</a:t>
            </a:r>
          </a:p>
          <a:p>
            <a:r>
              <a:rPr lang="en-US" altLang="ja-JP" dirty="0"/>
              <a:t>            font-size: 32px;</a:t>
            </a:r>
          </a:p>
          <a:p>
            <a:r>
              <a:rPr lang="en-US" altLang="ja-JP" dirty="0"/>
              <a:t>        }</a:t>
            </a:r>
          </a:p>
          <a:p>
            <a:endParaRPr lang="en-US" altLang="ja-JP" dirty="0"/>
          </a:p>
          <a:p>
            <a:r>
              <a:rPr lang="en-US" altLang="ja-JP" dirty="0"/>
              <a:t>    &lt;/style&gt;</a:t>
            </a:r>
          </a:p>
          <a:p>
            <a:r>
              <a:rPr lang="en-US" altLang="ja-JP" dirty="0"/>
              <a:t>&lt;/head&gt;</a:t>
            </a:r>
          </a:p>
          <a:p>
            <a:endParaRPr lang="en-US" altLang="ja-JP" dirty="0"/>
          </a:p>
          <a:p>
            <a:r>
              <a:rPr lang="en-US" altLang="ja-JP" dirty="0"/>
              <a:t>&lt;body&gt;</a:t>
            </a:r>
          </a:p>
          <a:p>
            <a:r>
              <a:rPr lang="en-US" altLang="ja-JP" dirty="0"/>
              <a:t>    &lt;div&gt;</a:t>
            </a:r>
          </a:p>
          <a:p>
            <a:r>
              <a:rPr lang="en-US" altLang="ja-JP" dirty="0"/>
              <a:t>    &lt;p&gt;</a:t>
            </a:r>
            <a:r>
              <a:rPr lang="ja-JP" altLang="en-US"/>
              <a:t>テキストテキスト</a:t>
            </a:r>
            <a:r>
              <a:rPr lang="en-US" altLang="ja-JP" dirty="0"/>
              <a:t>&lt;/p&gt;</a:t>
            </a:r>
          </a:p>
          <a:p>
            <a:r>
              <a:rPr lang="en-US" altLang="ja-JP" dirty="0"/>
              <a:t>    &lt;/div&gt;</a:t>
            </a:r>
          </a:p>
          <a:p>
            <a:r>
              <a:rPr lang="en-US" altLang="ja-JP" dirty="0"/>
              <a:t>    %%content%%</a:t>
            </a:r>
          </a:p>
          <a:p>
            <a:r>
              <a:rPr lang="en-US" altLang="ja-JP" dirty="0"/>
              <a:t>&lt;/body&gt;</a:t>
            </a:r>
          </a:p>
          <a:p>
            <a:r>
              <a:rPr lang="en-US" altLang="ja-JP" dirty="0"/>
              <a:t>&lt;/html&gt;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05F4F30-894D-4D45-AA17-9DB60642F732}"/>
              </a:ext>
            </a:extLst>
          </p:cNvPr>
          <p:cNvSpPr/>
          <p:nvPr/>
        </p:nvSpPr>
        <p:spPr>
          <a:xfrm>
            <a:off x="1784648" y="4839186"/>
            <a:ext cx="2448272" cy="32730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EF7B2AEC-2E33-6B47-B386-13B60A839D24}"/>
              </a:ext>
            </a:extLst>
          </p:cNvPr>
          <p:cNvSpPr/>
          <p:nvPr/>
        </p:nvSpPr>
        <p:spPr>
          <a:xfrm>
            <a:off x="4808984" y="4293096"/>
            <a:ext cx="4392488" cy="873399"/>
          </a:xfrm>
          <a:prstGeom prst="wedgeRectCallout">
            <a:avLst>
              <a:gd name="adj1" fmla="val -61553"/>
              <a:gd name="adj2" fmla="val 4156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rgbClr val="FF0000"/>
                </a:solidFill>
              </a:rPr>
              <a:t>この部分にフォームが生成される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※</a:t>
            </a:r>
            <a:r>
              <a:rPr lang="ja-JP" altLang="en-US" sz="1200" b="1">
                <a:solidFill>
                  <a:srgbClr val="FF0000"/>
                </a:solidFill>
              </a:rPr>
              <a:t>フォームウィザードの「デザイン」で編集できる「上部」「下部」も含む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cmpd="thinThick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79035</TotalTime>
  <Words>485</Words>
  <Application>Microsoft Macintosh PowerPoint</Application>
  <PresentationFormat>A4 210 x 297 mm</PresentationFormat>
  <Paragraphs>66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22" baseType="lpstr">
      <vt:lpstr>Arial</vt:lpstr>
      <vt:lpstr>ＭＳ Ｐゴシック</vt:lpstr>
      <vt:lpstr>Arial Black</vt:lpstr>
      <vt:lpstr>ＭＳ ゴシック</vt:lpstr>
      <vt:lpstr>Calibri</vt:lpstr>
      <vt:lpstr>HGP創英角ｺﾞｼｯｸUB</vt:lpstr>
      <vt:lpstr>メイリオ</vt:lpstr>
      <vt:lpstr>Estrangelo Edessa</vt:lpstr>
      <vt:lpstr>Tahoma</vt:lpstr>
      <vt:lpstr>Adobe Fangsong Std R</vt:lpstr>
      <vt:lpstr>HGS創英角ｺﾞｼｯｸUB</vt:lpstr>
      <vt:lpstr>.AppleSystemUIFont</vt:lpstr>
      <vt:lpstr>A-OTF 見出ゴMB31 Pro MB31</vt:lpstr>
      <vt:lpstr>Meiryo UI</vt:lpstr>
      <vt:lpstr>Times New Roman</vt:lpstr>
      <vt:lpstr>標準デザイン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yukihiro iwase</dc:creator>
  <cp:lastModifiedBy>新井田 敦</cp:lastModifiedBy>
  <cp:revision>2629</cp:revision>
  <cp:lastPrinted>2018-04-24T13:04:25Z</cp:lastPrinted>
  <dcterms:created xsi:type="dcterms:W3CDTF">2008-03-18T01:19:07Z</dcterms:created>
  <dcterms:modified xsi:type="dcterms:W3CDTF">2019-02-04T10:35:02Z</dcterms:modified>
</cp:coreProperties>
</file>