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Thin"/>
      <p:regular r:id="rId36"/>
      <p:bold r:id="rId37"/>
      <p:italic r:id="rId38"/>
      <p:boldItalic r:id="rId39"/>
    </p:embeddedFont>
    <p:embeddedFont>
      <p:font typeface="Roboto"/>
      <p:regular r:id="rId40"/>
      <p:bold r:id="rId41"/>
      <p:italic r:id="rId42"/>
      <p:boldItalic r:id="rId43"/>
    </p:embeddedFont>
    <p:embeddedFont>
      <p:font typeface="Roboto Medium"/>
      <p:regular r:id="rId44"/>
      <p:bold r:id="rId45"/>
      <p:italic r:id="rId46"/>
      <p:boldItalic r:id="rId47"/>
    </p:embeddedFont>
    <p:embeddedFont>
      <p:font typeface="Merriweather"/>
      <p:regular r:id="rId48"/>
      <p:bold r:id="rId49"/>
      <p:italic r:id="rId50"/>
      <p:boldItalic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RobotoMedium-regular.fntdata"/><Relationship Id="rId43" Type="http://schemas.openxmlformats.org/officeDocument/2006/relationships/font" Target="fonts/Roboto-boldItalic.fntdata"/><Relationship Id="rId46" Type="http://schemas.openxmlformats.org/officeDocument/2006/relationships/font" Target="fonts/RobotoMedium-italic.fntdata"/><Relationship Id="rId45"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regular.fntdata"/><Relationship Id="rId47" Type="http://schemas.openxmlformats.org/officeDocument/2006/relationships/font" Target="fonts/RobotoMedium-boldItalic.fntdata"/><Relationship Id="rId49"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Thin-bold.fntdata"/><Relationship Id="rId36" Type="http://schemas.openxmlformats.org/officeDocument/2006/relationships/font" Target="fonts/RobotoThin-regular.fntdata"/><Relationship Id="rId39" Type="http://schemas.openxmlformats.org/officeDocument/2006/relationships/font" Target="fonts/RobotoThin-boldItalic.fntdata"/><Relationship Id="rId38" Type="http://schemas.openxmlformats.org/officeDocument/2006/relationships/font" Target="fonts/RobotoThin-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Italic.fntdata"/><Relationship Id="rId50" Type="http://schemas.openxmlformats.org/officeDocument/2006/relationships/font" Target="fonts/Merriweather-italic.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6.xml"/><Relationship Id="rId55" Type="http://schemas.openxmlformats.org/officeDocument/2006/relationships/font" Target="fonts/SourceSansPro-boldItalic.fntdata"/><Relationship Id="rId10" Type="http://schemas.openxmlformats.org/officeDocument/2006/relationships/slide" Target="slides/slide5.xml"/><Relationship Id="rId54"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5046a326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5046a32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5046a326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046a326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4e41e62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4e41e62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4e41e62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e41e62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cf385645ff3393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f385645ff339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5024e41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5024e41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5046a326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046a326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5046a326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5046a326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5046a326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5046a326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4fcbdd9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4fcbdd9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5046a326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5046a326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4fcbdd9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4fcbdd9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5068d1c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5068d1c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5046a326d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5046a326d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4ee23ae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4ee23ae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4f20323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4f20323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4f203237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4f203237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4f203237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4f203237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5046a32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5046a32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4f203237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4f203237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5046a32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5046a32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2ec2fe1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2ec2fe1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350">
                <a:solidFill>
                  <a:srgbClr val="222526"/>
                </a:solidFill>
                <a:highlight>
                  <a:srgbClr val="FFFFFF"/>
                </a:highlight>
              </a:rPr>
              <a:t>Once a user clicked on the attachment, the virus was spread through their computer, locking up all of their files and demanding money before they could be accessed again.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2ec2fe1d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2ec2fe1d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2ec2fe1d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2ec2fe1d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50">
                <a:solidFill>
                  <a:srgbClr val="222526"/>
                </a:solidFill>
                <a:highlight>
                  <a:srgbClr val="FFFFFF"/>
                </a:highlight>
              </a:rPr>
              <a:t>The group stole information from more than 83 million customers from JP Morgan alone, and are thought to have made hundred of millions of dollars in illegal profits.</a:t>
            </a:r>
            <a:endParaRPr sz="1350">
              <a:solidFill>
                <a:srgbClr val="222526"/>
              </a:solidFill>
              <a:highlight>
                <a:srgbClr val="FFFFFF"/>
              </a:highlight>
            </a:endParaRPr>
          </a:p>
          <a:p>
            <a:pPr indent="0" lvl="0" marL="0" rtl="0" algn="l">
              <a:lnSpc>
                <a:spcPct val="115000"/>
              </a:lnSpc>
              <a:spcBef>
                <a:spcPts val="1200"/>
              </a:spcBef>
              <a:spcAft>
                <a:spcPts val="0"/>
              </a:spcAft>
              <a:buNone/>
            </a:pPr>
            <a:r>
              <a:rPr lang="en-GB" sz="1350">
                <a:solidFill>
                  <a:srgbClr val="222526"/>
                </a:solidFill>
                <a:highlight>
                  <a:srgbClr val="FFFFFF"/>
                </a:highlight>
              </a:rPr>
              <a:t>Illegal bitcoin exchange, and the laundering of money through approximately 75 shell companies and accounts globally.</a:t>
            </a:r>
            <a:endParaRPr sz="1350">
              <a:solidFill>
                <a:srgbClr val="222526"/>
              </a:solidFill>
              <a:highlight>
                <a:srgbClr val="FFFFFF"/>
              </a:highlight>
            </a:endParaRPr>
          </a:p>
          <a:p>
            <a:pPr indent="0" lvl="0" marL="0" rtl="0" algn="l">
              <a:lnSpc>
                <a:spcPct val="115000"/>
              </a:lnSpc>
              <a:spcBef>
                <a:spcPts val="1200"/>
              </a:spcBef>
              <a:spcAft>
                <a:spcPts val="1200"/>
              </a:spcAft>
              <a:buNone/>
            </a:pPr>
            <a:r>
              <a:t/>
            </a:r>
            <a:endParaRPr sz="1350">
              <a:solidFill>
                <a:srgbClr val="222526"/>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2ec2fe1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2ec2fe1d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2ec2fe1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2ec2fe1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2ec2fe1d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2ec2fe1d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rgbClr val="333333"/>
                </a:solidFill>
                <a:highlight>
                  <a:srgbClr val="FFFFFF"/>
                </a:highlight>
                <a:latin typeface="Source Sans Pro"/>
                <a:ea typeface="Source Sans Pro"/>
                <a:cs typeface="Source Sans Pro"/>
                <a:sym typeface="Source Sans Pro"/>
              </a:rPr>
              <a:t>He intended to steal money and he did so effectively. During his action, a police officer was killed. A.T. ran away and could not be found in Norway</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0"/>
              </a:spcAft>
              <a:buNone/>
            </a:pPr>
            <a:r>
              <a:rPr lang="en-GB" sz="1200">
                <a:solidFill>
                  <a:srgbClr val="333333"/>
                </a:solidFill>
                <a:highlight>
                  <a:srgbClr val="FFFFFF"/>
                </a:highlight>
                <a:latin typeface="Source Sans Pro"/>
                <a:ea typeface="Source Sans Pro"/>
                <a:cs typeface="Source Sans Pro"/>
                <a:sym typeface="Source Sans Pro"/>
              </a:rPr>
              <a:t>International co-operation was required from British authorities which asked the provider to put his email account under surveillance.</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0"/>
              </a:spcAft>
              <a:buNone/>
            </a:pPr>
            <a:r>
              <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0"/>
              </a:spcAft>
              <a:buNone/>
            </a:pPr>
            <a:r>
              <a:rPr lang="en-GB" sz="1200">
                <a:solidFill>
                  <a:srgbClr val="333333"/>
                </a:solidFill>
                <a:highlight>
                  <a:srgbClr val="FFFFFF"/>
                </a:highlight>
                <a:latin typeface="Source Sans Pro"/>
                <a:ea typeface="Source Sans Pro"/>
                <a:cs typeface="Source Sans Pro"/>
                <a:sym typeface="Source Sans Pro"/>
              </a:rPr>
              <a:t>It is clear from the above that although the crime occurred in Norway, a lot of work was actually done by the authorities in the United Kingdom and Spain. In a serious case such as this where there was a bank robbery as well as a murder involved, the amount of effort expended by authorities from other states may be appropriate but it is unlikely that the authorities in Britain and Spain would have allocated such resources for a petty crime.</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0"/>
              </a:spcAft>
              <a:buNone/>
            </a:pPr>
            <a:r>
              <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0"/>
              </a:spcAft>
              <a:buNone/>
            </a:pPr>
            <a:r>
              <a:rPr lang="en-GB" sz="1200">
                <a:solidFill>
                  <a:srgbClr val="333333"/>
                </a:solidFill>
                <a:highlight>
                  <a:srgbClr val="FFFFFF"/>
                </a:highlight>
                <a:latin typeface="Source Sans Pro"/>
                <a:ea typeface="Source Sans Pro"/>
                <a:cs typeface="Source Sans Pro"/>
                <a:sym typeface="Source Sans Pro"/>
              </a:rPr>
              <a:t>After some days of surveillance, British police announced that A.T. was online, using his email account, and provided the IP address. Very rapidly, the Spanish ISP informed Spanish police from the concrete location of the cybercafé what allowed the officers in the street to identify and arrest A.T. in place.</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0"/>
              </a:spcAft>
              <a:buNone/>
            </a:pPr>
            <a:r>
              <a:rPr lang="en-GB" sz="1200">
                <a:solidFill>
                  <a:srgbClr val="333333"/>
                </a:solidFill>
                <a:highlight>
                  <a:srgbClr val="FFFFFF"/>
                </a:highlight>
                <a:latin typeface="Source Sans Pro"/>
                <a:ea typeface="Source Sans Pro"/>
                <a:cs typeface="Source Sans Pro"/>
                <a:sym typeface="Source Sans Pro"/>
              </a:rPr>
              <a:t>All the connexions were made from cybercafés in Madrid. Even proceeding to that area very quickly, during a long period of time it was not possible to arrive at those places before A.T. was gone</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0"/>
              </a:spcAft>
              <a:buNone/>
            </a:pPr>
            <a:r>
              <a:rPr lang="en-GB" sz="1200">
                <a:solidFill>
                  <a:srgbClr val="333333"/>
                </a:solidFill>
                <a:highlight>
                  <a:srgbClr val="FFFFFF"/>
                </a:highlight>
                <a:latin typeface="Source Sans Pro"/>
                <a:ea typeface="Source Sans Pro"/>
                <a:cs typeface="Source Sans Pro"/>
                <a:sym typeface="Source Sans Pro"/>
              </a:rPr>
              <a:t>In the United Kingdom, police asked the ISP information about the IP address where the communication came from </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0"/>
              </a:spcAft>
              <a:buNone/>
            </a:pPr>
            <a:r>
              <a:rPr lang="en-GB" sz="1200">
                <a:solidFill>
                  <a:srgbClr val="333333"/>
                </a:solidFill>
                <a:highlight>
                  <a:srgbClr val="FFFFFF"/>
                </a:highlight>
                <a:latin typeface="Source Sans Pro"/>
                <a:ea typeface="Source Sans Pro"/>
                <a:cs typeface="Source Sans Pro"/>
                <a:sym typeface="Source Sans Pro"/>
              </a:rPr>
              <a:t>Thus, each time A.T. used his account, British police obtained the IP address of the computer in the origin of the communication and provided it immediately to Spanish police</a:t>
            </a:r>
            <a:endParaRPr sz="1200">
              <a:solidFill>
                <a:srgbClr val="333333"/>
              </a:solidFill>
              <a:highlight>
                <a:srgbClr val="FFFFFF"/>
              </a:highlight>
              <a:latin typeface="Source Sans Pro"/>
              <a:ea typeface="Source Sans Pro"/>
              <a:cs typeface="Source Sans Pro"/>
              <a:sym typeface="Source Sans Pro"/>
            </a:endParaRPr>
          </a:p>
          <a:p>
            <a:pPr indent="0" lvl="0" marL="0" rtl="0" algn="just">
              <a:lnSpc>
                <a:spcPct val="115000"/>
              </a:lnSpc>
              <a:spcBef>
                <a:spcPts val="800"/>
              </a:spcBef>
              <a:spcAft>
                <a:spcPts val="800"/>
              </a:spcAft>
              <a:buNone/>
            </a:pPr>
            <a:r>
              <a:rPr lang="en-GB" sz="1400">
                <a:solidFill>
                  <a:srgbClr val="333333"/>
                </a:solidFill>
                <a:highlight>
                  <a:srgbClr val="FFFFFF"/>
                </a:highlight>
                <a:latin typeface="Source Sans Pro"/>
                <a:ea typeface="Source Sans Pro"/>
                <a:cs typeface="Source Sans Pro"/>
                <a:sym typeface="Source Sans Pro"/>
              </a:rPr>
              <a:t>Then, Spanish police asked the Spanish ISPs about the owner or user of the IP address.</a:t>
            </a:r>
            <a:endParaRPr sz="1200">
              <a:solidFill>
                <a:srgbClr val="333333"/>
              </a:solidFill>
              <a:highlight>
                <a:srgbClr val="FFFFFF"/>
              </a:highlight>
              <a:latin typeface="Source Sans Pro"/>
              <a:ea typeface="Source Sans Pro"/>
              <a:cs typeface="Source Sans Pro"/>
              <a:sym typeface="Source Sans Pr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046a326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046a326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4e41e62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4e41e62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www.europarl.europa.eu/meetdocs/2014_2019/documents/libe/dv/7_conv_budapest_/7_conv_budapest_en.pdf" TargetMode="External"/><Relationship Id="rId4" Type="http://schemas.openxmlformats.org/officeDocument/2006/relationships/hyperlink" Target="https://en.wikipedia.org/wiki/Convention_on_Cybercrime" TargetMode="External"/><Relationship Id="rId10" Type="http://schemas.openxmlformats.org/officeDocument/2006/relationships/hyperlink" Target="https://cis-india.org/internet-governance/blog/vipul-kharbanda-april-29-2019-international-cooperation-in-cybercrime-the-budapest-convention" TargetMode="External"/><Relationship Id="rId9" Type="http://schemas.openxmlformats.org/officeDocument/2006/relationships/hyperlink" Target="https://www.coe.int/en/web/cybercrime/parties-observers" TargetMode="External"/><Relationship Id="rId5" Type="http://schemas.openxmlformats.org/officeDocument/2006/relationships/hyperlink" Target="http://conventions.coe.int/Treaty/EN/Treaties/Html/185.htm" TargetMode="External"/><Relationship Id="rId6" Type="http://schemas.openxmlformats.org/officeDocument/2006/relationships/hyperlink" Target="https://www.orfonline.org/expert-speak/india-and-the-budapest-convention-why-not/" TargetMode="External"/><Relationship Id="rId7" Type="http://schemas.openxmlformats.org/officeDocument/2006/relationships/hyperlink" Target="https://internetdemocracy.in/reports/india-and-the-budapest-convention-to-sign-or-not-considerations-for-indian-stakeholders/#fnref:13" TargetMode="External"/><Relationship Id="rId8" Type="http://schemas.openxmlformats.org/officeDocument/2006/relationships/hyperlink" Target="https://indianexpress.com/article/india/home-ministry-pitches-for-budapest-convention-on-cyber-security-rajnath-singh-502931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www.thesun.co.uk/tech/4120942/five-of-the-worst-cases-of-cyber-crime-the-world-has-ever-seen-from-data-theft-of-one-billion-yahoo-users-to-crippling-the-nhs/" TargetMode="External"/><Relationship Id="rId4" Type="http://schemas.openxmlformats.org/officeDocument/2006/relationships/hyperlink" Target="https://cis-india.org/internet-governance/blog/vipul-kharbanda-april-29-2019-international-cooperation-in-cybercrime-the-budapest-conven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Budapest Convention on Cybercrime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Vineet Rao 161070001</a:t>
            </a:r>
            <a:endParaRPr/>
          </a:p>
          <a:p>
            <a:pPr indent="0" lvl="0" marL="0" rtl="0" algn="l">
              <a:spcBef>
                <a:spcPts val="0"/>
              </a:spcBef>
              <a:spcAft>
                <a:spcPts val="0"/>
              </a:spcAft>
              <a:buNone/>
            </a:pPr>
            <a:r>
              <a:rPr lang="en-GB"/>
              <a:t>Vinayak Borhade 161070004</a:t>
            </a:r>
            <a:endParaRPr/>
          </a:p>
          <a:p>
            <a:pPr indent="0" lvl="0" marL="0" rtl="0" algn="l">
              <a:spcBef>
                <a:spcPts val="0"/>
              </a:spcBef>
              <a:spcAft>
                <a:spcPts val="0"/>
              </a:spcAft>
              <a:buNone/>
            </a:pPr>
            <a:r>
              <a:rPr lang="en-GB"/>
              <a:t>Ameya Daddikar 161070015</a:t>
            </a:r>
            <a:endParaRPr/>
          </a:p>
          <a:p>
            <a:pPr indent="0" lvl="0" marL="0" rtl="0" algn="l">
              <a:spcBef>
                <a:spcPts val="0"/>
              </a:spcBef>
              <a:spcAft>
                <a:spcPts val="0"/>
              </a:spcAft>
              <a:buNone/>
            </a:pPr>
            <a:r>
              <a:rPr lang="en-GB"/>
              <a:t>Rishabh Bansal 161070035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SCOPE OF THE </a:t>
            </a:r>
            <a:r>
              <a:rPr lang="en-GB"/>
              <a:t>BUDAPEST CONVENTION</a:t>
            </a:r>
            <a:endParaRPr/>
          </a:p>
          <a:p>
            <a:pPr indent="0" lvl="0" marL="0" rtl="0" algn="l">
              <a:spcBef>
                <a:spcPts val="0"/>
              </a:spcBef>
              <a:spcAft>
                <a:spcPts val="0"/>
              </a:spcAft>
              <a:buNone/>
            </a:pPr>
            <a:r>
              <a:t/>
            </a:r>
            <a:endParaRPr/>
          </a:p>
        </p:txBody>
      </p:sp>
      <p:grpSp>
        <p:nvGrpSpPr>
          <p:cNvPr id="121" name="Google Shape;121;p22"/>
          <p:cNvGrpSpPr/>
          <p:nvPr/>
        </p:nvGrpSpPr>
        <p:grpSpPr>
          <a:xfrm>
            <a:off x="586133" y="3849435"/>
            <a:ext cx="7971771" cy="1092599"/>
            <a:chOff x="1593000" y="2322568"/>
            <a:chExt cx="5957975" cy="643500"/>
          </a:xfrm>
        </p:grpSpPr>
        <p:sp>
          <p:nvSpPr>
            <p:cNvPr id="122" name="Google Shape;122;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FFFFFF"/>
                  </a:solidFill>
                  <a:latin typeface="Roboto Medium"/>
                  <a:ea typeface="Roboto Medium"/>
                  <a:cs typeface="Roboto Medium"/>
                  <a:sym typeface="Roboto Medium"/>
                </a:rPr>
                <a:t>Rules on International </a:t>
              </a:r>
              <a:r>
                <a:rPr lang="en-GB" sz="1600">
                  <a:solidFill>
                    <a:srgbClr val="FFFFFF"/>
                  </a:solidFill>
                  <a:latin typeface="Roboto Medium"/>
                  <a:ea typeface="Roboto Medium"/>
                  <a:cs typeface="Roboto Medium"/>
                  <a:sym typeface="Roboto Medium"/>
                </a:rPr>
                <a:t>Cooperation</a:t>
              </a:r>
              <a:endParaRPr sz="1600">
                <a:solidFill>
                  <a:srgbClr val="FFFFFF"/>
                </a:solidFill>
                <a:latin typeface="Roboto"/>
                <a:ea typeface="Roboto"/>
                <a:cs typeface="Roboto"/>
                <a:sym typeface="Roboto"/>
              </a:endParaRPr>
            </a:p>
          </p:txBody>
        </p:sp>
        <p:sp>
          <p:nvSpPr>
            <p:cNvPr id="126" name="Google Shape;126;p22"/>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28" name="Google Shape;128;p22"/>
            <p:cNvSpPr/>
            <p:nvPr/>
          </p:nvSpPr>
          <p:spPr>
            <a:xfrm>
              <a:off x="4571974" y="2323755"/>
              <a:ext cx="27870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3D3D3D"/>
                  </a:solidFill>
                  <a:latin typeface="Roboto"/>
                  <a:ea typeface="Roboto"/>
                  <a:cs typeface="Roboto"/>
                  <a:sym typeface="Roboto"/>
                </a:rPr>
                <a:t>Extradition, cooperation in investigation</a:t>
              </a:r>
              <a:endParaRPr>
                <a:solidFill>
                  <a:srgbClr val="3D3D3D"/>
                </a:solidFill>
                <a:latin typeface="Roboto"/>
                <a:ea typeface="Roboto"/>
                <a:cs typeface="Roboto"/>
                <a:sym typeface="Roboto"/>
              </a:endParaRPr>
            </a:p>
          </p:txBody>
        </p:sp>
      </p:grpSp>
      <p:grpSp>
        <p:nvGrpSpPr>
          <p:cNvPr id="129" name="Google Shape;129;p22"/>
          <p:cNvGrpSpPr/>
          <p:nvPr/>
        </p:nvGrpSpPr>
        <p:grpSpPr>
          <a:xfrm>
            <a:off x="586133" y="2737193"/>
            <a:ext cx="7971771" cy="1092599"/>
            <a:chOff x="1593000" y="2322568"/>
            <a:chExt cx="5957975" cy="643500"/>
          </a:xfrm>
        </p:grpSpPr>
        <p:sp>
          <p:nvSpPr>
            <p:cNvPr id="130" name="Google Shape;130;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FFFFFF"/>
                  </a:solidFill>
                  <a:latin typeface="Roboto Medium"/>
                  <a:ea typeface="Roboto Medium"/>
                  <a:cs typeface="Roboto Medium"/>
                  <a:sym typeface="Roboto Medium"/>
                </a:rPr>
                <a:t>Procedural Law</a:t>
              </a:r>
              <a:endParaRPr sz="1600">
                <a:solidFill>
                  <a:srgbClr val="FFFFFF"/>
                </a:solidFill>
                <a:latin typeface="Roboto"/>
                <a:ea typeface="Roboto"/>
                <a:cs typeface="Roboto"/>
                <a:sym typeface="Roboto"/>
              </a:endParaRPr>
            </a:p>
          </p:txBody>
        </p:sp>
        <p:sp>
          <p:nvSpPr>
            <p:cNvPr id="134" name="Google Shape;134;p22"/>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36" name="Google Shape;136;p22"/>
            <p:cNvSpPr/>
            <p:nvPr/>
          </p:nvSpPr>
          <p:spPr>
            <a:xfrm>
              <a:off x="4571974" y="2323750"/>
              <a:ext cx="27870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3D3D3D"/>
                  </a:solidFill>
                  <a:latin typeface="Roboto"/>
                  <a:ea typeface="Roboto"/>
                  <a:cs typeface="Roboto"/>
                  <a:sym typeface="Roboto"/>
                </a:rPr>
                <a:t>Six procedural powers to be established under domestic law</a:t>
              </a:r>
              <a:endParaRPr>
                <a:solidFill>
                  <a:srgbClr val="3D3D3D"/>
                </a:solidFill>
                <a:latin typeface="Roboto"/>
                <a:ea typeface="Roboto"/>
                <a:cs typeface="Roboto"/>
                <a:sym typeface="Roboto"/>
              </a:endParaRPr>
            </a:p>
          </p:txBody>
        </p:sp>
      </p:grpSp>
      <p:grpSp>
        <p:nvGrpSpPr>
          <p:cNvPr id="137" name="Google Shape;137;p22"/>
          <p:cNvGrpSpPr/>
          <p:nvPr/>
        </p:nvGrpSpPr>
        <p:grpSpPr>
          <a:xfrm>
            <a:off x="586133" y="1624935"/>
            <a:ext cx="7971771" cy="1092599"/>
            <a:chOff x="1593000" y="2322568"/>
            <a:chExt cx="5957975" cy="643500"/>
          </a:xfrm>
        </p:grpSpPr>
        <p:sp>
          <p:nvSpPr>
            <p:cNvPr id="138" name="Google Shape;138;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FFFFFF"/>
                  </a:solidFill>
                  <a:latin typeface="Roboto Medium"/>
                  <a:ea typeface="Roboto Medium"/>
                  <a:cs typeface="Roboto Medium"/>
                  <a:sym typeface="Roboto Medium"/>
                </a:rPr>
                <a:t>Substantial Criminal Law</a:t>
              </a:r>
              <a:endParaRPr sz="1600">
                <a:solidFill>
                  <a:srgbClr val="FFFFFF"/>
                </a:solidFill>
                <a:latin typeface="Roboto"/>
                <a:ea typeface="Roboto"/>
                <a:cs typeface="Roboto"/>
                <a:sym typeface="Roboto"/>
              </a:endParaRPr>
            </a:p>
          </p:txBody>
        </p:sp>
        <p:sp>
          <p:nvSpPr>
            <p:cNvPr id="142" name="Google Shape;142;p22"/>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4" name="Google Shape;144;p22"/>
            <p:cNvSpPr/>
            <p:nvPr/>
          </p:nvSpPr>
          <p:spPr>
            <a:xfrm>
              <a:off x="4571974" y="2323754"/>
              <a:ext cx="27870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3D3D3D"/>
                  </a:solidFill>
                  <a:latin typeface="Roboto"/>
                  <a:ea typeface="Roboto"/>
                  <a:cs typeface="Roboto"/>
                  <a:sym typeface="Roboto"/>
                </a:rPr>
                <a:t>Criminal Offenses to be established under domestic law</a:t>
              </a:r>
              <a:endParaRPr>
                <a:solidFill>
                  <a:srgbClr val="3D3D3D"/>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CHAPTER 1 :: DEFINITIONS</a:t>
            </a:r>
            <a:endParaRPr/>
          </a:p>
        </p:txBody>
      </p:sp>
      <p:grpSp>
        <p:nvGrpSpPr>
          <p:cNvPr id="150" name="Google Shape;150;p23"/>
          <p:cNvGrpSpPr/>
          <p:nvPr/>
        </p:nvGrpSpPr>
        <p:grpSpPr>
          <a:xfrm>
            <a:off x="465192" y="4187189"/>
            <a:ext cx="8213664" cy="956305"/>
            <a:chOff x="1593000" y="2322568"/>
            <a:chExt cx="5957975" cy="643500"/>
          </a:xfrm>
        </p:grpSpPr>
        <p:sp>
          <p:nvSpPr>
            <p:cNvPr id="151" name="Google Shape;151;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FFFFFF"/>
                  </a:solidFill>
                  <a:latin typeface="Roboto Medium"/>
                  <a:ea typeface="Roboto Medium"/>
                  <a:cs typeface="Roboto Medium"/>
                  <a:sym typeface="Roboto Medium"/>
                </a:rPr>
                <a:t>Traffic Data</a:t>
              </a:r>
              <a:endParaRPr sz="1600">
                <a:solidFill>
                  <a:srgbClr val="FFFFFF"/>
                </a:solidFill>
                <a:latin typeface="Roboto"/>
                <a:ea typeface="Roboto"/>
                <a:cs typeface="Roboto"/>
                <a:sym typeface="Roboto"/>
              </a:endParaRPr>
            </a:p>
          </p:txBody>
        </p:sp>
        <p:sp>
          <p:nvSpPr>
            <p:cNvPr id="155" name="Google Shape;155;p23"/>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57" name="Google Shape;157;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GB" sz="1200">
                  <a:solidFill>
                    <a:srgbClr val="3D3D3D"/>
                  </a:solidFill>
                  <a:latin typeface="Roboto"/>
                  <a:ea typeface="Roboto"/>
                  <a:cs typeface="Roboto"/>
                  <a:sym typeface="Roboto"/>
                </a:rPr>
                <a:t>any computer data relating to a communication by means of a computer system, generated by a computer system that formed a part in the chain of communication,</a:t>
              </a:r>
              <a:endParaRPr sz="1200">
                <a:solidFill>
                  <a:srgbClr val="3D3D3D"/>
                </a:solidFill>
                <a:latin typeface="Roboto"/>
                <a:ea typeface="Roboto"/>
                <a:cs typeface="Roboto"/>
                <a:sym typeface="Roboto"/>
              </a:endParaRPr>
            </a:p>
          </p:txBody>
        </p:sp>
      </p:grpSp>
      <p:grpSp>
        <p:nvGrpSpPr>
          <p:cNvPr id="158" name="Google Shape;158;p23"/>
          <p:cNvGrpSpPr/>
          <p:nvPr/>
        </p:nvGrpSpPr>
        <p:grpSpPr>
          <a:xfrm>
            <a:off x="465192" y="3214023"/>
            <a:ext cx="8213771" cy="956305"/>
            <a:chOff x="1593000" y="2322568"/>
            <a:chExt cx="5958052" cy="643500"/>
          </a:xfrm>
        </p:grpSpPr>
        <p:sp>
          <p:nvSpPr>
            <p:cNvPr id="159" name="Google Shape;159;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FFFFFF"/>
                  </a:solidFill>
                  <a:latin typeface="Roboto Medium"/>
                  <a:ea typeface="Roboto Medium"/>
                  <a:cs typeface="Roboto Medium"/>
                  <a:sym typeface="Roboto Medium"/>
                </a:rPr>
                <a:t>Service Provider</a:t>
              </a:r>
              <a:endParaRPr sz="1600">
                <a:solidFill>
                  <a:srgbClr val="FFFFFF"/>
                </a:solidFill>
                <a:latin typeface="Roboto"/>
                <a:ea typeface="Roboto"/>
                <a:cs typeface="Roboto"/>
                <a:sym typeface="Roboto"/>
              </a:endParaRPr>
            </a:p>
          </p:txBody>
        </p:sp>
        <p:sp>
          <p:nvSpPr>
            <p:cNvPr id="163" name="Google Shape;163;p23"/>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65" name="Google Shape;165;p23"/>
            <p:cNvSpPr/>
            <p:nvPr/>
          </p:nvSpPr>
          <p:spPr>
            <a:xfrm>
              <a:off x="4387852" y="2323747"/>
              <a:ext cx="3163200" cy="5721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3D3D3D"/>
                </a:buClr>
                <a:buSzPts val="1000"/>
                <a:buFont typeface="Roboto"/>
                <a:buChar char="●"/>
              </a:pPr>
              <a:r>
                <a:rPr lang="en-GB" sz="1000">
                  <a:solidFill>
                    <a:srgbClr val="3D3D3D"/>
                  </a:solidFill>
                  <a:latin typeface="Roboto"/>
                  <a:ea typeface="Roboto"/>
                  <a:cs typeface="Roboto"/>
                  <a:sym typeface="Roboto"/>
                </a:rPr>
                <a:t>Public/private entity that provides to users of its service the ability to communicate by means of a computer system</a:t>
              </a:r>
              <a:endParaRPr sz="1000">
                <a:solidFill>
                  <a:srgbClr val="3D3D3D"/>
                </a:solidFill>
                <a:latin typeface="Roboto"/>
                <a:ea typeface="Roboto"/>
                <a:cs typeface="Roboto"/>
                <a:sym typeface="Roboto"/>
              </a:endParaRPr>
            </a:p>
            <a:p>
              <a:pPr indent="-292100" lvl="0" marL="457200" rtl="0" algn="l">
                <a:lnSpc>
                  <a:spcPct val="115000"/>
                </a:lnSpc>
                <a:spcBef>
                  <a:spcPts val="0"/>
                </a:spcBef>
                <a:spcAft>
                  <a:spcPts val="0"/>
                </a:spcAft>
                <a:buClr>
                  <a:srgbClr val="3D3D3D"/>
                </a:buClr>
                <a:buSzPts val="1000"/>
                <a:buFont typeface="Roboto"/>
                <a:buChar char="●"/>
              </a:pPr>
              <a:r>
                <a:rPr lang="en-GB" sz="1000">
                  <a:solidFill>
                    <a:srgbClr val="3D3D3D"/>
                  </a:solidFill>
                  <a:latin typeface="Roboto"/>
                  <a:ea typeface="Roboto"/>
                  <a:cs typeface="Roboto"/>
                  <a:sym typeface="Roboto"/>
                </a:rPr>
                <a:t>Any other entity that processes or stores computer data on behalf </a:t>
              </a:r>
              <a:endParaRPr sz="1000">
                <a:solidFill>
                  <a:srgbClr val="3D3D3D"/>
                </a:solidFill>
                <a:latin typeface="Roboto"/>
                <a:ea typeface="Roboto"/>
                <a:cs typeface="Roboto"/>
                <a:sym typeface="Roboto"/>
              </a:endParaRPr>
            </a:p>
          </p:txBody>
        </p:sp>
      </p:grpSp>
      <p:grpSp>
        <p:nvGrpSpPr>
          <p:cNvPr id="166" name="Google Shape;166;p23"/>
          <p:cNvGrpSpPr/>
          <p:nvPr/>
        </p:nvGrpSpPr>
        <p:grpSpPr>
          <a:xfrm>
            <a:off x="465192" y="2240818"/>
            <a:ext cx="8213664" cy="956305"/>
            <a:chOff x="1593000" y="2322568"/>
            <a:chExt cx="5957975" cy="643500"/>
          </a:xfrm>
        </p:grpSpPr>
        <p:sp>
          <p:nvSpPr>
            <p:cNvPr id="167" name="Google Shape;167;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FFFFFF"/>
                  </a:solidFill>
                  <a:latin typeface="Roboto Medium"/>
                  <a:ea typeface="Roboto Medium"/>
                  <a:cs typeface="Roboto Medium"/>
                  <a:sym typeface="Roboto Medium"/>
                </a:rPr>
                <a:t>Computer Data</a:t>
              </a:r>
              <a:endParaRPr sz="1600">
                <a:solidFill>
                  <a:srgbClr val="FFFFFF"/>
                </a:solidFill>
                <a:latin typeface="Roboto"/>
                <a:ea typeface="Roboto"/>
                <a:cs typeface="Roboto"/>
                <a:sym typeface="Roboto"/>
              </a:endParaRPr>
            </a:p>
          </p:txBody>
        </p:sp>
        <p:sp>
          <p:nvSpPr>
            <p:cNvPr id="171" name="Google Shape;171;p23"/>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73" name="Google Shape;173;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GB" sz="1200">
                  <a:solidFill>
                    <a:srgbClr val="3D3D3D"/>
                  </a:solidFill>
                  <a:latin typeface="Roboto"/>
                  <a:ea typeface="Roboto"/>
                  <a:cs typeface="Roboto"/>
                  <a:sym typeface="Roboto"/>
                </a:rPr>
                <a:t>Any representation of facts, information or concepts in a form suitable for processing in a computer system, including a program suitable to cause a computer system to perform a function</a:t>
              </a:r>
              <a:endParaRPr sz="1200">
                <a:solidFill>
                  <a:srgbClr val="3D3D3D"/>
                </a:solidFill>
                <a:latin typeface="Roboto"/>
                <a:ea typeface="Roboto"/>
                <a:cs typeface="Roboto"/>
                <a:sym typeface="Roboto"/>
              </a:endParaRPr>
            </a:p>
          </p:txBody>
        </p:sp>
      </p:grpSp>
      <p:grpSp>
        <p:nvGrpSpPr>
          <p:cNvPr id="174" name="Google Shape;174;p23"/>
          <p:cNvGrpSpPr/>
          <p:nvPr/>
        </p:nvGrpSpPr>
        <p:grpSpPr>
          <a:xfrm>
            <a:off x="465192" y="1267663"/>
            <a:ext cx="8213664" cy="956305"/>
            <a:chOff x="1593000" y="2322568"/>
            <a:chExt cx="5957975" cy="643500"/>
          </a:xfrm>
        </p:grpSpPr>
        <p:sp>
          <p:nvSpPr>
            <p:cNvPr id="175" name="Google Shape;175;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FFFFFF"/>
                  </a:solidFill>
                  <a:latin typeface="Roboto Medium"/>
                  <a:ea typeface="Roboto Medium"/>
                  <a:cs typeface="Roboto Medium"/>
                  <a:sym typeface="Roboto Medium"/>
                </a:rPr>
                <a:t>Computer System</a:t>
              </a:r>
              <a:endParaRPr sz="1600">
                <a:solidFill>
                  <a:srgbClr val="FFFFFF"/>
                </a:solidFill>
                <a:latin typeface="Roboto"/>
                <a:ea typeface="Roboto"/>
                <a:cs typeface="Roboto"/>
                <a:sym typeface="Roboto"/>
              </a:endParaRPr>
            </a:p>
          </p:txBody>
        </p:sp>
        <p:sp>
          <p:nvSpPr>
            <p:cNvPr id="179" name="Google Shape;179;p23"/>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81" name="Google Shape;181;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GB" sz="1200">
                  <a:solidFill>
                    <a:srgbClr val="3D3D3D"/>
                  </a:solidFill>
                  <a:latin typeface="Roboto"/>
                  <a:ea typeface="Roboto"/>
                  <a:cs typeface="Roboto"/>
                  <a:sym typeface="Roboto"/>
                </a:rPr>
                <a:t>Any device or a group of interconnected or related devices, one or more of which, pursuant to a program, performs automatic processing of data;</a:t>
              </a:r>
              <a:endParaRPr sz="1200">
                <a:solidFill>
                  <a:srgbClr val="3D3D3D"/>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BUDAPEST CONVENTION</a:t>
            </a:r>
            <a:endParaRPr/>
          </a:p>
          <a:p>
            <a:pPr indent="0" lvl="0" marL="0" rtl="0" algn="l">
              <a:spcBef>
                <a:spcPts val="0"/>
              </a:spcBef>
              <a:spcAft>
                <a:spcPts val="0"/>
              </a:spcAft>
              <a:buNone/>
            </a:pPr>
            <a:r>
              <a:t/>
            </a:r>
            <a:endParaRPr/>
          </a:p>
        </p:txBody>
      </p:sp>
      <p:sp>
        <p:nvSpPr>
          <p:cNvPr id="187" name="Google Shape;187;p24"/>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Who drew it ?</a:t>
            </a:r>
            <a:endParaRPr sz="2400"/>
          </a:p>
        </p:txBody>
      </p:sp>
      <p:sp>
        <p:nvSpPr>
          <p:cNvPr id="188" name="Google Shape;188;p24"/>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Council of Europe</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Committee of Ministers</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64 states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BUDAPEST CONVENTION</a:t>
            </a:r>
            <a:endParaRPr/>
          </a:p>
          <a:p>
            <a:pPr indent="0" lvl="0" marL="0" rtl="0" algn="l">
              <a:spcBef>
                <a:spcPts val="0"/>
              </a:spcBef>
              <a:spcAft>
                <a:spcPts val="0"/>
              </a:spcAft>
              <a:buNone/>
            </a:pPr>
            <a:r>
              <a:t/>
            </a:r>
            <a:endParaRPr/>
          </a:p>
        </p:txBody>
      </p:sp>
      <p:sp>
        <p:nvSpPr>
          <p:cNvPr id="194" name="Google Shape;194;p2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Deals with..</a:t>
            </a:r>
            <a:endParaRPr sz="2400"/>
          </a:p>
        </p:txBody>
      </p:sp>
      <p:sp>
        <p:nvSpPr>
          <p:cNvPr id="195" name="Google Shape;195;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Copyright Infringements</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Internet Fraud</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Hate Crimes</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Child Assault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BUDAPEST CONVENTION</a:t>
            </a:r>
            <a:endParaRPr/>
          </a:p>
          <a:p>
            <a:pPr indent="0" lvl="0" marL="0" rtl="0" algn="l">
              <a:spcBef>
                <a:spcPts val="0"/>
              </a:spcBef>
              <a:spcAft>
                <a:spcPts val="0"/>
              </a:spcAft>
              <a:buNone/>
            </a:pPr>
            <a:r>
              <a:t/>
            </a:r>
            <a:endParaRPr/>
          </a:p>
        </p:txBody>
      </p:sp>
      <p:sp>
        <p:nvSpPr>
          <p:cNvPr id="201" name="Google Shape;201;p2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Article 2 - 10</a:t>
            </a:r>
            <a:endParaRPr sz="2400"/>
          </a:p>
          <a:p>
            <a:pPr indent="0" lvl="0" marL="0" rtl="0" algn="l">
              <a:spcBef>
                <a:spcPts val="0"/>
              </a:spcBef>
              <a:spcAft>
                <a:spcPts val="0"/>
              </a:spcAft>
              <a:buNone/>
            </a:pPr>
            <a:r>
              <a:rPr lang="en-GB" sz="2400"/>
              <a:t>Section 1 (Offenses)</a:t>
            </a:r>
            <a:endParaRPr sz="2400"/>
          </a:p>
        </p:txBody>
      </p:sp>
      <p:sp>
        <p:nvSpPr>
          <p:cNvPr id="202" name="Google Shape;202;p2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Illegal Access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Illegal Interception</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Data Interference</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System Interference</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Misuse of Devices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BUDAPEST CONVENTION</a:t>
            </a:r>
            <a:endParaRPr/>
          </a:p>
        </p:txBody>
      </p:sp>
      <p:sp>
        <p:nvSpPr>
          <p:cNvPr id="208" name="Google Shape;208;p2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Article 11 - 12  - 13</a:t>
            </a:r>
            <a:endParaRPr sz="2400"/>
          </a:p>
          <a:p>
            <a:pPr indent="0" lvl="0" marL="0" rtl="0" algn="l">
              <a:spcBef>
                <a:spcPts val="0"/>
              </a:spcBef>
              <a:spcAft>
                <a:spcPts val="0"/>
              </a:spcAft>
              <a:buNone/>
            </a:pPr>
            <a:r>
              <a:rPr lang="en-GB" sz="2400"/>
              <a:t>Section 1</a:t>
            </a:r>
            <a:endParaRPr sz="2400"/>
          </a:p>
        </p:txBody>
      </p:sp>
      <p:sp>
        <p:nvSpPr>
          <p:cNvPr id="209" name="Google Shape;209;p2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Aiding / Abetting attempt</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Corporate Liability</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Sanctions &amp; Measures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28"/>
          <p:cNvPicPr preferRelativeResize="0"/>
          <p:nvPr/>
        </p:nvPicPr>
        <p:blipFill>
          <a:blip r:embed="rId3">
            <a:alphaModFix/>
          </a:blip>
          <a:stretch>
            <a:fillRect/>
          </a:stretch>
        </p:blipFill>
        <p:spPr>
          <a:xfrm>
            <a:off x="994087" y="0"/>
            <a:ext cx="6614624" cy="4521400"/>
          </a:xfrm>
          <a:prstGeom prst="rect">
            <a:avLst/>
          </a:prstGeom>
          <a:noFill/>
          <a:ln>
            <a:noFill/>
          </a:ln>
        </p:spPr>
      </p:pic>
      <p:sp>
        <p:nvSpPr>
          <p:cNvPr id="215" name="Google Shape;215;p2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PARTIES TO THE CONVENTION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OBSERVERS</a:t>
            </a:r>
            <a:r>
              <a:rPr lang="en-GB"/>
              <a:t> TO THE CONVENTION</a:t>
            </a:r>
            <a:endParaRPr/>
          </a:p>
        </p:txBody>
      </p:sp>
      <p:pic>
        <p:nvPicPr>
          <p:cNvPr id="221" name="Google Shape;221;p29"/>
          <p:cNvPicPr preferRelativeResize="0"/>
          <p:nvPr/>
        </p:nvPicPr>
        <p:blipFill>
          <a:blip r:embed="rId3">
            <a:alphaModFix/>
          </a:blip>
          <a:stretch>
            <a:fillRect/>
          </a:stretch>
        </p:blipFill>
        <p:spPr>
          <a:xfrm>
            <a:off x="433388" y="1685925"/>
            <a:ext cx="8277225" cy="1771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OBSERVER ORGANIZATIONS</a:t>
            </a:r>
            <a:endParaRPr/>
          </a:p>
        </p:txBody>
      </p:sp>
      <p:sp>
        <p:nvSpPr>
          <p:cNvPr id="227" name="Google Shape;227;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African Union Commission (AUC)</a:t>
            </a:r>
            <a:endParaRPr/>
          </a:p>
          <a:p>
            <a:pPr indent="-311150" lvl="0" marL="457200" rtl="0" algn="l">
              <a:spcBef>
                <a:spcPts val="0"/>
              </a:spcBef>
              <a:spcAft>
                <a:spcPts val="0"/>
              </a:spcAft>
              <a:buSzPts val="1300"/>
              <a:buChar char="●"/>
            </a:pPr>
            <a:r>
              <a:rPr lang="en-GB"/>
              <a:t>Commonwealth Secretariat</a:t>
            </a:r>
            <a:endParaRPr/>
          </a:p>
          <a:p>
            <a:pPr indent="-311150" lvl="0" marL="457200" rtl="0" algn="l">
              <a:spcBef>
                <a:spcPts val="0"/>
              </a:spcBef>
              <a:spcAft>
                <a:spcPts val="0"/>
              </a:spcAft>
              <a:buSzPts val="1300"/>
              <a:buChar char="●"/>
            </a:pPr>
            <a:r>
              <a:rPr lang="en-GB"/>
              <a:t>European Union (European Commission and Council of the European Union, Eurojust, Europol, European Network and Information Security Agency (ENISA))</a:t>
            </a:r>
            <a:endParaRPr/>
          </a:p>
          <a:p>
            <a:pPr indent="-311150" lvl="0" marL="457200" rtl="0" algn="l">
              <a:spcBef>
                <a:spcPts val="0"/>
              </a:spcBef>
              <a:spcAft>
                <a:spcPts val="0"/>
              </a:spcAft>
              <a:buSzPts val="1300"/>
              <a:buChar char="●"/>
            </a:pPr>
            <a:r>
              <a:rPr lang="en-GB"/>
              <a:t>G7 High-Tech Crime Subgroup</a:t>
            </a:r>
            <a:endParaRPr/>
          </a:p>
          <a:p>
            <a:pPr indent="-311150" lvl="0" marL="457200" rtl="0" algn="l">
              <a:spcBef>
                <a:spcPts val="0"/>
              </a:spcBef>
              <a:spcAft>
                <a:spcPts val="0"/>
              </a:spcAft>
              <a:buSzPts val="1300"/>
              <a:buChar char="●"/>
            </a:pPr>
            <a:r>
              <a:rPr lang="en-GB"/>
              <a:t>International Telecommunication Union (ITU)</a:t>
            </a:r>
            <a:endParaRPr/>
          </a:p>
          <a:p>
            <a:pPr indent="-311150" lvl="0" marL="457200" rtl="0" algn="l">
              <a:spcBef>
                <a:spcPts val="0"/>
              </a:spcBef>
              <a:spcAft>
                <a:spcPts val="0"/>
              </a:spcAft>
              <a:buSzPts val="1300"/>
              <a:buChar char="●"/>
            </a:pPr>
            <a:r>
              <a:rPr lang="en-GB"/>
              <a:t>Interpol</a:t>
            </a:r>
            <a:endParaRPr/>
          </a:p>
          <a:p>
            <a:pPr indent="-311150" lvl="0" marL="457200" rtl="0" algn="l">
              <a:spcBef>
                <a:spcPts val="0"/>
              </a:spcBef>
              <a:spcAft>
                <a:spcPts val="0"/>
              </a:spcAft>
              <a:buSzPts val="1300"/>
              <a:buChar char="●"/>
            </a:pPr>
            <a:r>
              <a:rPr lang="en-GB"/>
              <a:t>Organisation for Economic Cooperation and Development (OECD)</a:t>
            </a:r>
            <a:endParaRPr/>
          </a:p>
          <a:p>
            <a:pPr indent="-311150" lvl="0" marL="457200" rtl="0" algn="l">
              <a:spcBef>
                <a:spcPts val="0"/>
              </a:spcBef>
              <a:spcAft>
                <a:spcPts val="0"/>
              </a:spcAft>
              <a:buSzPts val="1300"/>
              <a:buChar char="●"/>
            </a:pPr>
            <a:r>
              <a:rPr lang="en-GB"/>
              <a:t>Organisation for Security and Co-operation in Europe (OSCE)</a:t>
            </a:r>
            <a:endParaRPr/>
          </a:p>
          <a:p>
            <a:pPr indent="-311150" lvl="0" marL="457200" rtl="0" algn="l">
              <a:spcBef>
                <a:spcPts val="0"/>
              </a:spcBef>
              <a:spcAft>
                <a:spcPts val="0"/>
              </a:spcAft>
              <a:buSzPts val="1300"/>
              <a:buChar char="●"/>
            </a:pPr>
            <a:r>
              <a:rPr lang="en-GB"/>
              <a:t>Organisation of American States (OAS)</a:t>
            </a:r>
            <a:endParaRPr/>
          </a:p>
          <a:p>
            <a:pPr indent="-311150" lvl="0" marL="457200" rtl="0" algn="l">
              <a:spcBef>
                <a:spcPts val="0"/>
              </a:spcBef>
              <a:spcAft>
                <a:spcPts val="0"/>
              </a:spcAft>
              <a:buSzPts val="1300"/>
              <a:buChar char="●"/>
            </a:pPr>
            <a:r>
              <a:rPr lang="en-GB"/>
              <a:t>Southeast European Law Enforcement Center (SELEC)</a:t>
            </a:r>
            <a:endParaRPr/>
          </a:p>
          <a:p>
            <a:pPr indent="-311150" lvl="0" marL="457200" rtl="0" algn="l">
              <a:spcBef>
                <a:spcPts val="0"/>
              </a:spcBef>
              <a:spcAft>
                <a:spcPts val="0"/>
              </a:spcAft>
              <a:buSzPts val="1300"/>
              <a:buChar char="●"/>
            </a:pPr>
            <a:r>
              <a:rPr lang="en-GB"/>
              <a:t>United Nations Office on Drugs and Crime (UNODC)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11700" y="539725"/>
            <a:ext cx="8520600" cy="12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ADDITIONS TO THE CONVENTION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Small Case Studies to Press need for CyberCrime Regulations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ADDITIONAL PROTOCOL TO THE CONVENTION ON CYBERCRIME</a:t>
            </a:r>
            <a:endParaRPr/>
          </a:p>
        </p:txBody>
      </p:sp>
      <p:sp>
        <p:nvSpPr>
          <p:cNvPr id="238" name="Google Shape;238;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Criminalizes dissemination of racist and xenophobic material over computer systems</a:t>
            </a:r>
            <a:endParaRPr sz="1800"/>
          </a:p>
          <a:p>
            <a:pPr indent="-342900" lvl="0" marL="457200" rtl="0" algn="l">
              <a:spcBef>
                <a:spcPts val="0"/>
              </a:spcBef>
              <a:spcAft>
                <a:spcPts val="0"/>
              </a:spcAft>
              <a:buSzPts val="1800"/>
              <a:buChar char="●"/>
            </a:pPr>
            <a:r>
              <a:rPr lang="en-GB" sz="1800"/>
              <a:t>Also covers related threats and insults</a:t>
            </a:r>
            <a:endParaRPr sz="1800"/>
          </a:p>
          <a:p>
            <a:pPr indent="-342900" lvl="0" marL="457200" rtl="0" algn="l">
              <a:spcBef>
                <a:spcPts val="0"/>
              </a:spcBef>
              <a:spcAft>
                <a:spcPts val="0"/>
              </a:spcAft>
              <a:buSzPts val="1800"/>
              <a:buChar char="●"/>
            </a:pPr>
            <a:r>
              <a:rPr lang="en-GB" sz="1800"/>
              <a:t>Prevents denial of Holocaust and other internationally accepted genocides</a:t>
            </a:r>
            <a:endParaRPr sz="1800"/>
          </a:p>
          <a:p>
            <a:pPr indent="-342900" lvl="0" marL="457200" rtl="0" algn="l">
              <a:spcBef>
                <a:spcPts val="0"/>
              </a:spcBef>
              <a:spcAft>
                <a:spcPts val="0"/>
              </a:spcAft>
              <a:buSzPts val="1800"/>
              <a:buChar char="●"/>
            </a:pPr>
            <a:r>
              <a:rPr lang="en-GB" sz="1800"/>
              <a:t>O</a:t>
            </a:r>
            <a:r>
              <a:rPr lang="en-GB" sz="1800"/>
              <a:t>pened on 28 January 2003 and entry into force is 1 March 2006</a:t>
            </a:r>
            <a:endParaRPr sz="1800"/>
          </a:p>
          <a:p>
            <a:pPr indent="-342900" lvl="0" marL="457200" rtl="0" algn="l">
              <a:spcBef>
                <a:spcPts val="0"/>
              </a:spcBef>
              <a:spcAft>
                <a:spcPts val="0"/>
              </a:spcAft>
              <a:buSzPts val="1800"/>
              <a:buChar char="●"/>
            </a:pPr>
            <a:r>
              <a:rPr lang="en-GB" sz="1800"/>
              <a:t>29 have ratified and 13 have signed</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600"/>
              <a:t>Budapest Convention</a:t>
            </a:r>
            <a:r>
              <a:rPr lang="en-GB" sz="1600"/>
              <a:t> issues common standards for signatory nations to follow</a:t>
            </a:r>
            <a:endParaRPr sz="1600"/>
          </a:p>
          <a:p>
            <a:pPr indent="-330200" lvl="0" marL="457200" rtl="0" algn="l">
              <a:spcBef>
                <a:spcPts val="0"/>
              </a:spcBef>
              <a:spcAft>
                <a:spcPts val="0"/>
              </a:spcAft>
              <a:buSzPts val="1600"/>
              <a:buChar char="●"/>
            </a:pPr>
            <a:r>
              <a:rPr lang="en-GB" sz="1600"/>
              <a:t>The quality of implementation is assessed by the </a:t>
            </a:r>
            <a:r>
              <a:rPr b="1" lang="en-GB" sz="1600"/>
              <a:t>Cybercrime Convention Committee (T-CY) </a:t>
            </a:r>
            <a:r>
              <a:rPr lang="en-GB" sz="1600"/>
              <a:t>representing the Parties to the Budapest Convention</a:t>
            </a:r>
            <a:endParaRPr sz="1600"/>
          </a:p>
          <a:p>
            <a:pPr indent="-330200" lvl="0" marL="457200" rtl="0" algn="l">
              <a:spcBef>
                <a:spcPts val="0"/>
              </a:spcBef>
              <a:spcAft>
                <a:spcPts val="0"/>
              </a:spcAft>
              <a:buSzPts val="1600"/>
              <a:buChar char="●"/>
            </a:pPr>
            <a:r>
              <a:rPr lang="en-GB" sz="1600"/>
              <a:t>States committed to cooperate under this Convention are furthermore supported through capacity building projects managed by a dedicated </a:t>
            </a:r>
            <a:r>
              <a:rPr b="1" lang="en-GB" sz="1600"/>
              <a:t>Cybercrime Programme Office of the Council of Europe (C-PROC)</a:t>
            </a:r>
            <a:r>
              <a:rPr lang="en-GB" sz="1600"/>
              <a:t> in Romania</a:t>
            </a:r>
            <a:endParaRPr sz="1600"/>
          </a:p>
          <a:p>
            <a:pPr indent="0" lvl="0" marL="457200" rtl="0" algn="l">
              <a:spcBef>
                <a:spcPts val="1600"/>
              </a:spcBef>
              <a:spcAft>
                <a:spcPts val="1600"/>
              </a:spcAft>
              <a:buNone/>
            </a:pPr>
            <a:r>
              <a:t/>
            </a:r>
            <a:endParaRPr sz="1600"/>
          </a:p>
        </p:txBody>
      </p:sp>
      <p:pic>
        <p:nvPicPr>
          <p:cNvPr id="245" name="Google Shape;245;p33"/>
          <p:cNvPicPr preferRelativeResize="0"/>
          <p:nvPr/>
        </p:nvPicPr>
        <p:blipFill rotWithShape="1">
          <a:blip r:embed="rId3">
            <a:alphaModFix/>
          </a:blip>
          <a:srcRect b="0" l="0" r="0" t="0"/>
          <a:stretch/>
        </p:blipFill>
        <p:spPr>
          <a:xfrm>
            <a:off x="4050" y="1123737"/>
            <a:ext cx="4321849" cy="289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11700" y="539725"/>
            <a:ext cx="8520600" cy="25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100"/>
              <a:t>INDIA AND THE BUDAPEST CONVENTION</a:t>
            </a:r>
            <a:endParaRPr sz="3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NON-MEMBERS</a:t>
            </a:r>
            <a:endParaRPr/>
          </a:p>
        </p:txBody>
      </p:sp>
      <p:sp>
        <p:nvSpPr>
          <p:cNvPr id="256" name="Google Shape;256;p3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Many countries are not members of the convention</a:t>
            </a:r>
            <a:endParaRPr sz="1800"/>
          </a:p>
          <a:p>
            <a:pPr indent="-342900" lvl="0" marL="457200" rtl="0" algn="l">
              <a:spcBef>
                <a:spcPts val="0"/>
              </a:spcBef>
              <a:spcAft>
                <a:spcPts val="0"/>
              </a:spcAft>
              <a:buSzPts val="1800"/>
              <a:buChar char="●"/>
            </a:pPr>
            <a:r>
              <a:rPr lang="en-GB" sz="1800"/>
              <a:t>Some major countries outside the convention include</a:t>
            </a:r>
            <a:endParaRPr sz="1800"/>
          </a:p>
          <a:p>
            <a:pPr indent="-342900" lvl="1" marL="914400" rtl="0" algn="l">
              <a:spcBef>
                <a:spcPts val="0"/>
              </a:spcBef>
              <a:spcAft>
                <a:spcPts val="0"/>
              </a:spcAft>
              <a:buSzPts val="1800"/>
              <a:buChar char="○"/>
            </a:pPr>
            <a:r>
              <a:rPr lang="en-GB" sz="1800"/>
              <a:t>India</a:t>
            </a:r>
            <a:endParaRPr sz="1800"/>
          </a:p>
          <a:p>
            <a:pPr indent="-342900" lvl="1" marL="914400" rtl="0" algn="l">
              <a:spcBef>
                <a:spcPts val="0"/>
              </a:spcBef>
              <a:spcAft>
                <a:spcPts val="0"/>
              </a:spcAft>
              <a:buSzPts val="1800"/>
              <a:buChar char="○"/>
            </a:pPr>
            <a:r>
              <a:rPr lang="en-GB" sz="1800"/>
              <a:t>Russia</a:t>
            </a:r>
            <a:endParaRPr sz="1800"/>
          </a:p>
          <a:p>
            <a:pPr indent="-342900" lvl="1" marL="914400" rtl="0" algn="l">
              <a:spcBef>
                <a:spcPts val="0"/>
              </a:spcBef>
              <a:spcAft>
                <a:spcPts val="0"/>
              </a:spcAft>
              <a:buSzPts val="1800"/>
              <a:buChar char="○"/>
            </a:pPr>
            <a:r>
              <a:rPr lang="en-GB" sz="1800"/>
              <a:t>Brazil</a:t>
            </a:r>
            <a:endParaRPr sz="1800"/>
          </a:p>
          <a:p>
            <a:pPr indent="-342900" lvl="0" marL="457200" rtl="0" algn="l">
              <a:spcBef>
                <a:spcPts val="0"/>
              </a:spcBef>
              <a:spcAft>
                <a:spcPts val="0"/>
              </a:spcAft>
              <a:buSzPts val="1800"/>
              <a:buChar char="●"/>
            </a:pPr>
            <a:r>
              <a:rPr lang="en-GB" sz="1800"/>
              <a:t>Major reasons include data access security, privacy concerns, and </a:t>
            </a:r>
            <a:r>
              <a:rPr lang="en-GB" sz="1800"/>
              <a:t>sovereignty</a:t>
            </a:r>
            <a:r>
              <a:rPr lang="en-GB" sz="1800"/>
              <a:t> concerns.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HISTORY OF INDIA’S LAWS</a:t>
            </a:r>
            <a:endParaRPr/>
          </a:p>
        </p:txBody>
      </p:sp>
      <p:sp>
        <p:nvSpPr>
          <p:cNvPr id="262" name="Google Shape;262;p3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India originally legislated on cybercrime with Information Technology Act, 2000.</a:t>
            </a:r>
            <a:endParaRPr sz="1600"/>
          </a:p>
          <a:p>
            <a:pPr indent="-330200" lvl="0" marL="457200" rtl="0" algn="l">
              <a:spcBef>
                <a:spcPts val="0"/>
              </a:spcBef>
              <a:spcAft>
                <a:spcPts val="0"/>
              </a:spcAft>
              <a:buSzPts val="1600"/>
              <a:buChar char="●"/>
            </a:pPr>
            <a:r>
              <a:rPr lang="en-GB" sz="1600"/>
              <a:t>In brief, this provided for recognition of digital methods of transmission, authorization (like digital signatures), and setting up of bodies related to handling cybercrime.</a:t>
            </a:r>
            <a:endParaRPr sz="1600"/>
          </a:p>
          <a:p>
            <a:pPr indent="-330200" lvl="0" marL="457200" rtl="0" algn="l">
              <a:spcBef>
                <a:spcPts val="0"/>
              </a:spcBef>
              <a:spcAft>
                <a:spcPts val="0"/>
              </a:spcAft>
              <a:buSzPts val="1600"/>
              <a:buChar char="●"/>
            </a:pPr>
            <a:r>
              <a:rPr lang="en-GB" sz="1600"/>
              <a:t>By 2008, India and the Council of Europe cooperated to introduce various changes in the IT Act.</a:t>
            </a:r>
            <a:endParaRPr sz="1600"/>
          </a:p>
          <a:p>
            <a:pPr indent="-330200" lvl="0" marL="457200" rtl="0" algn="l">
              <a:spcBef>
                <a:spcPts val="0"/>
              </a:spcBef>
              <a:spcAft>
                <a:spcPts val="0"/>
              </a:spcAft>
              <a:buSzPts val="1600"/>
              <a:buChar char="●"/>
            </a:pPr>
            <a:r>
              <a:rPr lang="en-GB" sz="1600"/>
              <a:t>Thus, India’s legislation was brought broadly in line with the convention.</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INDIA’S CONCERNS</a:t>
            </a:r>
            <a:endParaRPr/>
          </a:p>
        </p:txBody>
      </p:sp>
      <p:sp>
        <p:nvSpPr>
          <p:cNvPr id="268" name="Google Shape;268;p3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The convention was drafted with a number of developed countries, but without much input from developing countries.</a:t>
            </a:r>
            <a:endParaRPr sz="1600"/>
          </a:p>
          <a:p>
            <a:pPr indent="-330200" lvl="0" marL="457200" rtl="0" algn="l">
              <a:spcBef>
                <a:spcPts val="0"/>
              </a:spcBef>
              <a:spcAft>
                <a:spcPts val="0"/>
              </a:spcAft>
              <a:buSzPts val="1600"/>
              <a:buChar char="●"/>
            </a:pPr>
            <a:r>
              <a:rPr lang="en-GB" sz="1600"/>
              <a:t>Terrorism is not addressed at all in the convention. This is despite the fact that terrorism over cyberspace is one of the most pressing issues for India.</a:t>
            </a:r>
            <a:endParaRPr sz="1600"/>
          </a:p>
          <a:p>
            <a:pPr indent="-330200" lvl="0" marL="457200" rtl="0" algn="l">
              <a:spcBef>
                <a:spcPts val="0"/>
              </a:spcBef>
              <a:spcAft>
                <a:spcPts val="0"/>
              </a:spcAft>
              <a:buSzPts val="1600"/>
              <a:buChar char="●"/>
            </a:pPr>
            <a:r>
              <a:rPr lang="en-GB" sz="1600"/>
              <a:t>Transborder access to data is a concern shared by many other countries, primarily Brazil and Russia. It is believed to violate sovereignty, due to the provisions of Article 32. Foreign access to data also ties in with privacy concerns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CONCERNS - CONT’D</a:t>
            </a:r>
            <a:endParaRPr/>
          </a:p>
        </p:txBody>
      </p:sp>
      <p:sp>
        <p:nvSpPr>
          <p:cNvPr id="274" name="Google Shape;274;p3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Lack of human rights concerns - the convention simply uses Article 15, and a mention in other articles and guidelines. India pushed for better human rights guidelines in May 2015, at the 18th session of CSTD</a:t>
            </a:r>
            <a:endParaRPr sz="1600"/>
          </a:p>
          <a:p>
            <a:pPr indent="-330200" lvl="0" marL="457200" rtl="0" algn="l">
              <a:spcBef>
                <a:spcPts val="0"/>
              </a:spcBef>
              <a:spcAft>
                <a:spcPts val="0"/>
              </a:spcAft>
              <a:buSzPts val="1600"/>
              <a:buChar char="●"/>
            </a:pPr>
            <a:r>
              <a:rPr lang="en-GB" sz="1600"/>
              <a:t>Copyright protection is extensive in many countries, but not so much in India. The extent of protections provided in the convention reflects this. Similar issues have been raised by Brazil.</a:t>
            </a:r>
            <a:endParaRPr sz="1600"/>
          </a:p>
          <a:p>
            <a:pPr indent="-330200" lvl="0" marL="457200" rtl="0" algn="l">
              <a:spcBef>
                <a:spcPts val="0"/>
              </a:spcBef>
              <a:spcAft>
                <a:spcPts val="0"/>
              </a:spcAft>
              <a:buSzPts val="1600"/>
              <a:buChar char="●"/>
            </a:pPr>
            <a:r>
              <a:rPr lang="en-GB" sz="1600"/>
              <a:t>Staticness and effectiveness have been an issue. Even the Council of Europe has considered the issue of effectiveness.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CONCERNS - CONT’D</a:t>
            </a:r>
            <a:endParaRPr/>
          </a:p>
        </p:txBody>
      </p:sp>
      <p:sp>
        <p:nvSpPr>
          <p:cNvPr id="280" name="Google Shape;280;p3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33333"/>
              </a:buClr>
              <a:buSzPts val="1600"/>
              <a:buFont typeface="Source Sans Pro"/>
              <a:buChar char="●"/>
            </a:pPr>
            <a:r>
              <a:rPr lang="en-GB" sz="1600">
                <a:solidFill>
                  <a:srgbClr val="333333"/>
                </a:solidFill>
                <a:highlight>
                  <a:srgbClr val="FFFFFF"/>
                </a:highlight>
              </a:rPr>
              <a:t>Promise of cooperation is not firm enough; states can refuse on a number of issues</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Font typeface="Source Sans Pro"/>
              <a:buChar char="●"/>
            </a:pPr>
            <a:r>
              <a:rPr lang="en-GB" sz="1600">
                <a:solidFill>
                  <a:srgbClr val="333333"/>
                </a:solidFill>
                <a:highlight>
                  <a:srgbClr val="FFFFFF"/>
                </a:highlight>
              </a:rPr>
              <a:t>Criminal justice treaty and not covering state</a:t>
            </a:r>
            <a:r>
              <a:rPr b="1" lang="en-GB" sz="1600">
                <a:solidFill>
                  <a:srgbClr val="333333"/>
                </a:solidFill>
                <a:highlight>
                  <a:srgbClr val="FFFFFF"/>
                </a:highlight>
              </a:rPr>
              <a:t> </a:t>
            </a:r>
            <a:r>
              <a:rPr lang="en-GB" sz="1600">
                <a:solidFill>
                  <a:srgbClr val="333333"/>
                </a:solidFill>
                <a:highlight>
                  <a:srgbClr val="FFFFFF"/>
                </a:highlight>
              </a:rPr>
              <a:t>actors</a:t>
            </a:r>
            <a:endParaRPr i="1" sz="1600">
              <a:solidFill>
                <a:srgbClr val="333333"/>
              </a:solidFill>
              <a:highlight>
                <a:srgbClr val="FFFFFF"/>
              </a:highlight>
            </a:endParaRPr>
          </a:p>
          <a:p>
            <a:pPr indent="-330200" lvl="0" marL="457200" rtl="0" algn="l">
              <a:spcBef>
                <a:spcPts val="0"/>
              </a:spcBef>
              <a:spcAft>
                <a:spcPts val="0"/>
              </a:spcAft>
              <a:buClr>
                <a:srgbClr val="333333"/>
              </a:buClr>
              <a:buSzPts val="1600"/>
              <a:buFont typeface="Source Sans Pro"/>
              <a:buChar char="●"/>
            </a:pPr>
            <a:r>
              <a:rPr lang="en-GB" sz="1600">
                <a:solidFill>
                  <a:srgbClr val="333333"/>
                </a:solidFill>
                <a:highlight>
                  <a:srgbClr val="FFFFFF"/>
                </a:highlight>
              </a:rPr>
              <a:t>Instead of joining the convention, a UN level agreement might be more favourable, and India may pursue it</a:t>
            </a:r>
            <a:endParaRPr b="1" sz="1600">
              <a:solidFill>
                <a:srgbClr val="333333"/>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CURRENT STATUS</a:t>
            </a:r>
            <a:endParaRPr/>
          </a:p>
        </p:txBody>
      </p:sp>
      <p:sp>
        <p:nvSpPr>
          <p:cNvPr id="286" name="Google Shape;286;p4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There are advantages to joining the convention</a:t>
            </a:r>
            <a:endParaRPr sz="1600"/>
          </a:p>
          <a:p>
            <a:pPr indent="-330200" lvl="0" marL="457200" rtl="0" algn="l">
              <a:spcBef>
                <a:spcPts val="0"/>
              </a:spcBef>
              <a:spcAft>
                <a:spcPts val="0"/>
              </a:spcAft>
              <a:buSzPts val="1600"/>
              <a:buChar char="●"/>
            </a:pPr>
            <a:r>
              <a:rPr lang="en-GB" sz="1600"/>
              <a:t>India would likely get an international platform to discuss future reforms to cyber laws</a:t>
            </a:r>
            <a:endParaRPr sz="1600"/>
          </a:p>
          <a:p>
            <a:pPr indent="-330200" lvl="0" marL="457200" rtl="0" algn="l">
              <a:spcBef>
                <a:spcPts val="0"/>
              </a:spcBef>
              <a:spcAft>
                <a:spcPts val="0"/>
              </a:spcAft>
              <a:buSzPts val="1600"/>
              <a:buChar char="●"/>
            </a:pPr>
            <a:r>
              <a:rPr lang="en-GB" sz="1600"/>
              <a:t>India could become a primary country for capacity building</a:t>
            </a:r>
            <a:endParaRPr sz="1600"/>
          </a:p>
          <a:p>
            <a:pPr indent="-330200" lvl="0" marL="457200" rtl="0" algn="l">
              <a:spcBef>
                <a:spcPts val="0"/>
              </a:spcBef>
              <a:spcAft>
                <a:spcPts val="0"/>
              </a:spcAft>
              <a:buSzPts val="1600"/>
              <a:buChar char="●"/>
            </a:pPr>
            <a:r>
              <a:rPr lang="en-GB" sz="1600"/>
              <a:t>Considering the push to digital India, and the increase in cyber crime, the decision to not join is being rethought</a:t>
            </a:r>
            <a:endParaRPr sz="1600"/>
          </a:p>
          <a:p>
            <a:pPr indent="-330200" lvl="0" marL="457200" rtl="0" algn="l">
              <a:spcBef>
                <a:spcPts val="0"/>
              </a:spcBef>
              <a:spcAft>
                <a:spcPts val="0"/>
              </a:spcAft>
              <a:buSzPts val="1600"/>
              <a:buChar char="●"/>
            </a:pPr>
            <a:r>
              <a:rPr lang="en-GB" sz="1600"/>
              <a:t>In 2018, the Ministry of Home Affairs flagged the advantages and need of joining the convention</a:t>
            </a:r>
            <a:endParaRPr sz="1600"/>
          </a:p>
          <a:p>
            <a:pPr indent="-330200" lvl="0" marL="457200" rtl="0" algn="l">
              <a:spcBef>
                <a:spcPts val="0"/>
              </a:spcBef>
              <a:spcAft>
                <a:spcPts val="0"/>
              </a:spcAft>
              <a:buSzPts val="1600"/>
              <a:buChar char="●"/>
            </a:pPr>
            <a:r>
              <a:rPr lang="en-GB" sz="1600"/>
              <a:t>However, the IB opposes this move on data privacy and individual human rights.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REFERENCES</a:t>
            </a:r>
            <a:endParaRPr/>
          </a:p>
        </p:txBody>
      </p:sp>
      <p:sp>
        <p:nvSpPr>
          <p:cNvPr id="292" name="Google Shape;292;p41"/>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sz="1100" u="sng">
                <a:solidFill>
                  <a:schemeClr val="accent5"/>
                </a:solidFill>
                <a:latin typeface="Arial"/>
                <a:ea typeface="Arial"/>
                <a:cs typeface="Arial"/>
                <a:sym typeface="Arial"/>
                <a:hlinkClick r:id="rId3"/>
              </a:rPr>
              <a:t>https://www.europarl.europa.eu/meetdocs/2014_2019/documents/libe/dv/7_conv_budapest_/7_conv_budapest_en.pdf</a:t>
            </a:r>
            <a:endParaRPr/>
          </a:p>
          <a:p>
            <a:pPr indent="-311150" lvl="0" marL="457200" rtl="0" algn="l">
              <a:spcBef>
                <a:spcPts val="1600"/>
              </a:spcBef>
              <a:spcAft>
                <a:spcPts val="0"/>
              </a:spcAft>
              <a:buSzPts val="1300"/>
              <a:buChar char="●"/>
            </a:pPr>
            <a:r>
              <a:rPr lang="en-GB" sz="1100" u="sng">
                <a:solidFill>
                  <a:schemeClr val="accent5"/>
                </a:solidFill>
                <a:latin typeface="Arial"/>
                <a:ea typeface="Arial"/>
                <a:cs typeface="Arial"/>
                <a:sym typeface="Arial"/>
                <a:hlinkClick r:id="rId4"/>
              </a:rPr>
              <a:t>https://en.wikipedia.org/wiki/Convention_on_Cybercrime</a:t>
            </a:r>
            <a:endParaRPr/>
          </a:p>
          <a:p>
            <a:pPr indent="-311150" lvl="0" marL="457200" rtl="0" algn="l">
              <a:spcBef>
                <a:spcPts val="1600"/>
              </a:spcBef>
              <a:spcAft>
                <a:spcPts val="0"/>
              </a:spcAft>
              <a:buSzPts val="1300"/>
              <a:buChar char="●"/>
            </a:pPr>
            <a:r>
              <a:rPr lang="en-GB" u="sng">
                <a:solidFill>
                  <a:schemeClr val="hlink"/>
                </a:solidFill>
                <a:hlinkClick r:id="rId5"/>
              </a:rPr>
              <a:t>http://conventions.coe.int/Treaty/EN/Treaties/Html/185.htm</a:t>
            </a:r>
            <a:endParaRPr/>
          </a:p>
          <a:p>
            <a:pPr indent="-311150" lvl="0" marL="457200" rtl="0" algn="l">
              <a:spcBef>
                <a:spcPts val="0"/>
              </a:spcBef>
              <a:spcAft>
                <a:spcPts val="0"/>
              </a:spcAft>
              <a:buSzPts val="1300"/>
              <a:buChar char="●"/>
            </a:pPr>
            <a:r>
              <a:rPr lang="en-GB" u="sng">
                <a:solidFill>
                  <a:schemeClr val="hlink"/>
                </a:solidFill>
                <a:hlinkClick r:id="rId6"/>
              </a:rPr>
              <a:t>https://www.orfonline.org/expert-speak/india-and-the-budapest-convention-why-not/</a:t>
            </a:r>
            <a:endParaRPr/>
          </a:p>
          <a:p>
            <a:pPr indent="-311150" lvl="0" marL="457200" rtl="0" algn="l">
              <a:spcBef>
                <a:spcPts val="0"/>
              </a:spcBef>
              <a:spcAft>
                <a:spcPts val="0"/>
              </a:spcAft>
              <a:buSzPts val="1300"/>
              <a:buChar char="●"/>
            </a:pPr>
            <a:r>
              <a:rPr lang="en-GB" u="sng">
                <a:solidFill>
                  <a:schemeClr val="hlink"/>
                </a:solidFill>
                <a:hlinkClick r:id="rId7"/>
              </a:rPr>
              <a:t>https://internetdemocracy.in/reports/india-and-the-budapest-convention-to-sign-or-not-considerations-for-indian-stakeholders/#fnref:13</a:t>
            </a:r>
            <a:endParaRPr/>
          </a:p>
          <a:p>
            <a:pPr indent="-311150" lvl="0" marL="457200" rtl="0" algn="l">
              <a:spcBef>
                <a:spcPts val="0"/>
              </a:spcBef>
              <a:spcAft>
                <a:spcPts val="0"/>
              </a:spcAft>
              <a:buSzPts val="1300"/>
              <a:buChar char="●"/>
            </a:pPr>
            <a:r>
              <a:rPr lang="en-GB" u="sng">
                <a:solidFill>
                  <a:schemeClr val="hlink"/>
                </a:solidFill>
                <a:hlinkClick r:id="rId8"/>
              </a:rPr>
              <a:t>https://indianexpress.com/article/india/home-ministry-pitches-for-budapest-convention-on-cyber-security-rajnath-singh-5029314/</a:t>
            </a:r>
            <a:endParaRPr/>
          </a:p>
          <a:p>
            <a:pPr indent="-311150" lvl="0" marL="457200" rtl="0" algn="l">
              <a:spcBef>
                <a:spcPts val="0"/>
              </a:spcBef>
              <a:spcAft>
                <a:spcPts val="0"/>
              </a:spcAft>
              <a:buSzPts val="1300"/>
              <a:buChar char="●"/>
            </a:pPr>
            <a:r>
              <a:rPr lang="en-GB" u="sng">
                <a:solidFill>
                  <a:schemeClr val="hlink"/>
                </a:solidFill>
                <a:hlinkClick r:id="rId9"/>
              </a:rPr>
              <a:t>https://www.coe.int/en/web/cybercrime/parties-observers</a:t>
            </a:r>
            <a:endParaRPr/>
          </a:p>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10"/>
              </a:rPr>
              <a:t>https://cis-india.org/internet-governance/blog/vipul-kharbanda-april-29-2019-international-cooperation-in-cybercrime-the-budapest-convention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100">
                <a:solidFill>
                  <a:srgbClr val="FFFFFF"/>
                </a:solidFill>
              </a:rPr>
              <a:t>WannaCry virus hits the NHS, 2017</a:t>
            </a:r>
            <a:endParaRPr sz="2100">
              <a:solidFill>
                <a:srgbClr val="FFFFFF"/>
              </a:solidFill>
            </a:endParaRPr>
          </a:p>
          <a:p>
            <a:pPr indent="0" lvl="0" marL="0" rtl="0" algn="l">
              <a:lnSpc>
                <a:spcPct val="115000"/>
              </a:lnSpc>
              <a:spcBef>
                <a:spcPts val="1200"/>
              </a:spcBef>
              <a:spcAft>
                <a:spcPts val="0"/>
              </a:spcAft>
              <a:buNone/>
            </a:pPr>
            <a:r>
              <a:t/>
            </a:r>
            <a:endParaRPr sz="2100">
              <a:solidFill>
                <a:srgbClr val="FFFFFF"/>
              </a:solidFill>
            </a:endParaRPr>
          </a:p>
          <a:p>
            <a:pPr indent="0" lvl="0" marL="0" rtl="0" algn="l">
              <a:lnSpc>
                <a:spcPct val="115000"/>
              </a:lnSpc>
              <a:spcBef>
                <a:spcPts val="1200"/>
              </a:spcBef>
              <a:spcAft>
                <a:spcPts val="1200"/>
              </a:spcAft>
              <a:buNone/>
            </a:pPr>
            <a:r>
              <a:t/>
            </a:r>
            <a:endParaRPr sz="2100">
              <a:solidFill>
                <a:srgbClr val="FFFFFF"/>
              </a:solidFill>
            </a:endParaRPr>
          </a:p>
        </p:txBody>
      </p:sp>
      <p:sp>
        <p:nvSpPr>
          <p:cNvPr id="76" name="Google Shape;76;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222526"/>
              </a:buClr>
              <a:buSzPts val="1400"/>
              <a:buFont typeface="Arial"/>
              <a:buChar char="●"/>
            </a:pPr>
            <a:r>
              <a:rPr lang="en-GB" sz="1400">
                <a:solidFill>
                  <a:srgbClr val="222526"/>
                </a:solidFill>
                <a:highlight>
                  <a:srgbClr val="FFFFFF"/>
                </a:highlight>
              </a:rPr>
              <a:t>The </a:t>
            </a:r>
            <a:r>
              <a:rPr b="1" lang="en-GB" sz="1400">
                <a:solidFill>
                  <a:srgbClr val="222526"/>
                </a:solidFill>
                <a:highlight>
                  <a:srgbClr val="FFFFFF"/>
                </a:highlight>
              </a:rPr>
              <a:t>most widespread cyber attack</a:t>
            </a:r>
            <a:r>
              <a:rPr lang="en-GB" sz="1400">
                <a:solidFill>
                  <a:srgbClr val="222526"/>
                </a:solidFill>
                <a:highlight>
                  <a:srgbClr val="FFFFFF"/>
                </a:highlight>
              </a:rPr>
              <a:t> ever, hackers managed to gain access to the NHS' computer system in mid-2017, causes </a:t>
            </a:r>
            <a:r>
              <a:rPr b="1" lang="en-GB" sz="1400">
                <a:solidFill>
                  <a:srgbClr val="222526"/>
                </a:solidFill>
                <a:highlight>
                  <a:srgbClr val="FFFFFF"/>
                </a:highlight>
              </a:rPr>
              <a:t>chaos among the UK's medical system.</a:t>
            </a:r>
            <a:endParaRPr b="1" sz="1400">
              <a:solidFill>
                <a:srgbClr val="222526"/>
              </a:solidFill>
              <a:highlight>
                <a:srgbClr val="FFFFFF"/>
              </a:highlight>
            </a:endParaRPr>
          </a:p>
          <a:p>
            <a:pPr indent="-317500" lvl="0" marL="457200" rtl="0" algn="l">
              <a:lnSpc>
                <a:spcPct val="150000"/>
              </a:lnSpc>
              <a:spcBef>
                <a:spcPts val="1000"/>
              </a:spcBef>
              <a:spcAft>
                <a:spcPts val="0"/>
              </a:spcAft>
              <a:buClr>
                <a:srgbClr val="222526"/>
              </a:buClr>
              <a:buSzPts val="1400"/>
              <a:buFont typeface="Arial"/>
              <a:buChar char="●"/>
            </a:pPr>
            <a:r>
              <a:rPr lang="en-GB" sz="1400">
                <a:solidFill>
                  <a:srgbClr val="222526"/>
                </a:solidFill>
                <a:highlight>
                  <a:srgbClr val="FFFFFF"/>
                </a:highlight>
              </a:rPr>
              <a:t>exploit of</a:t>
            </a:r>
            <a:r>
              <a:rPr b="1" lang="en-GB" sz="1400">
                <a:solidFill>
                  <a:srgbClr val="222526"/>
                </a:solidFill>
                <a:highlight>
                  <a:srgbClr val="FFFFFF"/>
                </a:highlight>
              </a:rPr>
              <a:t> Windows' Server Message Block (SMB) protocol</a:t>
            </a:r>
            <a:endParaRPr b="1" sz="1400">
              <a:solidFill>
                <a:srgbClr val="222526"/>
              </a:solidFill>
              <a:highlight>
                <a:srgbClr val="FFFFFF"/>
              </a:highlight>
            </a:endParaRPr>
          </a:p>
          <a:p>
            <a:pPr indent="-317500" lvl="0" marL="457200" rtl="0" algn="l">
              <a:lnSpc>
                <a:spcPct val="150000"/>
              </a:lnSpc>
              <a:spcBef>
                <a:spcPts val="1000"/>
              </a:spcBef>
              <a:spcAft>
                <a:spcPts val="0"/>
              </a:spcAft>
              <a:buClr>
                <a:srgbClr val="222526"/>
              </a:buClr>
              <a:buSzPts val="1400"/>
              <a:buChar char="●"/>
            </a:pPr>
            <a:r>
              <a:rPr lang="en-GB" sz="1400">
                <a:solidFill>
                  <a:srgbClr val="222526"/>
                </a:solidFill>
                <a:highlight>
                  <a:srgbClr val="FFFFFF"/>
                </a:highlight>
              </a:rPr>
              <a:t>Ransomware affectionately named "WannaCry" was delivered via email in the form of an attachment.</a:t>
            </a:r>
            <a:endParaRPr sz="1400">
              <a:solidFill>
                <a:srgbClr val="222526"/>
              </a:solidFill>
              <a:highlight>
                <a:srgbClr val="FFFFFF"/>
              </a:highlight>
            </a:endParaRPr>
          </a:p>
          <a:p>
            <a:pPr indent="-317500" lvl="0" marL="457200" rtl="0" algn="l">
              <a:lnSpc>
                <a:spcPct val="150000"/>
              </a:lnSpc>
              <a:spcBef>
                <a:spcPts val="1000"/>
              </a:spcBef>
              <a:spcAft>
                <a:spcPts val="0"/>
              </a:spcAft>
              <a:buClr>
                <a:srgbClr val="222526"/>
              </a:buClr>
              <a:buSzPts val="1400"/>
              <a:buFont typeface="Arial"/>
              <a:buChar char="●"/>
            </a:pPr>
            <a:r>
              <a:rPr lang="en-GB" sz="1400">
                <a:solidFill>
                  <a:srgbClr val="222526"/>
                </a:solidFill>
                <a:highlight>
                  <a:srgbClr val="FFFFFF"/>
                </a:highlight>
              </a:rPr>
              <a:t>As many as 3</a:t>
            </a:r>
            <a:r>
              <a:rPr b="1" lang="en-GB" sz="1400">
                <a:solidFill>
                  <a:srgbClr val="222526"/>
                </a:solidFill>
                <a:highlight>
                  <a:srgbClr val="FFFFFF"/>
                </a:highlight>
              </a:rPr>
              <a:t>00,000 computers were infected</a:t>
            </a:r>
            <a:r>
              <a:rPr lang="en-GB" sz="1400">
                <a:solidFill>
                  <a:srgbClr val="222526"/>
                </a:solidFill>
                <a:highlight>
                  <a:srgbClr val="FFFFFF"/>
                </a:highlight>
              </a:rPr>
              <a:t> with the virus.</a:t>
            </a:r>
            <a:endParaRPr sz="1400"/>
          </a:p>
        </p:txBody>
      </p:sp>
      <p:pic>
        <p:nvPicPr>
          <p:cNvPr id="77" name="Google Shape;77;p15"/>
          <p:cNvPicPr preferRelativeResize="0"/>
          <p:nvPr/>
        </p:nvPicPr>
        <p:blipFill>
          <a:blip r:embed="rId3">
            <a:alphaModFix/>
          </a:blip>
          <a:stretch>
            <a:fillRect/>
          </a:stretch>
        </p:blipFill>
        <p:spPr>
          <a:xfrm>
            <a:off x="10475" y="1924375"/>
            <a:ext cx="4309000" cy="3219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725" y="500925"/>
            <a:ext cx="8520600" cy="6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REFERENCES</a:t>
            </a:r>
            <a:endParaRPr/>
          </a:p>
        </p:txBody>
      </p:sp>
      <p:sp>
        <p:nvSpPr>
          <p:cNvPr id="298" name="Google Shape;298;p42"/>
          <p:cNvSpPr txBox="1"/>
          <p:nvPr>
            <p:ph idx="4294967295" type="body"/>
          </p:nvPr>
        </p:nvSpPr>
        <p:spPr>
          <a:xfrm>
            <a:off x="232625" y="1382800"/>
            <a:ext cx="8578500" cy="32166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GB" u="sng">
                <a:solidFill>
                  <a:schemeClr val="hlink"/>
                </a:solidFill>
                <a:hlinkClick r:id="rId3"/>
              </a:rPr>
              <a:t>https://www.thesun.co.uk/tech/4120942/five-of-the-worst-cases-of-cyber-crime-the-world-has-ever-seen-from-data-theft-of-one-billion-yahoo-users-to-crippling-the-nhs/</a:t>
            </a:r>
            <a:endParaRPr/>
          </a:p>
          <a:p>
            <a:pPr indent="-311150" lvl="0" marL="457200" rtl="0" algn="l">
              <a:spcBef>
                <a:spcPts val="0"/>
              </a:spcBef>
              <a:spcAft>
                <a:spcPts val="0"/>
              </a:spcAft>
              <a:buSzPts val="1300"/>
              <a:buChar char="●"/>
            </a:pPr>
            <a:r>
              <a:rPr lang="en-GB" u="sng">
                <a:solidFill>
                  <a:schemeClr val="hlink"/>
                </a:solidFill>
                <a:hlinkClick r:id="rId4"/>
              </a:rPr>
              <a:t>https://cis-india.org/internet-governance/blog/vipul-kharbanda-april-29-2019-international-cooperation-in-cybercrime-the-budapest-convention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100">
                <a:solidFill>
                  <a:srgbClr val="FFFFFF"/>
                </a:solidFill>
              </a:rPr>
              <a:t>JP and Morgan Chase &amp; Co target of giant hacking conglomerate, 2015</a:t>
            </a:r>
            <a:endParaRPr b="1" sz="2100">
              <a:solidFill>
                <a:srgbClr val="FFFFFF"/>
              </a:solidFill>
            </a:endParaRPr>
          </a:p>
          <a:p>
            <a:pPr indent="0" lvl="0" marL="0" rtl="0" algn="l">
              <a:spcBef>
                <a:spcPts val="1200"/>
              </a:spcBef>
              <a:spcAft>
                <a:spcPts val="0"/>
              </a:spcAft>
              <a:buNone/>
            </a:pPr>
            <a:r>
              <a:t/>
            </a:r>
            <a:endParaRPr sz="2100">
              <a:solidFill>
                <a:srgbClr val="FFFFFF"/>
              </a:solidFill>
            </a:endParaRPr>
          </a:p>
        </p:txBody>
      </p:sp>
      <p:sp>
        <p:nvSpPr>
          <p:cNvPr id="83" name="Google Shape;83;p16"/>
          <p:cNvSpPr txBox="1"/>
          <p:nvPr>
            <p:ph idx="1" type="body"/>
          </p:nvPr>
        </p:nvSpPr>
        <p:spPr>
          <a:xfrm>
            <a:off x="4644675" y="500925"/>
            <a:ext cx="4166400" cy="448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526"/>
              </a:buClr>
              <a:buSzPts val="1800"/>
              <a:buChar char="●"/>
            </a:pPr>
            <a:r>
              <a:rPr lang="en-GB" sz="1800">
                <a:solidFill>
                  <a:srgbClr val="222526"/>
                </a:solidFill>
                <a:highlight>
                  <a:srgbClr val="FFFFFF"/>
                </a:highlight>
              </a:rPr>
              <a:t>Late in 2015, three men were charged with stealing data from millions of people </a:t>
            </a:r>
            <a:endParaRPr sz="1800">
              <a:solidFill>
                <a:srgbClr val="222526"/>
              </a:solidFill>
              <a:highlight>
                <a:srgbClr val="FFFFFF"/>
              </a:highlight>
            </a:endParaRPr>
          </a:p>
          <a:p>
            <a:pPr indent="-342900" lvl="0" marL="457200" rtl="0" algn="l">
              <a:spcBef>
                <a:spcPts val="1000"/>
              </a:spcBef>
              <a:spcAft>
                <a:spcPts val="0"/>
              </a:spcAft>
              <a:buClr>
                <a:srgbClr val="222526"/>
              </a:buClr>
              <a:buSzPts val="1800"/>
              <a:buFont typeface="Arial"/>
              <a:buChar char="●"/>
            </a:pPr>
            <a:r>
              <a:rPr lang="en-GB" sz="1800">
                <a:solidFill>
                  <a:srgbClr val="222526"/>
                </a:solidFill>
                <a:highlight>
                  <a:srgbClr val="FFFFFF"/>
                </a:highlight>
              </a:rPr>
              <a:t>“one of the </a:t>
            </a:r>
            <a:r>
              <a:rPr b="1" lang="en-GB" sz="1800">
                <a:solidFill>
                  <a:srgbClr val="222526"/>
                </a:solidFill>
                <a:highlight>
                  <a:srgbClr val="FFFFFF"/>
                </a:highlight>
              </a:rPr>
              <a:t>largest thefts of financial-related data</a:t>
            </a:r>
            <a:r>
              <a:rPr lang="en-GB" sz="1800">
                <a:solidFill>
                  <a:srgbClr val="222526"/>
                </a:solidFill>
                <a:highlight>
                  <a:srgbClr val="FFFFFF"/>
                </a:highlight>
              </a:rPr>
              <a:t> in history”.</a:t>
            </a:r>
            <a:endParaRPr sz="1800">
              <a:solidFill>
                <a:srgbClr val="222526"/>
              </a:solidFill>
              <a:highlight>
                <a:srgbClr val="FFFFFF"/>
              </a:highlight>
            </a:endParaRPr>
          </a:p>
          <a:p>
            <a:pPr indent="-342900" lvl="0" marL="457200" rtl="0" algn="l">
              <a:spcBef>
                <a:spcPts val="1000"/>
              </a:spcBef>
              <a:spcAft>
                <a:spcPts val="0"/>
              </a:spcAft>
              <a:buClr>
                <a:srgbClr val="222526"/>
              </a:buClr>
              <a:buSzPts val="1800"/>
              <a:buFont typeface="Arial"/>
              <a:buChar char="●"/>
            </a:pPr>
            <a:r>
              <a:rPr lang="en-GB" sz="1800">
                <a:solidFill>
                  <a:srgbClr val="222526"/>
                </a:solidFill>
                <a:highlight>
                  <a:srgbClr val="FFFFFF"/>
                </a:highlight>
              </a:rPr>
              <a:t>Thought to have been operating out of </a:t>
            </a:r>
            <a:r>
              <a:rPr b="1" lang="en-GB" sz="1800">
                <a:solidFill>
                  <a:srgbClr val="222526"/>
                </a:solidFill>
                <a:highlight>
                  <a:srgbClr val="FFFFFF"/>
                </a:highlight>
              </a:rPr>
              <a:t>Israel</a:t>
            </a:r>
            <a:r>
              <a:rPr lang="en-GB" sz="1800">
                <a:solidFill>
                  <a:srgbClr val="222526"/>
                </a:solidFill>
                <a:highlight>
                  <a:srgbClr val="FFFFFF"/>
                </a:highlight>
              </a:rPr>
              <a:t>, the trio targeted major corporations</a:t>
            </a:r>
            <a:endParaRPr sz="1800">
              <a:solidFill>
                <a:srgbClr val="222526"/>
              </a:solidFill>
              <a:highlight>
                <a:srgbClr val="FFFFFF"/>
              </a:highlight>
            </a:endParaRPr>
          </a:p>
          <a:p>
            <a:pPr indent="-342900" lvl="0" marL="457200" rtl="0" algn="l">
              <a:spcBef>
                <a:spcPts val="1000"/>
              </a:spcBef>
              <a:spcAft>
                <a:spcPts val="0"/>
              </a:spcAft>
              <a:buClr>
                <a:srgbClr val="222526"/>
              </a:buClr>
              <a:buSzPts val="1800"/>
              <a:buFont typeface="Arial"/>
              <a:buChar char="●"/>
            </a:pPr>
            <a:r>
              <a:rPr b="1" lang="en-GB" sz="1800">
                <a:solidFill>
                  <a:srgbClr val="222526"/>
                </a:solidFill>
                <a:highlight>
                  <a:srgbClr val="FFFFFF"/>
                </a:highlight>
              </a:rPr>
              <a:t>manipulate stock prices</a:t>
            </a:r>
            <a:r>
              <a:rPr lang="en-GB" sz="1800">
                <a:solidFill>
                  <a:srgbClr val="222526"/>
                </a:solidFill>
                <a:highlight>
                  <a:srgbClr val="FFFFFF"/>
                </a:highlight>
              </a:rPr>
              <a:t> and make enormous financial gain.</a:t>
            </a:r>
            <a:endParaRPr sz="1800">
              <a:solidFill>
                <a:srgbClr val="222526"/>
              </a:solidFill>
              <a:highlight>
                <a:srgbClr val="FFFFFF"/>
              </a:highlight>
            </a:endParaRPr>
          </a:p>
          <a:p>
            <a:pPr indent="0" lvl="0" marL="0" rtl="0" algn="l">
              <a:spcBef>
                <a:spcPts val="120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0" y="2236300"/>
            <a:ext cx="4313450" cy="290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100">
                <a:solidFill>
                  <a:srgbClr val="FFFFFF"/>
                </a:solidFill>
              </a:rPr>
              <a:t>Sony Pictures crippled by GOP hackers, 2014</a:t>
            </a:r>
            <a:endParaRPr sz="2100">
              <a:solidFill>
                <a:srgbClr val="FFFFFF"/>
              </a:solidFill>
            </a:endParaRPr>
          </a:p>
          <a:p>
            <a:pPr indent="0" lvl="0" marL="0" rtl="0" algn="l">
              <a:spcBef>
                <a:spcPts val="1200"/>
              </a:spcBef>
              <a:spcAft>
                <a:spcPts val="0"/>
              </a:spcAft>
              <a:buNone/>
            </a:pPr>
            <a:r>
              <a:t/>
            </a:r>
            <a:endParaRPr sz="2100">
              <a:solidFill>
                <a:srgbClr val="FFFFFF"/>
              </a:solidFill>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222526"/>
                </a:solidFill>
                <a:highlight>
                  <a:srgbClr val="FFFFFF"/>
                </a:highlight>
              </a:rPr>
              <a:t>In late 2014, major entertainment company Sony Pictures were hit with a crippling virus.</a:t>
            </a:r>
            <a:endParaRPr sz="1350">
              <a:solidFill>
                <a:srgbClr val="222526"/>
              </a:solidFill>
              <a:highlight>
                <a:srgbClr val="FFFFFF"/>
              </a:highlight>
            </a:endParaRPr>
          </a:p>
          <a:p>
            <a:pPr indent="0" lvl="0" marL="0" rtl="0" algn="l">
              <a:spcBef>
                <a:spcPts val="1200"/>
              </a:spcBef>
              <a:spcAft>
                <a:spcPts val="0"/>
              </a:spcAft>
              <a:buNone/>
            </a:pPr>
            <a:r>
              <a:rPr lang="en-GB" sz="1350">
                <a:solidFill>
                  <a:srgbClr val="222526"/>
                </a:solidFill>
                <a:highlight>
                  <a:srgbClr val="FFFFFF"/>
                </a:highlight>
              </a:rPr>
              <a:t>Cyber crime group </a:t>
            </a:r>
            <a:r>
              <a:rPr b="1" lang="en-GB" sz="1350">
                <a:solidFill>
                  <a:srgbClr val="222526"/>
                </a:solidFill>
                <a:highlight>
                  <a:srgbClr val="FFFFFF"/>
                </a:highlight>
              </a:rPr>
              <a:t>Guardians of Peace (GOP) </a:t>
            </a:r>
            <a:r>
              <a:rPr lang="en-GB" sz="1350">
                <a:solidFill>
                  <a:srgbClr val="222526"/>
                </a:solidFill>
                <a:highlight>
                  <a:srgbClr val="FFFFFF"/>
                </a:highlight>
              </a:rPr>
              <a:t>were behind the apparent blackmail attempt, which saw around </a:t>
            </a:r>
            <a:r>
              <a:rPr b="1" lang="en-GB" sz="1350">
                <a:solidFill>
                  <a:srgbClr val="222526"/>
                </a:solidFill>
                <a:highlight>
                  <a:srgbClr val="FFFFFF"/>
                </a:highlight>
              </a:rPr>
              <a:t>100 terabytes of sensitive data</a:t>
            </a:r>
            <a:r>
              <a:rPr lang="en-GB" sz="1350">
                <a:solidFill>
                  <a:srgbClr val="222526"/>
                </a:solidFill>
                <a:highlight>
                  <a:srgbClr val="FFFFFF"/>
                </a:highlight>
              </a:rPr>
              <a:t> stolen from the company.</a:t>
            </a:r>
            <a:endParaRPr sz="1350">
              <a:solidFill>
                <a:srgbClr val="222526"/>
              </a:solidFill>
              <a:highlight>
                <a:srgbClr val="FFFFFF"/>
              </a:highlight>
            </a:endParaRPr>
          </a:p>
          <a:p>
            <a:pPr indent="0" lvl="0" marL="0" rtl="0" algn="l">
              <a:spcBef>
                <a:spcPts val="1200"/>
              </a:spcBef>
              <a:spcAft>
                <a:spcPts val="0"/>
              </a:spcAft>
              <a:buNone/>
            </a:pPr>
            <a:r>
              <a:rPr lang="en-GB" sz="1350">
                <a:solidFill>
                  <a:srgbClr val="222526"/>
                </a:solidFill>
                <a:highlight>
                  <a:srgbClr val="FFFFFF"/>
                </a:highlight>
              </a:rPr>
              <a:t>It is largely thought that the attack was related to </a:t>
            </a:r>
            <a:r>
              <a:rPr b="1" lang="en-GB" sz="1350">
                <a:solidFill>
                  <a:srgbClr val="222526"/>
                </a:solidFill>
                <a:highlight>
                  <a:srgbClr val="FFFFFF"/>
                </a:highlight>
              </a:rPr>
              <a:t>North Korea's disapproval of the film 'The Interview', </a:t>
            </a:r>
            <a:r>
              <a:rPr lang="en-GB" sz="1350">
                <a:solidFill>
                  <a:srgbClr val="222526"/>
                </a:solidFill>
                <a:highlight>
                  <a:srgbClr val="FFFFFF"/>
                </a:highlight>
              </a:rPr>
              <a:t>which humorously predicted Kim Jong-un and contained a plot where main characters attempted to assassinate the head of state.</a:t>
            </a:r>
            <a:endParaRPr sz="1350">
              <a:solidFill>
                <a:srgbClr val="222526"/>
              </a:solidFill>
              <a:highlight>
                <a:srgbClr val="FFFFFF"/>
              </a:highlight>
            </a:endParaRPr>
          </a:p>
          <a:p>
            <a:pPr indent="0" lvl="0" marL="0" rtl="0" algn="l">
              <a:spcBef>
                <a:spcPts val="1200"/>
              </a:spcBef>
              <a:spcAft>
                <a:spcPts val="0"/>
              </a:spcAft>
              <a:buNone/>
            </a:pPr>
            <a:r>
              <a:rPr lang="en-GB" sz="1350">
                <a:solidFill>
                  <a:srgbClr val="222526"/>
                </a:solidFill>
                <a:highlight>
                  <a:srgbClr val="FFFFFF"/>
                </a:highlight>
              </a:rPr>
              <a:t>US government agencies investigated the claim that </a:t>
            </a:r>
            <a:r>
              <a:rPr b="1" lang="en-GB" sz="1350">
                <a:solidFill>
                  <a:srgbClr val="222526"/>
                </a:solidFill>
                <a:highlight>
                  <a:srgbClr val="FFFFFF"/>
                </a:highlight>
              </a:rPr>
              <a:t>North Korea had authorised the cyber attack</a:t>
            </a:r>
            <a:r>
              <a:rPr lang="en-GB" sz="1350">
                <a:solidFill>
                  <a:srgbClr val="222526"/>
                </a:solidFill>
                <a:highlight>
                  <a:srgbClr val="FFFFFF"/>
                </a:highlight>
              </a:rPr>
              <a:t> in an attempt to prevent the film from being released.</a:t>
            </a:r>
            <a:endParaRPr sz="1350">
              <a:solidFill>
                <a:srgbClr val="222526"/>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100">
                <a:solidFill>
                  <a:srgbClr val="FFFFFF"/>
                </a:solidFill>
              </a:rPr>
              <a:t>One billion user accounts stolen from Yahoo, 2013</a:t>
            </a:r>
            <a:endParaRPr sz="2100">
              <a:solidFill>
                <a:srgbClr val="FFFFFF"/>
              </a:solidFill>
            </a:endParaRPr>
          </a:p>
          <a:p>
            <a:pPr indent="0" lvl="0" marL="0" rtl="0" algn="l">
              <a:spcBef>
                <a:spcPts val="1200"/>
              </a:spcBef>
              <a:spcAft>
                <a:spcPts val="0"/>
              </a:spcAft>
              <a:buNone/>
            </a:pPr>
            <a:r>
              <a:t/>
            </a:r>
            <a:endParaRPr sz="2100">
              <a:solidFill>
                <a:srgbClr val="FFFFFF"/>
              </a:solidFill>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526"/>
              </a:buClr>
              <a:buSzPts val="1400"/>
              <a:buChar char="●"/>
            </a:pPr>
            <a:r>
              <a:rPr lang="en-GB" sz="1400">
                <a:solidFill>
                  <a:srgbClr val="222526"/>
                </a:solidFill>
                <a:highlight>
                  <a:srgbClr val="FFFFFF"/>
                </a:highlight>
              </a:rPr>
              <a:t>In one of the largest cases of data theft in history, Yahoo had information from more than one billion user accounts stolen in 2013.</a:t>
            </a:r>
            <a:endParaRPr sz="1400">
              <a:solidFill>
                <a:srgbClr val="222526"/>
              </a:solidFill>
              <a:highlight>
                <a:srgbClr val="FFFFFF"/>
              </a:highlight>
            </a:endParaRPr>
          </a:p>
          <a:p>
            <a:pPr indent="-317500" lvl="0" marL="457200" rtl="0" algn="l">
              <a:spcBef>
                <a:spcPts val="1000"/>
              </a:spcBef>
              <a:spcAft>
                <a:spcPts val="0"/>
              </a:spcAft>
              <a:buClr>
                <a:srgbClr val="222526"/>
              </a:buClr>
              <a:buSzPts val="1400"/>
              <a:buChar char="●"/>
            </a:pPr>
            <a:r>
              <a:rPr lang="en-GB" sz="1400">
                <a:solidFill>
                  <a:srgbClr val="222526"/>
                </a:solidFill>
                <a:highlight>
                  <a:srgbClr val="FFFFFF"/>
                </a:highlight>
              </a:rPr>
              <a:t>Personal information including names, phone numbers, passwords and email addresses were taken from the internet giant.</a:t>
            </a:r>
            <a:endParaRPr sz="1400">
              <a:solidFill>
                <a:srgbClr val="222526"/>
              </a:solidFill>
              <a:highlight>
                <a:srgbClr val="FFFFFF"/>
              </a:highlight>
            </a:endParaRPr>
          </a:p>
          <a:p>
            <a:pPr indent="-317500" lvl="0" marL="457200" rtl="0" algn="l">
              <a:spcBef>
                <a:spcPts val="1000"/>
              </a:spcBef>
              <a:spcAft>
                <a:spcPts val="0"/>
              </a:spcAft>
              <a:buClr>
                <a:srgbClr val="222526"/>
              </a:buClr>
              <a:buSzPts val="1400"/>
              <a:buChar char="●"/>
            </a:pPr>
            <a:r>
              <a:rPr lang="en-GB" sz="1400">
                <a:solidFill>
                  <a:srgbClr val="222526"/>
                </a:solidFill>
                <a:highlight>
                  <a:srgbClr val="FFFFFF"/>
                </a:highlight>
              </a:rPr>
              <a:t>Yahoo claimed at the time that no bank details were taken.</a:t>
            </a:r>
            <a:endParaRPr sz="1400">
              <a:solidFill>
                <a:srgbClr val="222526"/>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8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FFFFFF"/>
                </a:solidFill>
              </a:rPr>
              <a:t>Norway Bank robbery Case study</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t/>
            </a:r>
            <a:endParaRPr sz="2100">
              <a:solidFill>
                <a:srgbClr val="FFFFFF"/>
              </a:solidFill>
            </a:endParaRPr>
          </a:p>
        </p:txBody>
      </p:sp>
      <p:sp>
        <p:nvSpPr>
          <p:cNvPr id="102" name="Google Shape;102;p19"/>
          <p:cNvSpPr txBox="1"/>
          <p:nvPr>
            <p:ph idx="1" type="body"/>
          </p:nvPr>
        </p:nvSpPr>
        <p:spPr>
          <a:xfrm>
            <a:off x="4650575" y="500925"/>
            <a:ext cx="4160700" cy="4098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333333"/>
              </a:buClr>
              <a:buSzPts val="1400"/>
              <a:buChar char="●"/>
            </a:pPr>
            <a:r>
              <a:rPr lang="en-GB" sz="1400">
                <a:solidFill>
                  <a:srgbClr val="333333"/>
                </a:solidFill>
                <a:highlight>
                  <a:srgbClr val="FFFFFF"/>
                </a:highlight>
              </a:rPr>
              <a:t>In the beginning of 2005, a </a:t>
            </a:r>
            <a:r>
              <a:rPr b="1" lang="en-GB" sz="1400">
                <a:solidFill>
                  <a:srgbClr val="333333"/>
                </a:solidFill>
                <a:highlight>
                  <a:srgbClr val="FFFFFF"/>
                </a:highlight>
              </a:rPr>
              <a:t>Norwegian citizen attacked a bank in Oslo.</a:t>
            </a:r>
            <a:endParaRPr b="1" sz="1400">
              <a:solidFill>
                <a:srgbClr val="333333"/>
              </a:solidFill>
              <a:highlight>
                <a:srgbClr val="FFFFFF"/>
              </a:highlight>
            </a:endParaRPr>
          </a:p>
          <a:p>
            <a:pPr indent="-317500" lvl="0" marL="457200" rtl="0" algn="just">
              <a:spcBef>
                <a:spcPts val="1000"/>
              </a:spcBef>
              <a:spcAft>
                <a:spcPts val="0"/>
              </a:spcAft>
              <a:buClr>
                <a:srgbClr val="333333"/>
              </a:buClr>
              <a:buSzPts val="1400"/>
              <a:buChar char="●"/>
            </a:pPr>
            <a:r>
              <a:rPr lang="en-GB" sz="1400">
                <a:solidFill>
                  <a:srgbClr val="333333"/>
                </a:solidFill>
                <a:highlight>
                  <a:srgbClr val="FFFFFF"/>
                </a:highlight>
              </a:rPr>
              <a:t>Some days later, police discovered that A.T. was the owner of an email account from a provider in the</a:t>
            </a:r>
            <a:r>
              <a:rPr b="1" lang="en-GB" sz="1400">
                <a:solidFill>
                  <a:srgbClr val="333333"/>
                </a:solidFill>
                <a:highlight>
                  <a:srgbClr val="FFFFFF"/>
                </a:highlight>
              </a:rPr>
              <a:t> United Kingdom</a:t>
            </a:r>
            <a:r>
              <a:rPr lang="en-GB" sz="1400">
                <a:solidFill>
                  <a:srgbClr val="333333"/>
                </a:solidFill>
                <a:highlight>
                  <a:srgbClr val="FFFFFF"/>
                </a:highlight>
              </a:rPr>
              <a:t>. </a:t>
            </a:r>
            <a:endParaRPr sz="1400">
              <a:solidFill>
                <a:srgbClr val="333333"/>
              </a:solidFill>
              <a:highlight>
                <a:srgbClr val="FFFFFF"/>
              </a:highlight>
            </a:endParaRPr>
          </a:p>
          <a:p>
            <a:pPr indent="-317500" lvl="0" marL="457200" rtl="0" algn="just">
              <a:spcBef>
                <a:spcPts val="1000"/>
              </a:spcBef>
              <a:spcAft>
                <a:spcPts val="0"/>
              </a:spcAft>
              <a:buClr>
                <a:srgbClr val="333333"/>
              </a:buClr>
              <a:buSzPts val="1400"/>
              <a:buChar char="●"/>
            </a:pPr>
            <a:r>
              <a:rPr lang="en-GB" sz="1400">
                <a:solidFill>
                  <a:srgbClr val="333333"/>
                </a:solidFill>
                <a:highlight>
                  <a:srgbClr val="FFFFFF"/>
                </a:highlight>
              </a:rPr>
              <a:t>One day, A.T. used his email account to send an email message. </a:t>
            </a:r>
            <a:endParaRPr sz="1400">
              <a:solidFill>
                <a:srgbClr val="333333"/>
              </a:solidFill>
              <a:highlight>
                <a:srgbClr val="FFFFFF"/>
              </a:highlight>
            </a:endParaRPr>
          </a:p>
          <a:p>
            <a:pPr indent="-317500" lvl="0" marL="457200" rtl="0" algn="just">
              <a:spcBef>
                <a:spcPts val="1000"/>
              </a:spcBef>
              <a:spcAft>
                <a:spcPts val="0"/>
              </a:spcAft>
              <a:buClr>
                <a:srgbClr val="333333"/>
              </a:buClr>
              <a:buSzPts val="1400"/>
              <a:buChar char="●"/>
            </a:pPr>
            <a:r>
              <a:rPr lang="en-GB" sz="1400">
                <a:solidFill>
                  <a:srgbClr val="333333"/>
                </a:solidFill>
                <a:highlight>
                  <a:srgbClr val="FFFFFF"/>
                </a:highlight>
              </a:rPr>
              <a:t>It was found that it came from Spain.</a:t>
            </a:r>
            <a:endParaRPr sz="1400">
              <a:solidFill>
                <a:srgbClr val="333333"/>
              </a:solidFill>
              <a:highlight>
                <a:srgbClr val="FFFFFF"/>
              </a:highlight>
            </a:endParaRPr>
          </a:p>
          <a:p>
            <a:pPr indent="-317500" lvl="0" marL="457200" rtl="0" algn="just">
              <a:spcBef>
                <a:spcPts val="1000"/>
              </a:spcBef>
              <a:spcAft>
                <a:spcPts val="0"/>
              </a:spcAft>
              <a:buClr>
                <a:srgbClr val="333333"/>
              </a:buClr>
              <a:buSzPts val="1400"/>
              <a:buChar char="●"/>
            </a:pPr>
            <a:r>
              <a:rPr lang="en-GB" sz="1400">
                <a:solidFill>
                  <a:srgbClr val="333333"/>
                </a:solidFill>
                <a:highlight>
                  <a:srgbClr val="FFFFFF"/>
                </a:highlight>
              </a:rPr>
              <a:t>British and Spanish authorities installed an alert system </a:t>
            </a:r>
            <a:endParaRPr sz="1400">
              <a:solidFill>
                <a:srgbClr val="333333"/>
              </a:solidFill>
              <a:highlight>
                <a:srgbClr val="FFFFFF"/>
              </a:highlight>
            </a:endParaRPr>
          </a:p>
          <a:p>
            <a:pPr indent="-317500" lvl="0" marL="457200" rtl="0" algn="just">
              <a:spcBef>
                <a:spcPts val="1000"/>
              </a:spcBef>
              <a:spcAft>
                <a:spcPts val="0"/>
              </a:spcAft>
              <a:buClr>
                <a:srgbClr val="333333"/>
              </a:buClr>
              <a:buSzPts val="1400"/>
              <a:buChar char="●"/>
            </a:pPr>
            <a:r>
              <a:rPr lang="en-GB" sz="1400">
                <a:solidFill>
                  <a:srgbClr val="333333"/>
                </a:solidFill>
                <a:highlight>
                  <a:srgbClr val="FFFFFF"/>
                </a:highlight>
              </a:rPr>
              <a:t>Later, A.T. began to use his email account from a cybercafé. </a:t>
            </a:r>
            <a:endParaRPr sz="1400">
              <a:solidFill>
                <a:srgbClr val="333333"/>
              </a:solidFill>
              <a:highlight>
                <a:srgbClr val="FFFFFF"/>
              </a:highlight>
            </a:endParaRPr>
          </a:p>
          <a:p>
            <a:pPr indent="-317500" lvl="0" marL="457200" rtl="0" algn="just">
              <a:spcBef>
                <a:spcPts val="1000"/>
              </a:spcBef>
              <a:spcAft>
                <a:spcPts val="0"/>
              </a:spcAft>
              <a:buClr>
                <a:srgbClr val="333333"/>
              </a:buClr>
              <a:buSzPts val="1400"/>
              <a:buChar char="●"/>
            </a:pPr>
            <a:r>
              <a:rPr lang="en-GB" sz="1400">
                <a:solidFill>
                  <a:srgbClr val="333333"/>
                </a:solidFill>
                <a:highlight>
                  <a:srgbClr val="FFFFFF"/>
                </a:highlight>
              </a:rPr>
              <a:t>A.T. was extradited to Norway and prosecuted.</a:t>
            </a:r>
            <a:endParaRPr sz="1400">
              <a:solidFill>
                <a:srgbClr val="0088CC"/>
              </a:solidFill>
              <a:highlight>
                <a:srgbClr val="FFFFFF"/>
              </a:highlight>
            </a:endParaRPr>
          </a:p>
          <a:p>
            <a:pPr indent="0" lvl="0" marL="0" rtl="0" algn="just">
              <a:spcBef>
                <a:spcPts val="1000"/>
              </a:spcBef>
              <a:spcAft>
                <a:spcPts val="0"/>
              </a:spcAft>
              <a:buNone/>
            </a:pPr>
            <a:r>
              <a:t/>
            </a:r>
            <a:endParaRPr sz="1400">
              <a:solidFill>
                <a:srgbClr val="333333"/>
              </a:solidFill>
              <a:highlight>
                <a:srgbClr val="FFFFFF"/>
              </a:highlight>
            </a:endParaRPr>
          </a:p>
          <a:p>
            <a:pPr indent="0" lvl="0" marL="0" rtl="0" algn="l">
              <a:lnSpc>
                <a:spcPct val="100000"/>
              </a:lnSpc>
              <a:spcBef>
                <a:spcPts val="800"/>
              </a:spcBef>
              <a:spcAft>
                <a:spcPts val="0"/>
              </a:spcAft>
              <a:buNone/>
            </a:pPr>
            <a:r>
              <a:t/>
            </a:r>
            <a:endParaRPr sz="1400">
              <a:solidFill>
                <a:srgbClr val="000000"/>
              </a:solidFill>
            </a:endParaRPr>
          </a:p>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539725"/>
            <a:ext cx="8520600" cy="12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BUDAPEST CONVENTION</a:t>
            </a:r>
            <a:endParaRPr/>
          </a:p>
        </p:txBody>
      </p:sp>
      <p:sp>
        <p:nvSpPr>
          <p:cNvPr id="108" name="Google Shape;108;p20"/>
          <p:cNvSpPr txBox="1"/>
          <p:nvPr/>
        </p:nvSpPr>
        <p:spPr>
          <a:xfrm>
            <a:off x="26850" y="2075700"/>
            <a:ext cx="9144000" cy="306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oboto"/>
                <a:ea typeface="Roboto"/>
                <a:cs typeface="Roboto"/>
                <a:sym typeface="Roboto"/>
              </a:rPr>
              <a:t>4 Chapters</a:t>
            </a:r>
            <a:endParaRPr sz="3000">
              <a:latin typeface="Roboto"/>
              <a:ea typeface="Roboto"/>
              <a:cs typeface="Roboto"/>
              <a:sym typeface="Roboto"/>
            </a:endParaRPr>
          </a:p>
          <a:p>
            <a:pPr indent="0" lvl="0" marL="0" rtl="0" algn="ctr">
              <a:spcBef>
                <a:spcPts val="0"/>
              </a:spcBef>
              <a:spcAft>
                <a:spcPts val="0"/>
              </a:spcAft>
              <a:buNone/>
            </a:pPr>
            <a:r>
              <a:rPr lang="en-GB" sz="3000">
                <a:latin typeface="Roboto"/>
                <a:ea typeface="Roboto"/>
                <a:cs typeface="Roboto"/>
                <a:sym typeface="Roboto"/>
              </a:rPr>
              <a:t>48 Articles</a:t>
            </a:r>
            <a:endParaRPr sz="3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BUDAPEST CONVENTION</a:t>
            </a:r>
            <a:endParaRPr/>
          </a:p>
          <a:p>
            <a:pPr indent="0" lvl="0" marL="0" rtl="0" algn="l">
              <a:spcBef>
                <a:spcPts val="0"/>
              </a:spcBef>
              <a:spcAft>
                <a:spcPts val="0"/>
              </a:spcAft>
              <a:buNone/>
            </a:pPr>
            <a:r>
              <a:t/>
            </a:r>
            <a:endParaRPr/>
          </a:p>
        </p:txBody>
      </p:sp>
      <p:sp>
        <p:nvSpPr>
          <p:cNvPr id="114" name="Google Shape;114;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What is it ?</a:t>
            </a:r>
            <a:endParaRPr sz="2400"/>
          </a:p>
        </p:txBody>
      </p:sp>
      <p:sp>
        <p:nvSpPr>
          <p:cNvPr id="115" name="Google Shape;115;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International Treaty</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Cyber crimes</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GB" sz="2400"/>
              <a:t>Seeks International Cooperation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