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2" r:id="rId3"/>
    <p:sldId id="258" r:id="rId4"/>
    <p:sldId id="259" r:id="rId5"/>
    <p:sldId id="262" r:id="rId6"/>
    <p:sldId id="263" r:id="rId7"/>
    <p:sldId id="265" r:id="rId8"/>
    <p:sldId id="284" r:id="rId9"/>
    <p:sldId id="28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4" d="100"/>
          <a:sy n="84" d="100"/>
        </p:scale>
        <p:origin x="996" y="-2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DF970C-44C9-4B57-B1B4-B09550489F11}"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0A647-D796-4223-824C-0B29136CA03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F970C-44C9-4B57-B1B4-B09550489F11}"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0A647-D796-4223-824C-0B29136CA0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F970C-44C9-4B57-B1B4-B09550489F11}"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0A647-D796-4223-824C-0B29136CA03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F970C-44C9-4B57-B1B4-B09550489F11}"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0A647-D796-4223-824C-0B29136CA03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DF970C-44C9-4B57-B1B4-B09550489F11}"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0A647-D796-4223-824C-0B29136CA03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DF970C-44C9-4B57-B1B4-B09550489F11}"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0A647-D796-4223-824C-0B29136CA03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DF970C-44C9-4B57-B1B4-B09550489F11}" type="datetimeFigureOut">
              <a:rPr lang="en-US" smtClean="0"/>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0A647-D796-4223-824C-0B29136CA03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DF970C-44C9-4B57-B1B4-B09550489F11}" type="datetimeFigureOut">
              <a:rPr lang="en-US" smtClean="0"/>
              <a:t>7/22/2019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0A647-D796-4223-824C-0B29136CA0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DF970C-44C9-4B57-B1B4-B09550489F11}" type="datetimeFigureOut">
              <a:rPr lang="en-US" smtClean="0"/>
              <a:t>7/22/2019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0A647-D796-4223-824C-0B29136CA0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DF970C-44C9-4B57-B1B4-B09550489F11}"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0A647-D796-4223-824C-0B29136CA0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DF970C-44C9-4B57-B1B4-B09550489F11}"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0A647-D796-4223-824C-0B29136CA03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F970C-44C9-4B57-B1B4-B09550489F11}" type="datetimeFigureOut">
              <a:rPr lang="en-US" smtClean="0"/>
              <a:t>7/22/2019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0A647-D796-4223-824C-0B29136CA03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risk assessment/analysis</a:t>
            </a:r>
            <a:endParaRPr lang="en-US" dirty="0"/>
          </a:p>
        </p:txBody>
      </p:sp>
      <p:sp>
        <p:nvSpPr>
          <p:cNvPr id="3" name="Content Placeholder 2"/>
          <p:cNvSpPr>
            <a:spLocks noGrp="1"/>
          </p:cNvSpPr>
          <p:nvPr>
            <p:ph idx="1"/>
          </p:nvPr>
        </p:nvSpPr>
        <p:spPr/>
        <p:txBody>
          <a:bodyPr>
            <a:normAutofit fontScale="85000" lnSpcReduction="10000"/>
          </a:bodyPr>
          <a:lstStyle/>
          <a:p>
            <a:r>
              <a:rPr lang="en-US" dirty="0"/>
              <a:t>Architectural risk assessment is a risk management process that identifies flaws in a software architecture and determines risks to business information assets that result from those flaws</a:t>
            </a:r>
            <a:r>
              <a:rPr lang="en-US" dirty="0" smtClean="0"/>
              <a:t>.</a:t>
            </a:r>
          </a:p>
          <a:p>
            <a:r>
              <a:rPr lang="en-US" dirty="0" smtClean="0"/>
              <a:t> </a:t>
            </a:r>
            <a:r>
              <a:rPr lang="en-US" dirty="0"/>
              <a:t>Through the process of architectural risk assessment, flaws are found that expose information assets to risk, risks are prioritized based on their impact to the business, mitigations for those risks are developed and implemented, and the software is reassessed to determine the efficacy of the mitigations.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b="1" dirty="0"/>
              <a:t>Risk Analysis</a:t>
            </a:r>
          </a:p>
          <a:p>
            <a:pPr fontAlgn="base"/>
            <a:r>
              <a:rPr lang="en-US" dirty="0"/>
              <a:t>Risk analysis is an activity geared towards assessing and analyzing system risks. Risk analysis can be conducted on a scheduled, event-driven, or as needed basis. Risk analysis can be implemented as an iterative process where information collected and analyzed during previous assessments are fed forward into future risk analysis efforts.</a:t>
            </a:r>
          </a:p>
          <a:p>
            <a:endParaRPr lang="en-US" dirty="0"/>
          </a:p>
        </p:txBody>
      </p:sp>
    </p:spTree>
    <p:extLst>
      <p:ext uri="{BB962C8B-B14F-4D97-AF65-F5344CB8AC3E}">
        <p14:creationId xmlns:p14="http://schemas.microsoft.com/office/powerpoint/2010/main" val="268838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b="1" dirty="0"/>
              <a:t>Risks</a:t>
            </a:r>
          </a:p>
          <a:p>
            <a:pPr fontAlgn="base"/>
            <a:r>
              <a:rPr lang="en-US" dirty="0">
                <a:solidFill>
                  <a:srgbClr val="FF0000"/>
                </a:solidFill>
              </a:rPr>
              <a:t>Risk is a product of the probability of a threat exploiting a vulnerability and the impact to the organization. </a:t>
            </a:r>
            <a:endParaRPr lang="en-US" dirty="0" smtClean="0">
              <a:solidFill>
                <a:srgbClr val="FF0000"/>
              </a:solidFill>
            </a:endParaRPr>
          </a:p>
          <a:p>
            <a:pPr fontAlgn="base"/>
            <a:r>
              <a:rPr lang="en-US" dirty="0" smtClean="0"/>
              <a:t>The </a:t>
            </a:r>
            <a:r>
              <a:rPr lang="en-US" dirty="0"/>
              <a:t>process of architecture risk management is the process of identifying those risks in software and then addressing them. </a:t>
            </a:r>
            <a:endParaRPr lang="en-US" dirty="0" smtClean="0"/>
          </a:p>
          <a:p>
            <a:pPr fontAlgn="base"/>
            <a:r>
              <a:rPr lang="en-US" dirty="0" smtClean="0">
                <a:solidFill>
                  <a:srgbClr val="FF0000"/>
                </a:solidFill>
              </a:rPr>
              <a:t>Some </a:t>
            </a:r>
            <a:r>
              <a:rPr lang="en-US" dirty="0">
                <a:solidFill>
                  <a:srgbClr val="FF0000"/>
                </a:solidFill>
              </a:rPr>
              <a:t>complex risks spring to mind easily: a malicious attacker (threat) bypasses the authentication module (vulnerability) and downloads user accounts (information asset), thereby exposing the business to financial liability for the lost records (impact). </a:t>
            </a:r>
            <a:endParaRPr lang="en-US" dirty="0" smtClean="0">
              <a:solidFill>
                <a:srgbClr val="FF0000"/>
              </a:solidFill>
            </a:endParaRPr>
          </a:p>
          <a:p>
            <a:pPr fontAlgn="base"/>
            <a:r>
              <a:rPr lang="en-US" dirty="0" smtClean="0"/>
              <a:t>It </a:t>
            </a:r>
            <a:r>
              <a:rPr lang="en-US" dirty="0"/>
              <a:t>is important to note that the software architecture exists in a system context that includes risks in the physical, network, host, and data layers, and risks in those layers (including those generated outside the organization’s perimeter) may cascade into the software architecture.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668963"/>
          </a:xfrm>
        </p:spPr>
        <p:txBody>
          <a:bodyPr>
            <a:normAutofit fontScale="92500" lnSpcReduction="20000"/>
          </a:bodyPr>
          <a:lstStyle/>
          <a:p>
            <a:pPr fontAlgn="base"/>
            <a:r>
              <a:rPr lang="en-US" b="1" dirty="0"/>
              <a:t>Mitigations</a:t>
            </a:r>
          </a:p>
          <a:p>
            <a:pPr fontAlgn="base"/>
            <a:r>
              <a:rPr lang="en-US" dirty="0"/>
              <a:t>Risk mitigation refers to the process of prioritizing, implementing, and maintaining the appropriate risk-reducing measures recommended from the risk analysis process. </a:t>
            </a:r>
            <a:endParaRPr lang="en-US" dirty="0" smtClean="0"/>
          </a:p>
          <a:p>
            <a:pPr fontAlgn="base"/>
            <a:r>
              <a:rPr lang="en-US" dirty="0" smtClean="0"/>
              <a:t>Mitigating </a:t>
            </a:r>
            <a:r>
              <a:rPr lang="en-US" dirty="0"/>
              <a:t>a risk means changing the architecture of the software or the business in one or more ways to reduce the likelihood or the impact of the risk</a:t>
            </a:r>
            <a:r>
              <a:rPr lang="en-US" dirty="0" smtClean="0"/>
              <a:t>.</a:t>
            </a:r>
          </a:p>
          <a:p>
            <a:pPr fontAlgn="base"/>
            <a:r>
              <a:rPr lang="en-US" dirty="0" smtClean="0"/>
              <a:t> </a:t>
            </a:r>
            <a:r>
              <a:rPr lang="en-US" dirty="0"/>
              <a:t>A mitigation consists of one or more </a:t>
            </a:r>
            <a:r>
              <a:rPr lang="en-US" i="1" dirty="0"/>
              <a:t>controls </a:t>
            </a:r>
            <a:r>
              <a:rPr lang="en-US" dirty="0"/>
              <a:t>whose purpose is to prevent a successful attack against the software architecture’s confidentiality, integrity, and </a:t>
            </a:r>
            <a:r>
              <a:rPr lang="en-US" dirty="0" smtClean="0"/>
              <a:t>availability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Architectural Risk Management</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smtClean="0"/>
              <a:t>Risk </a:t>
            </a:r>
            <a:r>
              <a:rPr lang="en-US" dirty="0"/>
              <a:t>management is the process of continually assessing and addressing risk throughout the life of the software</a:t>
            </a:r>
            <a:r>
              <a:rPr lang="en-US" dirty="0" smtClean="0"/>
              <a:t>.</a:t>
            </a:r>
          </a:p>
          <a:p>
            <a:pPr fontAlgn="base"/>
            <a:r>
              <a:rPr lang="en-US" dirty="0" smtClean="0"/>
              <a:t> </a:t>
            </a:r>
            <a:r>
              <a:rPr lang="en-US" dirty="0"/>
              <a:t>It encompasses four processes: (1) asset identification, (2) risk analysis, (3) risk mitigation, and (4) risk management and measurement</a:t>
            </a:r>
            <a:r>
              <a:rPr lang="en-US" dirty="0" smtClean="0"/>
              <a:t>.</a:t>
            </a:r>
          </a:p>
          <a:p>
            <a:pPr fontAlgn="base"/>
            <a:r>
              <a:rPr lang="en-US" dirty="0" smtClean="0"/>
              <a:t> </a:t>
            </a:r>
            <a:r>
              <a:rPr lang="en-US" dirty="0"/>
              <a:t>During each of these phases, business impact is the guiding factor for risk analysis. The architectural risk analysis process includes identification and evaluation of risks and risk impacts and recommendation of risk-reducing </a:t>
            </a:r>
            <a:r>
              <a:rPr lang="en-US" dirty="0" smtClean="0"/>
              <a:t>measures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 y="228600"/>
            <a:ext cx="9080339" cy="5486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297570" y="152400"/>
            <a:ext cx="8617830" cy="6400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Risk management</a:t>
            </a:r>
            <a:endParaRPr lang="en-US" dirty="0"/>
          </a:p>
        </p:txBody>
      </p:sp>
      <p:sp>
        <p:nvSpPr>
          <p:cNvPr id="3" name="Content Placeholder 2"/>
          <p:cNvSpPr>
            <a:spLocks noGrp="1"/>
          </p:cNvSpPr>
          <p:nvPr>
            <p:ph idx="1"/>
          </p:nvPr>
        </p:nvSpPr>
        <p:spPr>
          <a:xfrm>
            <a:off x="457200" y="990600"/>
            <a:ext cx="8229600" cy="5135563"/>
          </a:xfrm>
        </p:spPr>
        <p:txBody>
          <a:bodyPr>
            <a:noAutofit/>
          </a:bodyPr>
          <a:lstStyle/>
          <a:p>
            <a:r>
              <a:rPr lang="en-US" sz="1800" dirty="0" smtClean="0">
                <a:latin typeface="Times New Roman" pitchFamily="18" charset="0"/>
                <a:cs typeface="Times New Roman" pitchFamily="18" charset="0"/>
              </a:rPr>
              <a:t>Process of: assessing risk, taking steps to reduce it to an acceptable level, and maintaining that level of risk</a:t>
            </a:r>
          </a:p>
          <a:p>
            <a:r>
              <a:rPr lang="en-US" sz="1800" dirty="0" smtClean="0">
                <a:latin typeface="Times New Roman" pitchFamily="18" charset="0"/>
                <a:cs typeface="Times New Roman" pitchFamily="18" charset="0"/>
              </a:rPr>
              <a:t>Five principle:</a:t>
            </a:r>
          </a:p>
          <a:p>
            <a:pPr lvl="1"/>
            <a:r>
              <a:rPr lang="en-US" sz="1800" b="1" dirty="0" smtClean="0">
                <a:latin typeface="Times New Roman" pitchFamily="18" charset="0"/>
                <a:cs typeface="Times New Roman" pitchFamily="18" charset="0"/>
              </a:rPr>
              <a:t>I. Assess risk </a:t>
            </a:r>
            <a:r>
              <a:rPr lang="en-US" sz="1800" b="1" dirty="0">
                <a:latin typeface="Times New Roman" pitchFamily="18" charset="0"/>
                <a:cs typeface="Times New Roman" pitchFamily="18" charset="0"/>
              </a:rPr>
              <a:t>a</a:t>
            </a:r>
            <a:r>
              <a:rPr lang="en-US" sz="1800" b="1" dirty="0" smtClean="0">
                <a:latin typeface="Times New Roman" pitchFamily="18" charset="0"/>
                <a:cs typeface="Times New Roman" pitchFamily="18" charset="0"/>
              </a:rPr>
              <a:t>nd determine needs</a:t>
            </a:r>
          </a:p>
          <a:p>
            <a:pPr lvl="2"/>
            <a:r>
              <a:rPr lang="en-US" sz="1800" dirty="0" smtClean="0">
                <a:latin typeface="Times New Roman" pitchFamily="18" charset="0"/>
                <a:cs typeface="Times New Roman" pitchFamily="18" charset="0"/>
              </a:rPr>
              <a:t>Recognize the importance of protecting information resource assets</a:t>
            </a:r>
          </a:p>
          <a:p>
            <a:pPr lvl="2"/>
            <a:r>
              <a:rPr lang="en-US" sz="1800" dirty="0" smtClean="0">
                <a:latin typeface="Times New Roman" pitchFamily="18" charset="0"/>
                <a:cs typeface="Times New Roman" pitchFamily="18" charset="0"/>
              </a:rPr>
              <a:t>Develop risk assessment procedures that link IA to business needs</a:t>
            </a:r>
          </a:p>
          <a:p>
            <a:pPr lvl="2"/>
            <a:r>
              <a:rPr lang="en-US" sz="1800" dirty="0" smtClean="0">
                <a:latin typeface="Times New Roman" pitchFamily="18" charset="0"/>
                <a:cs typeface="Times New Roman" pitchFamily="18" charset="0"/>
              </a:rPr>
              <a:t>Hold programs and managers accountable</a:t>
            </a:r>
          </a:p>
          <a:p>
            <a:pPr lvl="2"/>
            <a:r>
              <a:rPr lang="en-US" sz="1800" dirty="0" smtClean="0">
                <a:latin typeface="Times New Roman" pitchFamily="18" charset="0"/>
                <a:cs typeface="Times New Roman" pitchFamily="18" charset="0"/>
              </a:rPr>
              <a:t>Manage risk on a continuing basis</a:t>
            </a:r>
          </a:p>
          <a:p>
            <a:pPr lvl="1"/>
            <a:r>
              <a:rPr lang="en-US" sz="1800" b="1" dirty="0" smtClean="0">
                <a:latin typeface="Times New Roman" pitchFamily="18" charset="0"/>
                <a:cs typeface="Times New Roman" pitchFamily="18" charset="0"/>
              </a:rPr>
              <a:t>II. Establish a central management focus</a:t>
            </a:r>
          </a:p>
          <a:p>
            <a:pPr lvl="2"/>
            <a:r>
              <a:rPr lang="en-US" sz="1800" dirty="0" smtClean="0">
                <a:latin typeface="Times New Roman" pitchFamily="18" charset="0"/>
                <a:cs typeface="Times New Roman" pitchFamily="18" charset="0"/>
              </a:rPr>
              <a:t>Designate a central group for key activities</a:t>
            </a:r>
          </a:p>
          <a:p>
            <a:pPr lvl="2"/>
            <a:r>
              <a:rPr lang="en-US" sz="1800" dirty="0" smtClean="0">
                <a:latin typeface="Times New Roman" pitchFamily="18" charset="0"/>
                <a:cs typeface="Times New Roman" pitchFamily="18" charset="0"/>
              </a:rPr>
              <a:t>Provide independent access to senior executives to the group</a:t>
            </a:r>
          </a:p>
          <a:p>
            <a:pPr lvl="2"/>
            <a:r>
              <a:rPr lang="en-US" sz="1800" dirty="0" smtClean="0">
                <a:latin typeface="Times New Roman" pitchFamily="18" charset="0"/>
                <a:cs typeface="Times New Roman" pitchFamily="18" charset="0"/>
              </a:rPr>
              <a:t>Designate dedicated funding and staff</a:t>
            </a:r>
          </a:p>
          <a:p>
            <a:pPr lvl="2"/>
            <a:r>
              <a:rPr lang="en-US" sz="1800" dirty="0" smtClean="0">
                <a:latin typeface="Times New Roman" pitchFamily="18" charset="0"/>
                <a:cs typeface="Times New Roman" pitchFamily="18" charset="0"/>
              </a:rPr>
              <a:t>Periodically, enhance staff technical </a:t>
            </a:r>
            <a:r>
              <a:rPr lang="en-US" sz="1800" dirty="0" smtClean="0">
                <a:latin typeface="Times New Roman" pitchFamily="18" charset="0"/>
                <a:cs typeface="Times New Roman" pitchFamily="18" charset="0"/>
              </a:rPr>
              <a:t>skills</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03882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lvl="1"/>
            <a:r>
              <a:rPr lang="en-US" sz="1800" dirty="0">
                <a:latin typeface="Times New Roman" pitchFamily="18" charset="0"/>
                <a:cs typeface="Times New Roman" pitchFamily="18" charset="0"/>
              </a:rPr>
              <a:t>III. </a:t>
            </a:r>
            <a:r>
              <a:rPr lang="en-US" sz="1800" b="1" dirty="0">
                <a:latin typeface="Times New Roman" pitchFamily="18" charset="0"/>
                <a:cs typeface="Times New Roman" pitchFamily="18" charset="0"/>
              </a:rPr>
              <a:t>Implement appropriate policies and related controls</a:t>
            </a:r>
          </a:p>
          <a:p>
            <a:pPr lvl="3"/>
            <a:r>
              <a:rPr lang="en-US" sz="1800" dirty="0">
                <a:latin typeface="Times New Roman" pitchFamily="18" charset="0"/>
                <a:cs typeface="Times New Roman" pitchFamily="18" charset="0"/>
              </a:rPr>
              <a:t>Link policies to business risks</a:t>
            </a:r>
          </a:p>
          <a:p>
            <a:pPr lvl="3"/>
            <a:r>
              <a:rPr lang="en-US" sz="1800" dirty="0">
                <a:latin typeface="Times New Roman" pitchFamily="18" charset="0"/>
                <a:cs typeface="Times New Roman" pitchFamily="18" charset="0"/>
              </a:rPr>
              <a:t>Differentiate policies and guidelines</a:t>
            </a:r>
          </a:p>
          <a:p>
            <a:pPr lvl="3"/>
            <a:r>
              <a:rPr lang="en-US" sz="1800" dirty="0">
                <a:latin typeface="Times New Roman" pitchFamily="18" charset="0"/>
                <a:cs typeface="Times New Roman" pitchFamily="18" charset="0"/>
              </a:rPr>
              <a:t>Support polices via the central IA group</a:t>
            </a:r>
          </a:p>
          <a:p>
            <a:pPr lvl="1"/>
            <a:r>
              <a:rPr lang="en-US" sz="1800" b="1" dirty="0">
                <a:latin typeface="Times New Roman" pitchFamily="18" charset="0"/>
                <a:cs typeface="Times New Roman" pitchFamily="18" charset="0"/>
              </a:rPr>
              <a:t>IV Promote awareness</a:t>
            </a:r>
          </a:p>
          <a:p>
            <a:pPr lvl="2"/>
            <a:r>
              <a:rPr lang="en-US" sz="1800" dirty="0">
                <a:latin typeface="Times New Roman" pitchFamily="18" charset="0"/>
                <a:cs typeface="Times New Roman" pitchFamily="18" charset="0"/>
              </a:rPr>
              <a:t>Educate user and others on risks and related policies</a:t>
            </a:r>
          </a:p>
          <a:p>
            <a:pPr lvl="2"/>
            <a:r>
              <a:rPr lang="en-US" sz="1800" dirty="0">
                <a:latin typeface="Times New Roman" pitchFamily="18" charset="0"/>
                <a:cs typeface="Times New Roman" pitchFamily="18" charset="0"/>
              </a:rPr>
              <a:t>Use attention-getting and user-friendly techniques</a:t>
            </a:r>
          </a:p>
          <a:p>
            <a:pPr lvl="1"/>
            <a:r>
              <a:rPr lang="en-US" sz="1800" b="1" dirty="0">
                <a:latin typeface="Times New Roman" pitchFamily="18" charset="0"/>
                <a:cs typeface="Times New Roman" pitchFamily="18" charset="0"/>
              </a:rPr>
              <a:t>V Monitor and evaluate policy and control effectiveness</a:t>
            </a:r>
          </a:p>
          <a:p>
            <a:pPr lvl="2"/>
            <a:r>
              <a:rPr lang="en-US" sz="1800" dirty="0">
                <a:latin typeface="Times New Roman" pitchFamily="18" charset="0"/>
                <a:cs typeface="Times New Roman" pitchFamily="18" charset="0"/>
              </a:rPr>
              <a:t>Monitor factor that affect risk and indicate IA effectiveness</a:t>
            </a:r>
          </a:p>
          <a:p>
            <a:pPr lvl="2"/>
            <a:r>
              <a:rPr lang="en-US" sz="1800" dirty="0">
                <a:latin typeface="Times New Roman" pitchFamily="18" charset="0"/>
                <a:cs typeface="Times New Roman" pitchFamily="18" charset="0"/>
              </a:rPr>
              <a:t>Use results to direct future efforts and hold managers accountable</a:t>
            </a:r>
          </a:p>
          <a:p>
            <a:pPr lvl="2"/>
            <a:r>
              <a:rPr lang="en-US" sz="1800" dirty="0">
                <a:latin typeface="Times New Roman" pitchFamily="18" charset="0"/>
                <a:cs typeface="Times New Roman" pitchFamily="18" charset="0"/>
              </a:rPr>
              <a:t>Be on the lookout for new monitoring tools and techniques</a:t>
            </a:r>
          </a:p>
          <a:p>
            <a:endParaRPr lang="en-US" dirty="0"/>
          </a:p>
        </p:txBody>
      </p:sp>
    </p:spTree>
    <p:extLst>
      <p:ext uri="{BB962C8B-B14F-4D97-AF65-F5344CB8AC3E}">
        <p14:creationId xmlns:p14="http://schemas.microsoft.com/office/powerpoint/2010/main" val="661475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601</Words>
  <Application>Microsoft Office PowerPoint</Application>
  <PresentationFormat>On-screen Show (4:3)</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Architectural risk assessment/analysis</vt:lpstr>
      <vt:lpstr>PowerPoint Presentation</vt:lpstr>
      <vt:lpstr>PowerPoint Presentation</vt:lpstr>
      <vt:lpstr>PowerPoint Presentation</vt:lpstr>
      <vt:lpstr>Architectural Risk Management </vt:lpstr>
      <vt:lpstr>PowerPoint Presentation</vt:lpstr>
      <vt:lpstr>PowerPoint Presentation</vt:lpstr>
      <vt:lpstr>Risk management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RUKHSAR</dc:creator>
  <cp:lastModifiedBy>VJTIADH</cp:lastModifiedBy>
  <cp:revision>24</cp:revision>
  <dcterms:created xsi:type="dcterms:W3CDTF">2019-01-14T16:00:37Z</dcterms:created>
  <dcterms:modified xsi:type="dcterms:W3CDTF">2019-07-22T09:56:55Z</dcterms:modified>
</cp:coreProperties>
</file>