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ora"/>
      <p:regular r:id="rId46"/>
      <p:bold r:id="rId47"/>
      <p:italic r:id="rId48"/>
      <p:boldItalic r:id="rId49"/>
    </p:embeddedFont>
    <p:embeddedFont>
      <p:font typeface="Source Sans Pr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Ameya Daddikar."/>
  <p:cmAuthor clrIdx="1" id="1" initials="" lastIdx="1" name="Vi 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ora-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Lora-italic.fntdata"/><Relationship Id="rId47" Type="http://schemas.openxmlformats.org/officeDocument/2006/relationships/font" Target="fonts/Lora-bold.fntdata"/><Relationship Id="rId49" Type="http://schemas.openxmlformats.org/officeDocument/2006/relationships/font" Target="fonts/Lor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SansPro-bold.fntdata"/><Relationship Id="rId50" Type="http://schemas.openxmlformats.org/officeDocument/2006/relationships/font" Target="fonts/SourceSansPro-regular.fntdata"/><Relationship Id="rId53" Type="http://schemas.openxmlformats.org/officeDocument/2006/relationships/font" Target="fonts/SourceSansPro-boldItalic.fntdata"/><Relationship Id="rId52" Type="http://schemas.openxmlformats.org/officeDocument/2006/relationships/font" Target="fonts/SourceSansPr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22T03:05:06.395">
    <p:pos x="6000" y="0"/>
    <p:text>+vineetrao1915@gmail.com 
http://www.researchinventy.com/papers/v6i5/A60501012.pdf
You can check out this link. It has differentiation of HIDS and NIDS</p:text>
  </p:cm>
  <p:cm authorId="0" idx="2" dt="2019-10-22T02:49:37.652">
    <p:pos x="6000" y="100"/>
    <p:text>Added this photo from fleeger +vineetrao1915@gmail.com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10-18T08:26:38.752">
    <p:pos x="6000" y="0"/>
    <p:text>So we have to remove from here?</p:text>
  </p:cm>
  <p:cm authorId="0" idx="3" dt="2019-10-18T08:26:38.752">
    <p:pos x="6000" y="0"/>
    <p:text>Nah nah, we can keep. Two slides as intro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Noise_(signal_processing)" TargetMode="External"/><Relationship Id="rId3" Type="http://schemas.openxmlformats.org/officeDocument/2006/relationships/hyperlink" Target="https://en.wikipedia.org/wiki/DN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418bcae4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18bcae4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418bcae4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418bcae4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3092c16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3092c16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2e2f7692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2e2f7692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2e2f7692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2e2f7692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4d5d35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4d5d35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2e2f769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2e2f769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2e2f7692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2e2f7692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2e2f7692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2e2f7692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2e2f7692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2e2f7692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40b04c13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40b04c13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2e2f7692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2e2f7692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Pena from Narcos narrowly escaped legal jeopardy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2e2f769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2e2f769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2e2f769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2e2f769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administrator is foolish to buy and install an IDS and then ignore it.</a:t>
            </a:r>
            <a:endParaRPr/>
          </a:p>
          <a:p>
            <a:pPr indent="0" lvl="0" marL="0" rtl="0" algn="l">
              <a:spcBef>
                <a:spcPts val="0"/>
              </a:spcBef>
              <a:spcAft>
                <a:spcPts val="0"/>
              </a:spcAft>
              <a:buNone/>
            </a:pPr>
            <a:r>
              <a:rPr lang="en-GB" sz="1050">
                <a:solidFill>
                  <a:srgbClr val="0B0080"/>
                </a:solidFill>
                <a:highlight>
                  <a:srgbClr val="FFFFFF"/>
                </a:highlight>
                <a:uFill>
                  <a:noFill/>
                </a:uFill>
                <a:hlinkClick r:id="rId2"/>
              </a:rPr>
              <a:t>Noise</a:t>
            </a:r>
            <a:r>
              <a:rPr lang="en-GB" sz="1050">
                <a:solidFill>
                  <a:srgbClr val="222222"/>
                </a:solidFill>
                <a:highlight>
                  <a:srgbClr val="FFFFFF"/>
                </a:highlight>
              </a:rPr>
              <a:t> can severely limit an intrusion detection system's effectiveness. Bad packets generated from software bugs, corrupt </a:t>
            </a:r>
            <a:r>
              <a:rPr lang="en-GB" sz="1050">
                <a:solidFill>
                  <a:srgbClr val="0B0080"/>
                </a:solidFill>
                <a:highlight>
                  <a:srgbClr val="FFFFFF"/>
                </a:highlight>
                <a:uFill>
                  <a:noFill/>
                </a:uFill>
                <a:hlinkClick r:id="rId3"/>
              </a:rPr>
              <a:t>DNS</a:t>
            </a:r>
            <a:r>
              <a:rPr lang="en-GB" sz="1050">
                <a:solidFill>
                  <a:srgbClr val="222222"/>
                </a:solidFill>
                <a:highlight>
                  <a:srgbClr val="FFFFFF"/>
                </a:highlight>
              </a:rPr>
              <a:t> data, and local packets that escaped can create a significantly high false-alarm rate.</a:t>
            </a:r>
            <a:endParaRPr sz="1050">
              <a:solidFill>
                <a:srgbClr val="222222"/>
              </a:solidFill>
              <a:highlight>
                <a:srgbClr val="FFFFFF"/>
              </a:highlight>
            </a:endParaRPr>
          </a:p>
          <a:p>
            <a:pPr indent="0" lvl="0" marL="0" rtl="0" algn="l">
              <a:spcBef>
                <a:spcPts val="0"/>
              </a:spcBef>
              <a:spcAft>
                <a:spcPts val="0"/>
              </a:spcAft>
              <a:buNone/>
            </a:pPr>
            <a:r>
              <a:rPr lang="en-GB" sz="1050">
                <a:solidFill>
                  <a:srgbClr val="222222"/>
                </a:solidFill>
                <a:highlight>
                  <a:srgbClr val="FFFFFF"/>
                </a:highlight>
              </a:rPr>
              <a:t>It is not uncommon for the number of real attacks to be far below the number of false-alarms. Number of real attacks is often so far below the number of false-alarms that the real attacks are often missed and ignored.</a:t>
            </a:r>
            <a:endParaRPr sz="1050">
              <a:solidFill>
                <a:srgbClr val="222222"/>
              </a:solidFill>
              <a:highlight>
                <a:srgbClr val="FFFFFF"/>
              </a:highlight>
            </a:endParaRPr>
          </a:p>
          <a:p>
            <a:pPr indent="0" lvl="0" marL="0" rtl="0" algn="l">
              <a:spcBef>
                <a:spcPts val="0"/>
              </a:spcBef>
              <a:spcAft>
                <a:spcPts val="0"/>
              </a:spcAft>
              <a:buNone/>
            </a:pPr>
            <a:r>
              <a:rPr lang="en-GB" sz="1050">
                <a:solidFill>
                  <a:srgbClr val="222222"/>
                </a:solidFill>
                <a:highlight>
                  <a:srgbClr val="FFFFFF"/>
                </a:highlight>
              </a:rPr>
              <a:t>For signature-based IDS, there will be lag between a new threat discovery and its signature being applied to the IDS. During this lag time, the IDS will be unable to identify the threat.</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21b478c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21b478c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GB">
                <a:solidFill>
                  <a:schemeClr val="dk2"/>
                </a:solidFill>
              </a:rPr>
              <a:t>An IDS can be evaded by obfuscating or encoding the attack payload in a way that the target computer will reverse but the IDS will not. In this way, an attacker can exploit the end host without alerting the IDS.</a:t>
            </a:r>
            <a:endParaRPr>
              <a:solidFill>
                <a:schemeClr val="dk2"/>
              </a:solidFill>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418bcae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418bcae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21b478c4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21b478c4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itself, small packets will not evade any IDS that reassembles packet streams. However, small packets can be further modified in order to complicate reassembly and detection. One evasion technique is to pause between sending parts of the attack, hoping that the IDS will time out before the target computer does. A second evasion technique is to send the packets out of order, confusing simple packet re-assemblers but not the target computer.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21b478c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21b478c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network IDS is better able to protect itself against detection or compromise than a host-based one because the network IDS can operate in so-called stealth mode, observing but never sending data onto the network. Its network interface card can even be restricted to receive data only, never doing anything to reveal its connection to the network.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54115b6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54115b6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counter those problems, most IDSs run in stealth mode, whereby an IDS has two network interfaces: one for the network (or network segment) it is monitoring and the other to generate alerts and perhaps perform other administrative needs. The IDS uses the monitored interface as input only; it never sends packets out through that interface. Often, the interface is configured so that the device has no published address through the monitored interface; that is, no router can route anything directly to that address because the router does not know such a device exists. It is the perfect passive wiretap. If the IDS needs to generate an alert, it uses only the alarm interface on a completely separate control network.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520eaf28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520eaf28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520eaf28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520eaf28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0b04c1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0b04c1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418bcae40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418bcae40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54d5d35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54d5d35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54d5d35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54d5d35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54d5d356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54d5d356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54d5d356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54d5d35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54115b6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54115b6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0b04c1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0b04c1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3092c16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3092c16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54d5d356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54d5d35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0b04c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0b04c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40b04c13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40b04c13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540b6a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540b6a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comments" Target="../comments/commen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www.researchinventy.com/papers/v6i5/A60501012.pdf" TargetMode="External"/><Relationship Id="rId4" Type="http://schemas.openxmlformats.org/officeDocument/2006/relationships/hyperlink" Target="https://www.snort.org/" TargetMode="External"/><Relationship Id="rId5" Type="http://schemas.openxmlformats.org/officeDocument/2006/relationships/hyperlink" Target="https://www.ossec.net/" TargetMode="External"/><Relationship Id="rId6" Type="http://schemas.openxmlformats.org/officeDocument/2006/relationships/hyperlink" Target="https://en.wikipedia.org/wiki/Intrusion_detection_system#Limitations" TargetMode="External"/><Relationship Id="rId7" Type="http://schemas.openxmlformats.org/officeDocument/2006/relationships/hyperlink" Target="https://en.wikipedia.org/wiki/Intrusion_detection_system_evasion_techniqu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Intrusion Detection System</a:t>
            </a:r>
            <a:endParaRPr/>
          </a:p>
        </p:txBody>
      </p:sp>
      <p:sp>
        <p:nvSpPr>
          <p:cNvPr id="59" name="Google Shape;59;p13"/>
          <p:cNvSpPr txBox="1"/>
          <p:nvPr>
            <p:ph idx="1" type="subTitle"/>
          </p:nvPr>
        </p:nvSpPr>
        <p:spPr>
          <a:xfrm>
            <a:off x="485875" y="290602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Vineet Rao</a:t>
            </a:r>
            <a:endParaRPr sz="1800">
              <a:solidFill>
                <a:srgbClr val="FFFFFF"/>
              </a:solidFill>
            </a:endParaRPr>
          </a:p>
          <a:p>
            <a:pPr indent="0" lvl="0" marL="0" rtl="0" algn="l">
              <a:spcBef>
                <a:spcPts val="0"/>
              </a:spcBef>
              <a:spcAft>
                <a:spcPts val="0"/>
              </a:spcAft>
              <a:buNone/>
            </a:pPr>
            <a:r>
              <a:rPr lang="en-GB" sz="1800">
                <a:solidFill>
                  <a:srgbClr val="FFFFFF"/>
                </a:solidFill>
              </a:rPr>
              <a:t>Vinayak Borhade</a:t>
            </a:r>
            <a:endParaRPr sz="1800">
              <a:solidFill>
                <a:srgbClr val="FFFFFF"/>
              </a:solidFill>
            </a:endParaRPr>
          </a:p>
          <a:p>
            <a:pPr indent="0" lvl="0" marL="0" rtl="0" algn="l">
              <a:spcBef>
                <a:spcPts val="0"/>
              </a:spcBef>
              <a:spcAft>
                <a:spcPts val="0"/>
              </a:spcAft>
              <a:buNone/>
            </a:pPr>
            <a:r>
              <a:rPr lang="en-GB" sz="1800">
                <a:solidFill>
                  <a:srgbClr val="FFFFFF"/>
                </a:solidFill>
              </a:rPr>
              <a:t>Ameya Daddikar</a:t>
            </a:r>
            <a:endParaRPr sz="1800">
              <a:solidFill>
                <a:srgbClr val="FFFFFF"/>
              </a:solidFill>
            </a:endParaRPr>
          </a:p>
          <a:p>
            <a:pPr indent="0" lvl="0" marL="0" rtl="0" algn="l">
              <a:spcBef>
                <a:spcPts val="0"/>
              </a:spcBef>
              <a:spcAft>
                <a:spcPts val="0"/>
              </a:spcAft>
              <a:buNone/>
            </a:pPr>
            <a:r>
              <a:rPr lang="en-GB" sz="1800">
                <a:solidFill>
                  <a:srgbClr val="FFFFFF"/>
                </a:solidFill>
              </a:rPr>
              <a:t>Rishabh Bansal</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52400" y="152400"/>
            <a:ext cx="8077200" cy="454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NIDS vs HIDS</a:t>
            </a:r>
            <a:endParaRPr/>
          </a:p>
        </p:txBody>
      </p:sp>
      <p:sp>
        <p:nvSpPr>
          <p:cNvPr id="118" name="Google Shape;118;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solidFill>
                  <a:schemeClr val="dk2"/>
                </a:solidFill>
                <a:latin typeface="Arial"/>
                <a:ea typeface="Arial"/>
                <a:cs typeface="Arial"/>
                <a:sym typeface="Arial"/>
              </a:rPr>
              <a:t>Monitoring port, used to view all traffic through device</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Signature matching</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Large networks can be monitored</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Ongoing network operations won’t be interrupted</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Not susceptible to direct attack</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Cannot analyze encrypted packets</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Difficult to use fragmented packets</a:t>
            </a:r>
            <a:endParaRPr>
              <a:solidFill>
                <a:schemeClr val="dk2"/>
              </a:solidFill>
              <a:latin typeface="Arial"/>
              <a:ea typeface="Arial"/>
              <a:cs typeface="Arial"/>
              <a:sym typeface="Arial"/>
            </a:endParaRPr>
          </a:p>
        </p:txBody>
      </p:sp>
      <p:sp>
        <p:nvSpPr>
          <p:cNvPr id="119" name="Google Shape;119;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solidFill>
                  <a:schemeClr val="dk2"/>
                </a:solidFill>
                <a:latin typeface="Arial"/>
                <a:ea typeface="Arial"/>
                <a:cs typeface="Arial"/>
                <a:sym typeface="Arial"/>
              </a:rPr>
              <a:t>Monitoring system configuration databases</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Principle of configuration and change management</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Attacks local events detected</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Encrypted traffic is decrypted on the host, and thus visible</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Detect inconsistencies in the application</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More management efforts required</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a:solidFill>
                  <a:schemeClr val="dk2"/>
                </a:solidFill>
                <a:latin typeface="Arial"/>
                <a:ea typeface="Arial"/>
                <a:cs typeface="Arial"/>
                <a:sym typeface="Arial"/>
              </a:rPr>
              <a:t>Susceptible to someDoS related attacks and host attacks</a:t>
            </a:r>
            <a:endParaRPr>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TECHNOLOGY</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Code modification checkers are programs that compare active code with saved digest of a code, to avoid malicious code changes</a:t>
            </a:r>
            <a:endParaRPr sz="2400"/>
          </a:p>
          <a:p>
            <a:pPr indent="-381000" lvl="0" marL="457200" rtl="0" algn="l">
              <a:spcBef>
                <a:spcPts val="0"/>
              </a:spcBef>
              <a:spcAft>
                <a:spcPts val="0"/>
              </a:spcAft>
              <a:buSzPts val="2400"/>
              <a:buChar char="●"/>
            </a:pPr>
            <a:r>
              <a:rPr lang="en-GB" sz="2400"/>
              <a:t>Vulnerability scanners can scan the system to detect vulnerabilities</a:t>
            </a:r>
            <a:endParaRPr sz="2400"/>
          </a:p>
          <a:p>
            <a:pPr indent="-381000" lvl="0" marL="457200" rtl="0" algn="l">
              <a:spcBef>
                <a:spcPts val="0"/>
              </a:spcBef>
              <a:spcAft>
                <a:spcPts val="0"/>
              </a:spcAft>
              <a:buSzPts val="2400"/>
              <a:buChar char="●"/>
            </a:pPr>
            <a:r>
              <a:rPr lang="en-GB" sz="2400"/>
              <a:t>Intrusion Prevention System (IPS) is software which in addition to detecting can also take actions to prevent an intrusion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RESPONSE</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Possible Responses:</a:t>
            </a:r>
            <a:endParaRPr sz="2400"/>
          </a:p>
          <a:p>
            <a:pPr indent="-381000" lvl="0" marL="457200" rtl="0" algn="l">
              <a:spcBef>
                <a:spcPts val="1600"/>
              </a:spcBef>
              <a:spcAft>
                <a:spcPts val="0"/>
              </a:spcAft>
              <a:buSzPts val="2400"/>
              <a:buChar char="●"/>
            </a:pPr>
            <a:r>
              <a:rPr lang="en-GB" sz="2400"/>
              <a:t>Monitor, collect data, increase amount of data collected</a:t>
            </a:r>
            <a:endParaRPr sz="2400"/>
          </a:p>
          <a:p>
            <a:pPr indent="-381000" lvl="0" marL="457200" rtl="0" algn="l">
              <a:spcBef>
                <a:spcPts val="0"/>
              </a:spcBef>
              <a:spcAft>
                <a:spcPts val="0"/>
              </a:spcAft>
              <a:buSzPts val="2400"/>
              <a:buChar char="●"/>
            </a:pPr>
            <a:r>
              <a:rPr lang="en-GB" sz="2400"/>
              <a:t>Protect, act to reduce exposure</a:t>
            </a:r>
            <a:endParaRPr sz="2400"/>
          </a:p>
          <a:p>
            <a:pPr indent="-381000" lvl="0" marL="457200" rtl="0" algn="l">
              <a:spcBef>
                <a:spcPts val="0"/>
              </a:spcBef>
              <a:spcAft>
                <a:spcPts val="0"/>
              </a:spcAft>
              <a:buSzPts val="2400"/>
              <a:buChar char="●"/>
            </a:pPr>
            <a:r>
              <a:rPr lang="en-GB" sz="2400"/>
              <a:t>Signal alert to other production components</a:t>
            </a:r>
            <a:endParaRPr sz="2400"/>
          </a:p>
          <a:p>
            <a:pPr indent="-381000" lvl="0" marL="457200" rtl="0" algn="l">
              <a:spcBef>
                <a:spcPts val="0"/>
              </a:spcBef>
              <a:spcAft>
                <a:spcPts val="0"/>
              </a:spcAft>
              <a:buSzPts val="2400"/>
              <a:buChar char="●"/>
            </a:pPr>
            <a:r>
              <a:rPr lang="en-GB" sz="2400"/>
              <a:t>Call a human</a:t>
            </a:r>
            <a:endParaRPr sz="2400"/>
          </a:p>
          <a:p>
            <a:pPr indent="0" lvl="0" marL="0" rtl="0" algn="l">
              <a:spcBef>
                <a:spcPts val="1600"/>
              </a:spcBef>
              <a:spcAft>
                <a:spcPts val="160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Adaptive Behavior</a:t>
            </a:r>
            <a:endParaRPr/>
          </a:p>
        </p:txBody>
      </p:sp>
      <p:sp>
        <p:nvSpPr>
          <p:cNvPr id="137" name="Google Shape;137;p26"/>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Lora"/>
                <a:ea typeface="Lora"/>
                <a:cs typeface="Lora"/>
                <a:sym typeface="Lora"/>
              </a:rPr>
              <a:t>~When mere humans alone can’t act on the alarms</a:t>
            </a:r>
            <a:endParaRPr i="1">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68700" y="454725"/>
            <a:ext cx="8406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Case Study: </a:t>
            </a:r>
            <a:endParaRPr/>
          </a:p>
          <a:p>
            <a:pPr indent="0" lvl="0" marL="0" rtl="0" algn="l">
              <a:spcBef>
                <a:spcPts val="0"/>
              </a:spcBef>
              <a:spcAft>
                <a:spcPts val="0"/>
              </a:spcAft>
              <a:buNone/>
            </a:pPr>
            <a:r>
              <a:rPr lang="en-GB"/>
              <a:t>Target Corp. overwhelmed by too many alarms</a:t>
            </a:r>
            <a:endParaRPr/>
          </a:p>
        </p:txBody>
      </p:sp>
      <p:sp>
        <p:nvSpPr>
          <p:cNvPr id="143" name="Google Shape;143;p27"/>
          <p:cNvSpPr txBox="1"/>
          <p:nvPr>
            <p:ph idx="1" type="body"/>
          </p:nvPr>
        </p:nvSpPr>
        <p:spPr>
          <a:xfrm>
            <a:off x="311700" y="1389600"/>
            <a:ext cx="84636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Target: A </a:t>
            </a:r>
            <a:r>
              <a:rPr b="1" lang="en-GB" sz="1600"/>
              <a:t>major retailer</a:t>
            </a:r>
            <a:r>
              <a:rPr lang="en-GB" sz="1600"/>
              <a:t> in the United States</a:t>
            </a:r>
            <a:endParaRPr sz="1600"/>
          </a:p>
          <a:p>
            <a:pPr indent="-330200" lvl="0" marL="457200" rtl="0" algn="l">
              <a:spcBef>
                <a:spcPts val="0"/>
              </a:spcBef>
              <a:spcAft>
                <a:spcPts val="0"/>
              </a:spcAft>
              <a:buSzPts val="1600"/>
              <a:buChar char="●"/>
            </a:pPr>
            <a:r>
              <a:rPr b="1" lang="en-GB" sz="1600"/>
              <a:t>Russian </a:t>
            </a:r>
            <a:r>
              <a:rPr lang="en-GB" sz="1600"/>
              <a:t>Hackers infiltrated network of Target </a:t>
            </a:r>
            <a:endParaRPr sz="1600"/>
          </a:p>
          <a:p>
            <a:pPr indent="-330200" lvl="0" marL="457200" rtl="0" algn="l">
              <a:spcBef>
                <a:spcPts val="0"/>
              </a:spcBef>
              <a:spcAft>
                <a:spcPts val="0"/>
              </a:spcAft>
              <a:buSzPts val="1600"/>
              <a:buChar char="●"/>
            </a:pPr>
            <a:r>
              <a:rPr lang="en-GB" sz="1600"/>
              <a:t>Attackers collected shopper's</a:t>
            </a:r>
            <a:r>
              <a:rPr b="1" lang="en-GB" sz="1600"/>
              <a:t> credit/debit cards, verification numbers</a:t>
            </a:r>
            <a:endParaRPr b="1" sz="1600"/>
          </a:p>
          <a:p>
            <a:pPr indent="-330200" lvl="0" marL="457200" rtl="0" algn="l">
              <a:spcBef>
                <a:spcPts val="0"/>
              </a:spcBef>
              <a:spcAft>
                <a:spcPts val="0"/>
              </a:spcAft>
              <a:buSzPts val="1600"/>
              <a:buChar char="●"/>
            </a:pPr>
            <a:r>
              <a:rPr b="1" lang="en-GB" sz="1600"/>
              <a:t>40 million numbers</a:t>
            </a:r>
            <a:r>
              <a:rPr lang="en-GB" sz="1600"/>
              <a:t> stolen in few weeks before Christmas</a:t>
            </a:r>
            <a:endParaRPr sz="1600"/>
          </a:p>
          <a:p>
            <a:pPr indent="-330200" lvl="0" marL="457200" rtl="0" algn="l">
              <a:spcBef>
                <a:spcPts val="0"/>
              </a:spcBef>
              <a:spcAft>
                <a:spcPts val="0"/>
              </a:spcAft>
              <a:buSzPts val="1600"/>
              <a:buChar char="●"/>
            </a:pPr>
            <a:r>
              <a:rPr lang="en-GB" sz="1600"/>
              <a:t>Target’s security monitoring system (IDS) analyzed the situation and </a:t>
            </a:r>
            <a:r>
              <a:rPr b="1" lang="en-GB" sz="1600"/>
              <a:t>raised alarm</a:t>
            </a:r>
            <a:r>
              <a:rPr lang="en-GB" sz="1600"/>
              <a:t> to firm’s security operations center on 30 November and 2nd December</a:t>
            </a:r>
            <a:endParaRPr sz="1600"/>
          </a:p>
          <a:p>
            <a:pPr indent="-330200" lvl="0" marL="457200" rtl="0" algn="l">
              <a:spcBef>
                <a:spcPts val="0"/>
              </a:spcBef>
              <a:spcAft>
                <a:spcPts val="0"/>
              </a:spcAft>
              <a:buSzPts val="1600"/>
              <a:buChar char="●"/>
            </a:pPr>
            <a:r>
              <a:rPr lang="en-GB" sz="1600"/>
              <a:t> Experts say Target Security Team</a:t>
            </a:r>
            <a:r>
              <a:rPr b="1" lang="en-GB" sz="1600"/>
              <a:t> received hundreds of such alerts </a:t>
            </a:r>
            <a:r>
              <a:rPr lang="en-GB" sz="1600"/>
              <a:t>every day</a:t>
            </a:r>
            <a:endParaRPr sz="1600"/>
          </a:p>
          <a:p>
            <a:pPr indent="-330200" lvl="0" marL="457200" rtl="0" algn="l">
              <a:spcBef>
                <a:spcPts val="0"/>
              </a:spcBef>
              <a:spcAft>
                <a:spcPts val="0"/>
              </a:spcAft>
              <a:buSzPts val="1600"/>
              <a:buChar char="●"/>
            </a:pPr>
            <a:r>
              <a:rPr b="1" lang="en-GB" sz="1600"/>
              <a:t>Conclusion</a:t>
            </a:r>
            <a:r>
              <a:rPr lang="en-GB" sz="1600"/>
              <a:t>: </a:t>
            </a:r>
            <a:br>
              <a:rPr lang="en-GB" sz="1600"/>
            </a:br>
            <a:r>
              <a:rPr i="1" lang="en-GB" sz="1800"/>
              <a:t>Unless someone acts on the alarm,  raising it has no value</a:t>
            </a:r>
            <a:endParaRPr i="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Adaptive Behaviour</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a:t>Continue to monitor</a:t>
            </a:r>
            <a:r>
              <a:rPr lang="en-GB"/>
              <a:t> the network</a:t>
            </a:r>
            <a:endParaRPr/>
          </a:p>
          <a:p>
            <a:pPr indent="-342900" lvl="0" marL="457200" rtl="0" algn="l">
              <a:spcBef>
                <a:spcPts val="0"/>
              </a:spcBef>
              <a:spcAft>
                <a:spcPts val="0"/>
              </a:spcAft>
              <a:buSzPts val="1800"/>
              <a:buChar char="●"/>
            </a:pPr>
            <a:r>
              <a:rPr lang="en-GB"/>
              <a:t>Block the attack by </a:t>
            </a:r>
            <a:r>
              <a:rPr b="1" lang="en-GB"/>
              <a:t>redirecting attack traffic </a:t>
            </a:r>
            <a:r>
              <a:rPr lang="en-GB"/>
              <a:t>to monitor host, discarding the traffic, or terminating the session</a:t>
            </a:r>
            <a:endParaRPr/>
          </a:p>
          <a:p>
            <a:pPr indent="-342900" lvl="0" marL="457200" rtl="0" algn="l">
              <a:spcBef>
                <a:spcPts val="0"/>
              </a:spcBef>
              <a:spcAft>
                <a:spcPts val="0"/>
              </a:spcAft>
              <a:buSzPts val="1800"/>
              <a:buChar char="●"/>
            </a:pPr>
            <a:r>
              <a:rPr b="1" lang="en-GB"/>
              <a:t>Reconfigure the network </a:t>
            </a:r>
            <a:r>
              <a:rPr lang="en-GB"/>
              <a:t>by </a:t>
            </a:r>
            <a:br>
              <a:rPr lang="en-GB"/>
            </a:br>
            <a:r>
              <a:rPr lang="en-GB"/>
              <a:t>A. Bringing other hosts online (increase capacity)</a:t>
            </a:r>
            <a:br>
              <a:rPr lang="en-GB"/>
            </a:br>
            <a:r>
              <a:rPr lang="en-GB"/>
              <a:t>B. adjust load balancers</a:t>
            </a:r>
            <a:endParaRPr/>
          </a:p>
          <a:p>
            <a:pPr indent="-342900" lvl="0" marL="457200" rtl="0" algn="l">
              <a:spcBef>
                <a:spcPts val="0"/>
              </a:spcBef>
              <a:spcAft>
                <a:spcPts val="0"/>
              </a:spcAft>
              <a:buSzPts val="1800"/>
              <a:buChar char="●"/>
            </a:pPr>
            <a:r>
              <a:rPr lang="en-GB"/>
              <a:t>Adjust performance to </a:t>
            </a:r>
            <a:r>
              <a:rPr b="1" lang="en-GB"/>
              <a:t>slow the attack</a:t>
            </a:r>
            <a:r>
              <a:rPr lang="en-GB"/>
              <a:t>, e.g.: dropping some of the incoming traffic</a:t>
            </a:r>
            <a:endParaRPr/>
          </a:p>
          <a:p>
            <a:pPr indent="-342900" lvl="0" marL="457200" rtl="0" algn="l">
              <a:spcBef>
                <a:spcPts val="0"/>
              </a:spcBef>
              <a:spcAft>
                <a:spcPts val="0"/>
              </a:spcAft>
              <a:buSzPts val="1800"/>
              <a:buChar char="●"/>
            </a:pPr>
            <a:r>
              <a:rPr b="1" lang="en-GB"/>
              <a:t>Deny access</a:t>
            </a:r>
            <a:r>
              <a:rPr lang="en-GB"/>
              <a:t> to particular network hosts or services</a:t>
            </a:r>
            <a:endParaRPr/>
          </a:p>
          <a:p>
            <a:pPr indent="-342900" lvl="0" marL="457200" rtl="0" algn="l">
              <a:spcBef>
                <a:spcPts val="0"/>
              </a:spcBef>
              <a:spcAft>
                <a:spcPts val="0"/>
              </a:spcAft>
              <a:buSzPts val="1800"/>
              <a:buChar char="●"/>
            </a:pPr>
            <a:r>
              <a:rPr lang="en-GB"/>
              <a:t>Shut down part of the network</a:t>
            </a:r>
            <a:endParaRPr/>
          </a:p>
          <a:p>
            <a:pPr indent="-342900" lvl="0" marL="457200" rtl="0" algn="l">
              <a:spcBef>
                <a:spcPts val="0"/>
              </a:spcBef>
              <a:spcAft>
                <a:spcPts val="0"/>
              </a:spcAft>
              <a:buSzPts val="1800"/>
              <a:buChar char="●"/>
            </a:pPr>
            <a:r>
              <a:rPr lang="en-GB"/>
              <a:t>Shut down the entire network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Counterattacks</a:t>
            </a:r>
            <a:endParaRPr/>
          </a:p>
        </p:txBody>
      </p:sp>
      <p:sp>
        <p:nvSpPr>
          <p:cNvPr id="155" name="Google Shape;155;p29"/>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Lora"/>
                <a:ea typeface="Lora"/>
                <a:cs typeface="Lora"/>
                <a:sym typeface="Lora"/>
              </a:rPr>
              <a:t>~And how it can go out of hand quickly </a:t>
            </a:r>
            <a:endParaRPr i="1">
              <a:latin typeface="Lora"/>
              <a:ea typeface="Lora"/>
              <a:cs typeface="Lora"/>
              <a:sym typeface="Lora"/>
            </a:endParaRPr>
          </a:p>
          <a:p>
            <a:pPr indent="0" lvl="0" marL="0" rtl="0" algn="l">
              <a:spcBef>
                <a:spcPts val="0"/>
              </a:spcBef>
              <a:spcAft>
                <a:spcPts val="0"/>
              </a:spcAft>
              <a:buNone/>
            </a:pPr>
            <a:r>
              <a:rPr i="1" lang="en-GB">
                <a:latin typeface="Lora"/>
                <a:ea typeface="Lora"/>
                <a:cs typeface="Lora"/>
                <a:sym typeface="Lora"/>
              </a:rPr>
              <a:t>[fun stuff </a:t>
            </a:r>
            <a:r>
              <a:rPr lang="en-GB" sz="1050">
                <a:solidFill>
                  <a:srgbClr val="545454"/>
                </a:solidFill>
                <a:highlight>
                  <a:srgbClr val="FFFFFF"/>
                </a:highlight>
                <a:latin typeface="Arial"/>
                <a:ea typeface="Arial"/>
                <a:cs typeface="Arial"/>
                <a:sym typeface="Arial"/>
              </a:rPr>
              <a:t> </a:t>
            </a:r>
            <a:r>
              <a:rPr lang="en-GB" sz="1800">
                <a:solidFill>
                  <a:srgbClr val="545454"/>
                </a:solidFill>
                <a:highlight>
                  <a:srgbClr val="FFFFFF"/>
                </a:highlight>
                <a:latin typeface="Arial"/>
                <a:ea typeface="Arial"/>
                <a:cs typeface="Arial"/>
                <a:sym typeface="Arial"/>
              </a:rPr>
              <a:t>( ͡° ͜ʖ ͡°) </a:t>
            </a:r>
            <a:r>
              <a:rPr lang="en-GB" sz="1050">
                <a:solidFill>
                  <a:srgbClr val="545454"/>
                </a:solidFill>
                <a:highlight>
                  <a:srgbClr val="FFFFFF"/>
                </a:highlight>
                <a:latin typeface="Arial"/>
                <a:ea typeface="Arial"/>
                <a:cs typeface="Arial"/>
                <a:sym typeface="Arial"/>
              </a:rPr>
              <a:t> </a:t>
            </a:r>
            <a:r>
              <a:rPr i="1" lang="en-GB">
                <a:latin typeface="Lora"/>
                <a:ea typeface="Lora"/>
                <a:cs typeface="Lora"/>
                <a:sym typeface="Lora"/>
              </a:rPr>
              <a:t>]</a:t>
            </a:r>
            <a:endParaRPr i="1">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149075" y="165650"/>
            <a:ext cx="4045200" cy="15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Things to consider before counter attacking</a:t>
            </a:r>
            <a:endParaRPr sz="3000"/>
          </a:p>
        </p:txBody>
      </p:sp>
      <p:sp>
        <p:nvSpPr>
          <p:cNvPr id="161" name="Google Shape;161;p30"/>
          <p:cNvSpPr txBox="1"/>
          <p:nvPr>
            <p:ph idx="1" type="subTitle"/>
          </p:nvPr>
        </p:nvSpPr>
        <p:spPr>
          <a:xfrm>
            <a:off x="149075" y="1899001"/>
            <a:ext cx="4045200" cy="134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sz="1800"/>
              <a:t>Determine the true source of the attack.</a:t>
            </a:r>
            <a:br>
              <a:rPr lang="en-GB" sz="1800"/>
            </a:br>
            <a:r>
              <a:rPr lang="en-GB" sz="1800"/>
              <a:t> Many times the apparent attacker might not be the true attacker (zombie computers). Attacking the wrong party will only make things worse</a:t>
            </a:r>
            <a:endParaRPr sz="1800"/>
          </a:p>
          <a:p>
            <a:pPr indent="0" lvl="0" marL="0" rtl="0" algn="l">
              <a:spcBef>
                <a:spcPts val="0"/>
              </a:spcBef>
              <a:spcAft>
                <a:spcPts val="0"/>
              </a:spcAft>
              <a:buNone/>
            </a:pPr>
            <a:r>
              <a:t/>
            </a:r>
            <a:endParaRPr sz="1800"/>
          </a:p>
        </p:txBody>
      </p:sp>
      <p:pic>
        <p:nvPicPr>
          <p:cNvPr id="162" name="Google Shape;162;p30"/>
          <p:cNvPicPr preferRelativeResize="0"/>
          <p:nvPr/>
        </p:nvPicPr>
        <p:blipFill>
          <a:blip r:embed="rId3">
            <a:alphaModFix/>
          </a:blip>
          <a:stretch>
            <a:fillRect/>
          </a:stretch>
        </p:blipFill>
        <p:spPr>
          <a:xfrm>
            <a:off x="4676750" y="1093950"/>
            <a:ext cx="4362500" cy="2955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149075" y="165650"/>
            <a:ext cx="4045200" cy="15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Things to consider before counter attacking</a:t>
            </a:r>
            <a:endParaRPr sz="3000"/>
          </a:p>
        </p:txBody>
      </p:sp>
      <p:sp>
        <p:nvSpPr>
          <p:cNvPr id="168" name="Google Shape;168;p31"/>
          <p:cNvSpPr txBox="1"/>
          <p:nvPr>
            <p:ph idx="1" type="subTitle"/>
          </p:nvPr>
        </p:nvSpPr>
        <p:spPr>
          <a:xfrm>
            <a:off x="149075" y="2412526"/>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2. 	</a:t>
            </a:r>
            <a:r>
              <a:rPr lang="en-GB" sz="1800"/>
              <a:t>Can cause a real-time battle </a:t>
            </a:r>
            <a:endParaRPr sz="1800"/>
          </a:p>
          <a:p>
            <a:pPr indent="457200" lvl="0" marL="0" rtl="0" algn="l">
              <a:spcBef>
                <a:spcPts val="0"/>
              </a:spcBef>
              <a:spcAft>
                <a:spcPts val="0"/>
              </a:spcAft>
              <a:buNone/>
            </a:pPr>
            <a:r>
              <a:rPr lang="en-GB" sz="1800"/>
              <a:t>(no seriously, this happened xD)</a:t>
            </a:r>
            <a:endParaRPr sz="1800"/>
          </a:p>
          <a:p>
            <a:pPr indent="0" lvl="0" marL="0" rtl="0" algn="l">
              <a:spcBef>
                <a:spcPts val="0"/>
              </a:spcBef>
              <a:spcAft>
                <a:spcPts val="0"/>
              </a:spcAft>
              <a:buNone/>
            </a:pPr>
            <a:r>
              <a:rPr lang="en-GB" sz="1800"/>
              <a:t>3.	Retaliation in anger is not</a:t>
            </a:r>
            <a:endParaRPr sz="1800"/>
          </a:p>
          <a:p>
            <a:pPr indent="457200" lvl="0" marL="0" rtl="0" algn="l">
              <a:spcBef>
                <a:spcPts val="0"/>
              </a:spcBef>
              <a:spcAft>
                <a:spcPts val="0"/>
              </a:spcAft>
              <a:buNone/>
            </a:pPr>
            <a:r>
              <a:rPr lang="en-GB" sz="1800"/>
              <a:t>necessarily well thought out</a:t>
            </a:r>
            <a:endParaRPr sz="1800"/>
          </a:p>
          <a:p>
            <a:pPr indent="0" lvl="0" marL="0" rtl="0" algn="l">
              <a:spcBef>
                <a:spcPts val="0"/>
              </a:spcBef>
              <a:spcAft>
                <a:spcPts val="0"/>
              </a:spcAft>
              <a:buNone/>
            </a:pPr>
            <a:r>
              <a:rPr lang="en-GB" sz="1800"/>
              <a:t>4.	Provoking an attacker can lead to</a:t>
            </a:r>
            <a:endParaRPr sz="1800"/>
          </a:p>
          <a:p>
            <a:pPr indent="0" lvl="0" marL="0" rtl="0" algn="l">
              <a:spcBef>
                <a:spcPts val="0"/>
              </a:spcBef>
              <a:spcAft>
                <a:spcPts val="0"/>
              </a:spcAft>
              <a:buNone/>
            </a:pPr>
            <a:r>
              <a:rPr lang="en-GB" sz="1800"/>
              <a:t>	escalation</a:t>
            </a:r>
            <a:endParaRPr sz="1800"/>
          </a:p>
          <a:p>
            <a:pPr indent="0" lvl="0" marL="457200" rtl="0" algn="l">
              <a:spcBef>
                <a:spcPts val="0"/>
              </a:spcBef>
              <a:spcAft>
                <a:spcPts val="0"/>
              </a:spcAft>
              <a:buNone/>
            </a:pPr>
            <a:r>
              <a:t/>
            </a:r>
            <a:endParaRPr sz="1800"/>
          </a:p>
        </p:txBody>
      </p:sp>
      <p:pic>
        <p:nvPicPr>
          <p:cNvPr id="169" name="Google Shape;169;p31"/>
          <p:cNvPicPr preferRelativeResize="0"/>
          <p:nvPr/>
        </p:nvPicPr>
        <p:blipFill>
          <a:blip r:embed="rId3">
            <a:alphaModFix/>
          </a:blip>
          <a:stretch>
            <a:fillRect/>
          </a:stretch>
        </p:blipFill>
        <p:spPr>
          <a:xfrm>
            <a:off x="4939500" y="165650"/>
            <a:ext cx="3837001" cy="1878401"/>
          </a:xfrm>
          <a:prstGeom prst="rect">
            <a:avLst/>
          </a:prstGeom>
          <a:noFill/>
          <a:ln>
            <a:noFill/>
          </a:ln>
        </p:spPr>
      </p:pic>
      <p:pic>
        <p:nvPicPr>
          <p:cNvPr id="170" name="Google Shape;170;p31"/>
          <p:cNvPicPr preferRelativeResize="0"/>
          <p:nvPr/>
        </p:nvPicPr>
        <p:blipFill>
          <a:blip r:embed="rId4">
            <a:alphaModFix/>
          </a:blip>
          <a:stretch>
            <a:fillRect/>
          </a:stretch>
        </p:blipFill>
        <p:spPr>
          <a:xfrm>
            <a:off x="4998625" y="2227837"/>
            <a:ext cx="3837000" cy="25509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INTRUSION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Any activity or set of activities that compromises the confidentiality, availability and integrity of a system</a:t>
            </a:r>
            <a:endParaRPr sz="2400"/>
          </a:p>
          <a:p>
            <a:pPr indent="-381000" lvl="0" marL="457200" rtl="0" algn="l">
              <a:spcBef>
                <a:spcPts val="0"/>
              </a:spcBef>
              <a:spcAft>
                <a:spcPts val="0"/>
              </a:spcAft>
              <a:buSzPts val="2400"/>
              <a:buChar char="●"/>
            </a:pPr>
            <a:r>
              <a:rPr lang="en-GB" sz="2400"/>
              <a:t>Can include all the attacks, like DoS, masquerade, replay.</a:t>
            </a:r>
            <a:endParaRPr sz="2400"/>
          </a:p>
          <a:p>
            <a:pPr indent="-381000" lvl="0" marL="457200" rtl="0" algn="l">
              <a:spcBef>
                <a:spcPts val="0"/>
              </a:spcBef>
              <a:spcAft>
                <a:spcPts val="0"/>
              </a:spcAft>
              <a:buSzPts val="2400"/>
              <a:buChar char="●"/>
            </a:pPr>
            <a:r>
              <a:rPr lang="en-GB" sz="2400"/>
              <a:t>In context of IDS, a system is an autonomous set of resources, like computers, telephones, smart devices, etc. usually connected by a network to the outside world.</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149075" y="165650"/>
            <a:ext cx="4045200" cy="15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Things to consider before counter attacking</a:t>
            </a:r>
            <a:endParaRPr sz="3000"/>
          </a:p>
        </p:txBody>
      </p:sp>
      <p:sp>
        <p:nvSpPr>
          <p:cNvPr id="176" name="Google Shape;176;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t/>
            </a:r>
            <a:endParaRPr/>
          </a:p>
        </p:txBody>
      </p:sp>
      <p:sp>
        <p:nvSpPr>
          <p:cNvPr id="177" name="Google Shape;177;p32"/>
          <p:cNvSpPr txBox="1"/>
          <p:nvPr>
            <p:ph idx="1" type="subTitle"/>
          </p:nvPr>
        </p:nvSpPr>
        <p:spPr>
          <a:xfrm>
            <a:off x="149075" y="2412526"/>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5</a:t>
            </a:r>
            <a:r>
              <a:rPr lang="en-GB" sz="1800"/>
              <a:t>. 	Taking offensive action opens</a:t>
            </a:r>
            <a:endParaRPr sz="1800"/>
          </a:p>
          <a:p>
            <a:pPr indent="0" lvl="0" marL="0" rtl="0" algn="l">
              <a:spcBef>
                <a:spcPts val="0"/>
              </a:spcBef>
              <a:spcAft>
                <a:spcPts val="0"/>
              </a:spcAft>
              <a:buNone/>
            </a:pPr>
            <a:r>
              <a:rPr lang="en-GB" sz="1800"/>
              <a:t>	One to legal jeopardy, comparable</a:t>
            </a:r>
            <a:endParaRPr sz="1800"/>
          </a:p>
          <a:p>
            <a:pPr indent="0" lvl="0" marL="0" rtl="0" algn="l">
              <a:spcBef>
                <a:spcPts val="0"/>
              </a:spcBef>
              <a:spcAft>
                <a:spcPts val="0"/>
              </a:spcAft>
              <a:buNone/>
            </a:pPr>
            <a:r>
              <a:rPr lang="en-GB" sz="1800"/>
              <a:t>	To the attacker</a:t>
            </a:r>
            <a:endParaRPr sz="1800"/>
          </a:p>
        </p:txBody>
      </p:sp>
      <p:pic>
        <p:nvPicPr>
          <p:cNvPr id="178" name="Google Shape;178;p32"/>
          <p:cNvPicPr preferRelativeResize="0"/>
          <p:nvPr/>
        </p:nvPicPr>
        <p:blipFill>
          <a:blip r:embed="rId3">
            <a:alphaModFix/>
          </a:blip>
          <a:stretch>
            <a:fillRect/>
          </a:stretch>
        </p:blipFill>
        <p:spPr>
          <a:xfrm>
            <a:off x="4835397" y="165655"/>
            <a:ext cx="4045200" cy="1742995"/>
          </a:xfrm>
          <a:prstGeom prst="rect">
            <a:avLst/>
          </a:prstGeom>
          <a:noFill/>
          <a:ln>
            <a:noFill/>
          </a:ln>
        </p:spPr>
      </p:pic>
      <p:pic>
        <p:nvPicPr>
          <p:cNvPr id="179" name="Google Shape;179;p32"/>
          <p:cNvPicPr preferRelativeResize="0"/>
          <p:nvPr/>
        </p:nvPicPr>
        <p:blipFill>
          <a:blip r:embed="rId4">
            <a:alphaModFix/>
          </a:blip>
          <a:stretch>
            <a:fillRect/>
          </a:stretch>
        </p:blipFill>
        <p:spPr>
          <a:xfrm>
            <a:off x="4572000" y="2117293"/>
            <a:ext cx="4572000" cy="3131607"/>
          </a:xfrm>
          <a:prstGeom prst="rect">
            <a:avLst/>
          </a:prstGeom>
          <a:noFill/>
          <a:ln>
            <a:noFill/>
          </a:ln>
        </p:spPr>
      </p:pic>
      <p:sp>
        <p:nvSpPr>
          <p:cNvPr id="180" name="Google Shape;180;p32"/>
          <p:cNvSpPr/>
          <p:nvPr/>
        </p:nvSpPr>
        <p:spPr>
          <a:xfrm>
            <a:off x="4389750" y="3561525"/>
            <a:ext cx="4572000" cy="8757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Limitations</a:t>
            </a:r>
            <a:endParaRPr/>
          </a:p>
        </p:txBody>
      </p:sp>
      <p:sp>
        <p:nvSpPr>
          <p:cNvPr id="186" name="Google Shape;186;p3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Lora"/>
                <a:ea typeface="Lora"/>
                <a:cs typeface="Lora"/>
                <a:sym typeface="Lora"/>
              </a:rPr>
              <a:t>~</a:t>
            </a:r>
            <a:r>
              <a:rPr i="1" lang="en-GB">
                <a:latin typeface="Lora"/>
                <a:ea typeface="Lora"/>
                <a:cs typeface="Lora"/>
                <a:sym typeface="Lora"/>
              </a:rPr>
              <a:t>Nothing is </a:t>
            </a:r>
            <a:r>
              <a:rPr i="1" lang="en-GB">
                <a:latin typeface="Lora"/>
                <a:ea typeface="Lora"/>
                <a:cs typeface="Lora"/>
                <a:sym typeface="Lora"/>
              </a:rPr>
              <a:t>absolutely perfect</a:t>
            </a:r>
            <a:endParaRPr i="1">
              <a:latin typeface="Lora"/>
              <a:ea typeface="Lora"/>
              <a:cs typeface="Lora"/>
              <a:sym typeface="Lora"/>
            </a:endParaRPr>
          </a:p>
        </p:txBody>
      </p:sp>
      <p:pic>
        <p:nvPicPr>
          <p:cNvPr id="187" name="Google Shape;187;p33"/>
          <p:cNvPicPr preferRelativeResize="0"/>
          <p:nvPr/>
        </p:nvPicPr>
        <p:blipFill>
          <a:blip r:embed="rId3">
            <a:alphaModFix/>
          </a:blip>
          <a:stretch>
            <a:fillRect/>
          </a:stretch>
        </p:blipFill>
        <p:spPr>
          <a:xfrm>
            <a:off x="1527713" y="2727875"/>
            <a:ext cx="6100023" cy="22396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265500" y="473875"/>
            <a:ext cx="4045200" cy="5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Limitations</a:t>
            </a:r>
            <a:endParaRPr/>
          </a:p>
        </p:txBody>
      </p:sp>
      <p:sp>
        <p:nvSpPr>
          <p:cNvPr id="193" name="Google Shape;193;p34"/>
          <p:cNvSpPr txBox="1"/>
          <p:nvPr>
            <p:ph idx="1" type="subTitle"/>
          </p:nvPr>
        </p:nvSpPr>
        <p:spPr>
          <a:xfrm>
            <a:off x="265500" y="1103025"/>
            <a:ext cx="3837000" cy="30750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GB"/>
              <a:t>Noise</a:t>
            </a:r>
            <a:endParaRPr/>
          </a:p>
          <a:p>
            <a:pPr indent="-361950" lvl="0" marL="457200" rtl="0" algn="l">
              <a:lnSpc>
                <a:spcPct val="115000"/>
              </a:lnSpc>
              <a:spcBef>
                <a:spcPts val="0"/>
              </a:spcBef>
              <a:spcAft>
                <a:spcPts val="0"/>
              </a:spcAft>
              <a:buSzPts val="2100"/>
              <a:buChar char="●"/>
            </a:pPr>
            <a:r>
              <a:rPr lang="en-GB"/>
              <a:t>False Positives</a:t>
            </a:r>
            <a:endParaRPr/>
          </a:p>
          <a:p>
            <a:pPr indent="-361950" lvl="0" marL="457200" rtl="0" algn="l">
              <a:lnSpc>
                <a:spcPct val="115000"/>
              </a:lnSpc>
              <a:spcBef>
                <a:spcPts val="0"/>
              </a:spcBef>
              <a:spcAft>
                <a:spcPts val="0"/>
              </a:spcAft>
              <a:buSzPts val="2100"/>
              <a:buChar char="●"/>
            </a:pPr>
            <a:r>
              <a:rPr lang="en-GB"/>
              <a:t>Lag Time</a:t>
            </a:r>
            <a:endParaRPr/>
          </a:p>
          <a:p>
            <a:pPr indent="-361950" lvl="0" marL="457200" rtl="0" algn="l">
              <a:lnSpc>
                <a:spcPct val="115000"/>
              </a:lnSpc>
              <a:spcBef>
                <a:spcPts val="0"/>
              </a:spcBef>
              <a:spcAft>
                <a:spcPts val="0"/>
              </a:spcAft>
              <a:buSzPts val="2100"/>
              <a:buChar char="●"/>
            </a:pPr>
            <a:r>
              <a:rPr lang="en-GB"/>
              <a:t>Someone has to monitor</a:t>
            </a:r>
            <a:endParaRPr/>
          </a:p>
          <a:p>
            <a:pPr indent="-361950" lvl="0" marL="457200" rtl="0" algn="l">
              <a:lnSpc>
                <a:spcPct val="115000"/>
              </a:lnSpc>
              <a:spcBef>
                <a:spcPts val="0"/>
              </a:spcBef>
              <a:spcAft>
                <a:spcPts val="0"/>
              </a:spcAft>
              <a:buSzPts val="2100"/>
              <a:buChar char="●"/>
            </a:pPr>
            <a:r>
              <a:rPr lang="en-GB"/>
              <a:t>They Do Not Process Encrypted Packets</a:t>
            </a:r>
            <a:endParaRPr/>
          </a:p>
          <a:p>
            <a:pPr indent="-361950" lvl="0" marL="457200" rtl="0" algn="l">
              <a:lnSpc>
                <a:spcPct val="115000"/>
              </a:lnSpc>
              <a:spcBef>
                <a:spcPts val="0"/>
              </a:spcBef>
              <a:spcAft>
                <a:spcPts val="0"/>
              </a:spcAft>
              <a:buSzPts val="2100"/>
              <a:buChar char="●"/>
            </a:pPr>
            <a:r>
              <a:rPr lang="en-GB"/>
              <a:t>Signature Library Needs to Be Continually Updated</a:t>
            </a:r>
            <a:endParaRPr/>
          </a:p>
          <a:p>
            <a:pPr indent="0" lvl="0" marL="0" rtl="0" algn="l">
              <a:lnSpc>
                <a:spcPct val="115000"/>
              </a:lnSpc>
              <a:spcBef>
                <a:spcPts val="0"/>
              </a:spcBef>
              <a:spcAft>
                <a:spcPts val="0"/>
              </a:spcAft>
              <a:buNone/>
            </a:pPr>
            <a:r>
              <a:t/>
            </a:r>
            <a:endParaRPr/>
          </a:p>
        </p:txBody>
      </p:sp>
      <p:pic>
        <p:nvPicPr>
          <p:cNvPr id="194" name="Google Shape;194;p34"/>
          <p:cNvPicPr preferRelativeResize="0"/>
          <p:nvPr/>
        </p:nvPicPr>
        <p:blipFill>
          <a:blip r:embed="rId3">
            <a:alphaModFix/>
          </a:blip>
          <a:stretch>
            <a:fillRect/>
          </a:stretch>
        </p:blipFill>
        <p:spPr>
          <a:xfrm>
            <a:off x="5035375" y="530850"/>
            <a:ext cx="3116350" cy="373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Evasion Techniques</a:t>
            </a:r>
            <a:endParaRPr/>
          </a:p>
        </p:txBody>
      </p:sp>
      <p:sp>
        <p:nvSpPr>
          <p:cNvPr id="200" name="Google Shape;200;p3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2"/>
              </a:buClr>
              <a:buSzPts val="1100"/>
              <a:buFont typeface="Arial"/>
              <a:buNone/>
            </a:pPr>
            <a:r>
              <a:rPr b="1" lang="en-GB" sz="1700">
                <a:solidFill>
                  <a:schemeClr val="dk2"/>
                </a:solidFill>
                <a:latin typeface="Arial"/>
                <a:ea typeface="Arial"/>
                <a:cs typeface="Arial"/>
                <a:sym typeface="Arial"/>
              </a:rPr>
              <a:t>Payload obfuscation</a:t>
            </a:r>
            <a:endParaRPr b="1" sz="1700">
              <a:solidFill>
                <a:schemeClr val="dk2"/>
              </a:solidFill>
              <a:latin typeface="Arial"/>
              <a:ea typeface="Arial"/>
              <a:cs typeface="Arial"/>
              <a:sym typeface="Arial"/>
            </a:endParaRPr>
          </a:p>
          <a:p>
            <a:pPr indent="0" lvl="0" marL="0" rtl="0" algn="ctr">
              <a:lnSpc>
                <a:spcPct val="115000"/>
              </a:lnSpc>
              <a:spcBef>
                <a:spcPts val="1800"/>
              </a:spcBef>
              <a:spcAft>
                <a:spcPts val="0"/>
              </a:spcAft>
              <a:buClr>
                <a:schemeClr val="dk2"/>
              </a:buClr>
              <a:buSzPts val="1100"/>
              <a:buFont typeface="Arial"/>
              <a:buNone/>
            </a:pPr>
            <a:r>
              <a:rPr b="1" lang="en-GB" sz="1700">
                <a:solidFill>
                  <a:schemeClr val="dk2"/>
                </a:solidFill>
                <a:latin typeface="Arial"/>
                <a:ea typeface="Arial"/>
                <a:cs typeface="Arial"/>
                <a:sym typeface="Arial"/>
              </a:rPr>
              <a:t>Encoding &amp; Encryption</a:t>
            </a:r>
            <a:endParaRPr b="1" sz="1700">
              <a:solidFill>
                <a:schemeClr val="dk2"/>
              </a:solidFill>
              <a:latin typeface="Arial"/>
              <a:ea typeface="Arial"/>
              <a:cs typeface="Arial"/>
              <a:sym typeface="Arial"/>
            </a:endParaRPr>
          </a:p>
          <a:p>
            <a:pPr indent="0" lvl="0" marL="0" rtl="0" algn="ctr">
              <a:spcBef>
                <a:spcPts val="400"/>
              </a:spcBef>
              <a:spcAft>
                <a:spcPts val="0"/>
              </a:spcAft>
              <a:buNone/>
            </a:pPr>
            <a:r>
              <a:t/>
            </a:r>
            <a:endParaRPr/>
          </a:p>
        </p:txBody>
      </p:sp>
      <p:sp>
        <p:nvSpPr>
          <p:cNvPr id="201" name="Google Shape;201;p35"/>
          <p:cNvSpPr txBox="1"/>
          <p:nvPr>
            <p:ph idx="2" type="body"/>
          </p:nvPr>
        </p:nvSpPr>
        <p:spPr>
          <a:xfrm>
            <a:off x="4939500" y="724200"/>
            <a:ext cx="3837000" cy="3695100"/>
          </a:xfrm>
          <a:prstGeom prst="rect">
            <a:avLst/>
          </a:prstGeom>
          <a:noFill/>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GB" sz="2400"/>
              <a:t>HTTP</a:t>
            </a:r>
            <a:endParaRPr sz="2400"/>
          </a:p>
          <a:p>
            <a:pPr indent="-381000" lvl="1" marL="914400" rtl="0" algn="l">
              <a:spcBef>
                <a:spcPts val="0"/>
              </a:spcBef>
              <a:spcAft>
                <a:spcPts val="0"/>
              </a:spcAft>
              <a:buSzPts val="2400"/>
              <a:buChar char="○"/>
            </a:pPr>
            <a:r>
              <a:rPr lang="en-GB" sz="2400"/>
              <a:t>Multiple Data Encodings - hex | base64 | xml</a:t>
            </a:r>
            <a:endParaRPr sz="2400"/>
          </a:p>
          <a:p>
            <a:pPr indent="-381000" lvl="0" marL="457200" rtl="0" algn="l">
              <a:spcBef>
                <a:spcPts val="0"/>
              </a:spcBef>
              <a:spcAft>
                <a:spcPts val="0"/>
              </a:spcAft>
              <a:buSzPts val="2400"/>
              <a:buFont typeface="Arial"/>
              <a:buChar char="●"/>
            </a:pPr>
            <a:r>
              <a:rPr lang="en-GB" sz="2400"/>
              <a:t>HTTPS</a:t>
            </a:r>
            <a:endParaRPr sz="2400"/>
          </a:p>
          <a:p>
            <a:pPr indent="-381000" lvl="1" marL="914400" rtl="0" algn="l">
              <a:spcBef>
                <a:spcPts val="0"/>
              </a:spcBef>
              <a:spcAft>
                <a:spcPts val="0"/>
              </a:spcAft>
              <a:buSzPts val="2400"/>
              <a:buChar char="○"/>
            </a:pPr>
            <a:r>
              <a:rPr lang="en-GB" sz="2400"/>
              <a:t>cannot be read by IDS - private key</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Evasion Techniques</a:t>
            </a:r>
            <a:endParaRPr/>
          </a:p>
        </p:txBody>
      </p:sp>
      <p:sp>
        <p:nvSpPr>
          <p:cNvPr id="207" name="Google Shape;207;p3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2"/>
              </a:buClr>
              <a:buSzPts val="1100"/>
              <a:buFont typeface="Arial"/>
              <a:buNone/>
            </a:pPr>
            <a:r>
              <a:rPr b="1" lang="en-GB" sz="1700">
                <a:solidFill>
                  <a:schemeClr val="dk2"/>
                </a:solidFill>
                <a:latin typeface="Arial"/>
                <a:ea typeface="Arial"/>
                <a:cs typeface="Arial"/>
                <a:sym typeface="Arial"/>
              </a:rPr>
              <a:t>Payload obfuscation</a:t>
            </a:r>
            <a:endParaRPr b="1" sz="1700">
              <a:solidFill>
                <a:schemeClr val="dk2"/>
              </a:solidFill>
              <a:latin typeface="Arial"/>
              <a:ea typeface="Arial"/>
              <a:cs typeface="Arial"/>
              <a:sym typeface="Arial"/>
            </a:endParaRPr>
          </a:p>
          <a:p>
            <a:pPr indent="0" lvl="0" marL="0" rtl="0" algn="ctr">
              <a:lnSpc>
                <a:spcPct val="115000"/>
              </a:lnSpc>
              <a:spcBef>
                <a:spcPts val="1800"/>
              </a:spcBef>
              <a:spcAft>
                <a:spcPts val="0"/>
              </a:spcAft>
              <a:buClr>
                <a:schemeClr val="dk2"/>
              </a:buClr>
              <a:buSzPts val="1100"/>
              <a:buFont typeface="Arial"/>
              <a:buNone/>
            </a:pPr>
            <a:r>
              <a:rPr b="1" lang="en-GB" sz="1700">
                <a:solidFill>
                  <a:schemeClr val="dk2"/>
                </a:solidFill>
                <a:latin typeface="Arial"/>
                <a:ea typeface="Arial"/>
                <a:cs typeface="Arial"/>
                <a:sym typeface="Arial"/>
              </a:rPr>
              <a:t>Polymorphism</a:t>
            </a:r>
            <a:endParaRPr b="1" sz="1700">
              <a:solidFill>
                <a:schemeClr val="dk2"/>
              </a:solidFill>
              <a:latin typeface="Arial"/>
              <a:ea typeface="Arial"/>
              <a:cs typeface="Arial"/>
              <a:sym typeface="Arial"/>
            </a:endParaRPr>
          </a:p>
          <a:p>
            <a:pPr indent="0" lvl="0" marL="0" rtl="0" algn="ctr">
              <a:spcBef>
                <a:spcPts val="400"/>
              </a:spcBef>
              <a:spcAft>
                <a:spcPts val="0"/>
              </a:spcAft>
              <a:buNone/>
            </a:pPr>
            <a:r>
              <a:t/>
            </a:r>
            <a:endParaRPr/>
          </a:p>
        </p:txBody>
      </p:sp>
      <p:sp>
        <p:nvSpPr>
          <p:cNvPr id="208" name="Google Shape;208;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GB" sz="2400"/>
              <a:t>NOP (Non-operational) slides</a:t>
            </a:r>
            <a:endParaRPr sz="2400"/>
          </a:p>
          <a:p>
            <a:pPr indent="-381000" lvl="0" marL="457200" rtl="0" algn="l">
              <a:spcBef>
                <a:spcPts val="0"/>
              </a:spcBef>
              <a:spcAft>
                <a:spcPts val="0"/>
              </a:spcAft>
              <a:buSzPts val="2400"/>
              <a:buChar char="●"/>
            </a:pPr>
            <a:r>
              <a:rPr lang="en-GB" sz="2400"/>
              <a:t>Unique Attack Patterns</a:t>
            </a:r>
            <a:endParaRPr sz="2400"/>
          </a:p>
          <a:p>
            <a:pPr indent="-381000" lvl="0" marL="457200" rtl="0" algn="l">
              <a:spcBef>
                <a:spcPts val="0"/>
              </a:spcBef>
              <a:spcAft>
                <a:spcPts val="0"/>
              </a:spcAft>
              <a:buSzPts val="2400"/>
              <a:buChar char="●"/>
            </a:pPr>
            <a:r>
              <a:rPr lang="en-GB" sz="2400"/>
              <a:t>Buffer Overflow</a:t>
            </a:r>
            <a:endParaRPr sz="2400"/>
          </a:p>
          <a:p>
            <a:pPr indent="-381000" lvl="0" marL="457200" rtl="0" algn="l">
              <a:spcBef>
                <a:spcPts val="0"/>
              </a:spcBef>
              <a:spcAft>
                <a:spcPts val="0"/>
              </a:spcAft>
              <a:buSzPts val="2400"/>
              <a:buChar char="●"/>
            </a:pPr>
            <a:r>
              <a:rPr lang="en-GB" sz="2400"/>
              <a:t>Polymorphic Shellcode</a:t>
            </a:r>
            <a:endParaRPr sz="2400"/>
          </a:p>
          <a:p>
            <a:pPr indent="-381000" lvl="0" marL="457200" rtl="0" algn="l">
              <a:spcBef>
                <a:spcPts val="0"/>
              </a:spcBef>
              <a:spcAft>
                <a:spcPts val="0"/>
              </a:spcAft>
              <a:buSzPts val="2400"/>
              <a:buChar char="●"/>
            </a:pPr>
            <a:r>
              <a:rPr lang="en-GB" sz="2400"/>
              <a:t>Decoder in the payload tricks the IDS and host</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Evasion Techniques</a:t>
            </a:r>
            <a:endParaRPr/>
          </a:p>
        </p:txBody>
      </p:sp>
      <p:sp>
        <p:nvSpPr>
          <p:cNvPr id="214" name="Google Shape;214;p3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b="1" lang="en-GB" sz="1700">
                <a:solidFill>
                  <a:schemeClr val="dk2"/>
                </a:solidFill>
                <a:latin typeface="Arial"/>
                <a:ea typeface="Arial"/>
                <a:cs typeface="Arial"/>
                <a:sym typeface="Arial"/>
              </a:rPr>
              <a:t>Insertion and evasion</a:t>
            </a:r>
            <a:endParaRPr b="1" sz="1700">
              <a:solidFill>
                <a:schemeClr val="dk2"/>
              </a:solidFill>
              <a:latin typeface="Arial"/>
              <a:ea typeface="Arial"/>
              <a:cs typeface="Arial"/>
              <a:sym typeface="Arial"/>
            </a:endParaRPr>
          </a:p>
          <a:p>
            <a:pPr indent="0" lvl="0" marL="0" rtl="0" algn="ctr">
              <a:lnSpc>
                <a:spcPct val="115000"/>
              </a:lnSpc>
              <a:spcBef>
                <a:spcPts val="1800"/>
              </a:spcBef>
              <a:spcAft>
                <a:spcPts val="0"/>
              </a:spcAft>
              <a:buNone/>
            </a:pPr>
            <a:r>
              <a:rPr b="1" lang="en-GB" sz="1700">
                <a:solidFill>
                  <a:schemeClr val="dk2"/>
                </a:solidFill>
                <a:latin typeface="Arial"/>
                <a:ea typeface="Arial"/>
                <a:cs typeface="Arial"/>
                <a:sym typeface="Arial"/>
              </a:rPr>
              <a:t>Fragmentation</a:t>
            </a:r>
            <a:endParaRPr b="1" sz="1700">
              <a:solidFill>
                <a:schemeClr val="dk2"/>
              </a:solidFill>
              <a:latin typeface="Arial"/>
              <a:ea typeface="Arial"/>
              <a:cs typeface="Arial"/>
              <a:sym typeface="Arial"/>
            </a:endParaRPr>
          </a:p>
          <a:p>
            <a:pPr indent="0" lvl="0" marL="0" rtl="0" algn="ctr">
              <a:lnSpc>
                <a:spcPct val="115000"/>
              </a:lnSpc>
              <a:spcBef>
                <a:spcPts val="1800"/>
              </a:spcBef>
              <a:spcAft>
                <a:spcPts val="0"/>
              </a:spcAft>
              <a:buNone/>
            </a:pPr>
            <a:r>
              <a:t/>
            </a:r>
            <a:endParaRPr b="1" sz="1700">
              <a:solidFill>
                <a:schemeClr val="dk2"/>
              </a:solidFill>
              <a:latin typeface="Arial"/>
              <a:ea typeface="Arial"/>
              <a:cs typeface="Arial"/>
              <a:sym typeface="Arial"/>
            </a:endParaRPr>
          </a:p>
          <a:p>
            <a:pPr indent="0" lvl="0" marL="0" rtl="0" algn="ctr">
              <a:spcBef>
                <a:spcPts val="400"/>
              </a:spcBef>
              <a:spcAft>
                <a:spcPts val="0"/>
              </a:spcAft>
              <a:buNone/>
            </a:pPr>
            <a:r>
              <a:t/>
            </a:r>
            <a:endParaRPr/>
          </a:p>
        </p:txBody>
      </p:sp>
      <p:sp>
        <p:nvSpPr>
          <p:cNvPr id="215" name="Google Shape;215;p3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GB" sz="2400"/>
              <a:t>Fragmentation</a:t>
            </a:r>
            <a:endParaRPr sz="2400"/>
          </a:p>
          <a:p>
            <a:pPr indent="-381000" lvl="1" marL="914400" rtl="0" algn="l">
              <a:spcBef>
                <a:spcPts val="0"/>
              </a:spcBef>
              <a:spcAft>
                <a:spcPts val="0"/>
              </a:spcAft>
              <a:buSzPts val="2400"/>
              <a:buChar char="○"/>
            </a:pPr>
            <a:r>
              <a:rPr lang="en-GB" sz="2400"/>
              <a:t>Split the packet</a:t>
            </a:r>
            <a:endParaRPr sz="2400"/>
          </a:p>
          <a:p>
            <a:pPr indent="-381000" lvl="1" marL="914400" rtl="0" algn="l">
              <a:spcBef>
                <a:spcPts val="0"/>
              </a:spcBef>
              <a:spcAft>
                <a:spcPts val="0"/>
              </a:spcAft>
              <a:buSzPts val="2400"/>
              <a:buChar char="○"/>
            </a:pPr>
            <a:r>
              <a:rPr lang="en-GB" sz="2400"/>
              <a:t>Pausing between fragments of packets</a:t>
            </a:r>
            <a:endParaRPr sz="2400"/>
          </a:p>
          <a:p>
            <a:pPr indent="-381000" lvl="1" marL="914400" rtl="0" algn="l">
              <a:spcBef>
                <a:spcPts val="0"/>
              </a:spcBef>
              <a:spcAft>
                <a:spcPts val="0"/>
              </a:spcAft>
              <a:buSzPts val="2400"/>
              <a:buChar char="○"/>
            </a:pPr>
            <a:r>
              <a:rPr lang="en-GB" sz="2400"/>
              <a:t>Difficult to re-assemble by IDS</a:t>
            </a:r>
            <a:endParaRPr sz="2400"/>
          </a:p>
          <a:p>
            <a:pPr indent="-381000" lvl="1" marL="914400" rtl="0" algn="l">
              <a:spcBef>
                <a:spcPts val="0"/>
              </a:spcBef>
              <a:spcAft>
                <a:spcPts val="0"/>
              </a:spcAft>
              <a:buSzPts val="2400"/>
              <a:buChar char="○"/>
            </a:pPr>
            <a:r>
              <a:rPr lang="en-GB" sz="2400"/>
              <a:t>Wait for IDS time out</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Stealth Mode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Internal IDS - Architecture</a:t>
            </a:r>
            <a:endParaRPr/>
          </a:p>
        </p:txBody>
      </p:sp>
      <p:pic>
        <p:nvPicPr>
          <p:cNvPr id="226" name="Google Shape;226;p39"/>
          <p:cNvPicPr preferRelativeResize="0"/>
          <p:nvPr/>
        </p:nvPicPr>
        <p:blipFill>
          <a:blip r:embed="rId3">
            <a:alphaModFix/>
          </a:blip>
          <a:stretch>
            <a:fillRect/>
          </a:stretch>
        </p:blipFill>
        <p:spPr>
          <a:xfrm>
            <a:off x="1099600" y="965250"/>
            <a:ext cx="6944799" cy="4178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490250" y="403100"/>
            <a:ext cx="5604000" cy="23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IDS Example: SNORT</a:t>
            </a:r>
            <a:endParaRPr/>
          </a:p>
        </p:txBody>
      </p:sp>
      <p:pic>
        <p:nvPicPr>
          <p:cNvPr id="232" name="Google Shape;232;p40"/>
          <p:cNvPicPr preferRelativeResize="0"/>
          <p:nvPr/>
        </p:nvPicPr>
        <p:blipFill>
          <a:blip r:embed="rId4">
            <a:alphaModFix/>
          </a:blip>
          <a:stretch>
            <a:fillRect/>
          </a:stretch>
        </p:blipFill>
        <p:spPr>
          <a:xfrm>
            <a:off x="4016420" y="2571750"/>
            <a:ext cx="5127580" cy="25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About SNORT</a:t>
            </a:r>
            <a:endParaRPr/>
          </a:p>
        </p:txBody>
      </p:sp>
      <p:sp>
        <p:nvSpPr>
          <p:cNvPr id="238" name="Google Shape;238;p41"/>
          <p:cNvSpPr txBox="1"/>
          <p:nvPr/>
        </p:nvSpPr>
        <p:spPr>
          <a:xfrm>
            <a:off x="493050" y="1322300"/>
            <a:ext cx="8157900" cy="3473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b="1" lang="en-GB" sz="1800">
                <a:latin typeface="Source Sans Pro"/>
                <a:ea typeface="Source Sans Pro"/>
                <a:cs typeface="Source Sans Pro"/>
                <a:sym typeface="Source Sans Pro"/>
              </a:rPr>
              <a:t>(Open source NIPS)</a:t>
            </a:r>
            <a:r>
              <a:rPr lang="en-GB" sz="1800">
                <a:latin typeface="Source Sans Pro"/>
                <a:ea typeface="Source Sans Pro"/>
                <a:cs typeface="Source Sans Pro"/>
                <a:sym typeface="Source Sans Pro"/>
              </a:rPr>
              <a:t> network intrusion prevention system</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Maintained by CISCO Systems</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Capable of performing </a:t>
            </a:r>
            <a:r>
              <a:rPr b="1" lang="en-GB" sz="1800">
                <a:latin typeface="Source Sans Pro"/>
                <a:ea typeface="Source Sans Pro"/>
                <a:cs typeface="Source Sans Pro"/>
                <a:sym typeface="Source Sans Pro"/>
              </a:rPr>
              <a:t>real-time traffic analysis and packet logging</a:t>
            </a:r>
            <a:r>
              <a:rPr lang="en-GB" sz="1800">
                <a:latin typeface="Source Sans Pro"/>
                <a:ea typeface="Source Sans Pro"/>
                <a:cs typeface="Source Sans Pro"/>
                <a:sym typeface="Source Sans Pro"/>
              </a:rPr>
              <a:t> on IP networks. </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It can perform </a:t>
            </a:r>
            <a:r>
              <a:rPr b="1" lang="en-GB" sz="1800">
                <a:latin typeface="Source Sans Pro"/>
                <a:ea typeface="Source Sans Pro"/>
                <a:cs typeface="Source Sans Pro"/>
                <a:sym typeface="Source Sans Pro"/>
              </a:rPr>
              <a:t>protocol analysis, content searching/matching</a:t>
            </a:r>
            <a:r>
              <a:rPr lang="en-GB" sz="1800">
                <a:latin typeface="Source Sans Pro"/>
                <a:ea typeface="Source Sans Pro"/>
                <a:cs typeface="Source Sans Pro"/>
                <a:sym typeface="Source Sans Pro"/>
              </a:rPr>
              <a:t>, and can be used to detect a variety of attacks and probes, such as </a:t>
            </a:r>
            <a:br>
              <a:rPr lang="en-GB" sz="1800">
                <a:latin typeface="Source Sans Pro"/>
                <a:ea typeface="Source Sans Pro"/>
                <a:cs typeface="Source Sans Pro"/>
                <a:sym typeface="Source Sans Pro"/>
              </a:rPr>
            </a:br>
            <a:r>
              <a:rPr i="1" lang="en-GB" sz="1800">
                <a:latin typeface="Source Sans Pro"/>
                <a:ea typeface="Source Sans Pro"/>
                <a:cs typeface="Source Sans Pro"/>
                <a:sym typeface="Source Sans Pro"/>
              </a:rPr>
              <a:t>buffer overflows, stealth port scans, CGI attacks, SMB probes, OS fingerprinting attempts</a:t>
            </a:r>
            <a:r>
              <a:rPr lang="en-GB" sz="1800">
                <a:latin typeface="Source Sans Pro"/>
                <a:ea typeface="Source Sans Pro"/>
                <a:cs typeface="Source Sans Pro"/>
                <a:sym typeface="Source Sans Pro"/>
              </a:rPr>
              <a:t>, and much more.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Three Primary Uses:</a:t>
            </a:r>
            <a:br>
              <a:rPr lang="en-GB" sz="1800">
                <a:latin typeface="Source Sans Pro"/>
                <a:ea typeface="Source Sans Pro"/>
                <a:cs typeface="Source Sans Pro"/>
                <a:sym typeface="Source Sans Pro"/>
              </a:rPr>
            </a:br>
            <a:r>
              <a:rPr lang="en-GB" sz="1800">
                <a:latin typeface="Source Sans Pro"/>
                <a:ea typeface="Source Sans Pro"/>
                <a:cs typeface="Source Sans Pro"/>
                <a:sym typeface="Source Sans Pro"/>
              </a:rPr>
              <a:t>I.	</a:t>
            </a:r>
            <a:r>
              <a:rPr lang="en-GB" sz="1800">
                <a:latin typeface="Source Sans Pro"/>
                <a:ea typeface="Source Sans Pro"/>
                <a:cs typeface="Source Sans Pro"/>
                <a:sym typeface="Source Sans Pro"/>
              </a:rPr>
              <a:t>A s</a:t>
            </a:r>
            <a:r>
              <a:rPr lang="en-GB" sz="1800">
                <a:latin typeface="Source Sans Pro"/>
                <a:ea typeface="Source Sans Pro"/>
                <a:cs typeface="Source Sans Pro"/>
                <a:sym typeface="Source Sans Pro"/>
              </a:rPr>
              <a:t>traight </a:t>
            </a:r>
            <a:r>
              <a:rPr b="1" lang="en-GB" sz="1800">
                <a:latin typeface="Source Sans Pro"/>
                <a:ea typeface="Source Sans Pro"/>
                <a:cs typeface="Source Sans Pro"/>
                <a:sym typeface="Source Sans Pro"/>
              </a:rPr>
              <a:t>packet sniffer</a:t>
            </a:r>
            <a:r>
              <a:rPr lang="en-GB" sz="1800">
                <a:latin typeface="Source Sans Pro"/>
                <a:ea typeface="Source Sans Pro"/>
                <a:cs typeface="Source Sans Pro"/>
                <a:sym typeface="Source Sans Pro"/>
              </a:rPr>
              <a:t> like tcpdump</a:t>
            </a:r>
            <a:br>
              <a:rPr lang="en-GB" sz="1800">
                <a:latin typeface="Source Sans Pro"/>
                <a:ea typeface="Source Sans Pro"/>
                <a:cs typeface="Source Sans Pro"/>
                <a:sym typeface="Source Sans Pro"/>
              </a:rPr>
            </a:br>
            <a:r>
              <a:rPr lang="en-GB" sz="1800">
                <a:latin typeface="Source Sans Pro"/>
                <a:ea typeface="Source Sans Pro"/>
                <a:cs typeface="Source Sans Pro"/>
                <a:sym typeface="Source Sans Pro"/>
              </a:rPr>
              <a:t>Ii.	A </a:t>
            </a:r>
            <a:r>
              <a:rPr b="1" lang="en-GB" sz="1800">
                <a:latin typeface="Source Sans Pro"/>
                <a:ea typeface="Source Sans Pro"/>
                <a:cs typeface="Source Sans Pro"/>
                <a:sym typeface="Source Sans Pro"/>
              </a:rPr>
              <a:t>packet logger</a:t>
            </a:r>
            <a:r>
              <a:rPr lang="en-GB" sz="1800">
                <a:latin typeface="Source Sans Pro"/>
                <a:ea typeface="Source Sans Pro"/>
                <a:cs typeface="Source Sans Pro"/>
                <a:sym typeface="Source Sans Pro"/>
              </a:rPr>
              <a:t> (useful for network traffic debugging, etc)</a:t>
            </a:r>
            <a:endParaRPr sz="1800">
              <a:latin typeface="Source Sans Pro"/>
              <a:ea typeface="Source Sans Pro"/>
              <a:cs typeface="Source Sans Pro"/>
              <a:sym typeface="Source Sans Pro"/>
            </a:endParaRPr>
          </a:p>
          <a:p>
            <a:pPr indent="0" lvl="0" marL="457200" rtl="0" algn="l">
              <a:spcBef>
                <a:spcPts val="0"/>
              </a:spcBef>
              <a:spcAft>
                <a:spcPts val="0"/>
              </a:spcAft>
              <a:buNone/>
            </a:pPr>
            <a:r>
              <a:rPr lang="en-GB" sz="1800">
                <a:latin typeface="Source Sans Pro"/>
                <a:ea typeface="Source Sans Pro"/>
                <a:cs typeface="Source Sans Pro"/>
                <a:sym typeface="Source Sans Pro"/>
              </a:rPr>
              <a:t>Iii.	A full blown </a:t>
            </a:r>
            <a:r>
              <a:rPr b="1" lang="en-GB" sz="1800">
                <a:latin typeface="Source Sans Pro"/>
                <a:ea typeface="Source Sans Pro"/>
                <a:cs typeface="Source Sans Pro"/>
                <a:sym typeface="Source Sans Pro"/>
              </a:rPr>
              <a:t>NIPS</a:t>
            </a:r>
            <a:r>
              <a:rPr lang="en-GB" sz="1800">
                <a:latin typeface="Source Sans Pro"/>
                <a:ea typeface="Source Sans Pro"/>
                <a:cs typeface="Source Sans Pro"/>
                <a:sym typeface="Source Sans Pro"/>
              </a:rPr>
              <a:t>.</a:t>
            </a:r>
            <a:endParaRPr sz="1800">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IDS?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Device or application used to monitor networks</a:t>
            </a:r>
            <a:endParaRPr sz="2400"/>
          </a:p>
          <a:p>
            <a:pPr indent="-381000" lvl="0" marL="457200" rtl="0" algn="l">
              <a:spcBef>
                <a:spcPts val="0"/>
              </a:spcBef>
              <a:spcAft>
                <a:spcPts val="0"/>
              </a:spcAft>
              <a:buSzPts val="2400"/>
              <a:buChar char="●"/>
            </a:pPr>
            <a:r>
              <a:rPr lang="en-GB" sz="2400"/>
              <a:t>Used to detect malicious activity on a network</a:t>
            </a:r>
            <a:endParaRPr sz="2400"/>
          </a:p>
          <a:p>
            <a:pPr indent="-381000" lvl="0" marL="457200" rtl="0" algn="l">
              <a:spcBef>
                <a:spcPts val="0"/>
              </a:spcBef>
              <a:spcAft>
                <a:spcPts val="0"/>
              </a:spcAft>
              <a:buSzPts val="2400"/>
              <a:buChar char="●"/>
            </a:pPr>
            <a:r>
              <a:rPr lang="en-GB" sz="2400"/>
              <a:t>Can also detect policy violations (eg. classified data leaving the network)</a:t>
            </a:r>
            <a:endParaRPr sz="2400"/>
          </a:p>
          <a:p>
            <a:pPr indent="-381000" lvl="0" marL="457200" rtl="0" algn="l">
              <a:spcBef>
                <a:spcPts val="0"/>
              </a:spcBef>
              <a:spcAft>
                <a:spcPts val="0"/>
              </a:spcAft>
              <a:buSzPts val="2400"/>
              <a:buChar char="●"/>
            </a:pPr>
            <a:r>
              <a:rPr lang="en-GB" sz="2400"/>
              <a:t>Usually sets off an alarm when detecting any activity considered an intrusion (including policy violation)</a:t>
            </a:r>
            <a:endParaRPr sz="2400"/>
          </a:p>
          <a:p>
            <a:pPr indent="-381000" lvl="0" marL="457200" rtl="0" algn="l">
              <a:spcBef>
                <a:spcPts val="0"/>
              </a:spcBef>
              <a:spcAft>
                <a:spcPts val="0"/>
              </a:spcAft>
              <a:buSzPts val="2400"/>
              <a:buChar char="●"/>
            </a:pPr>
            <a:r>
              <a:rPr lang="en-GB" sz="2400"/>
              <a:t>Further action can be taken by admin</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42"/>
          <p:cNvPicPr preferRelativeResize="0"/>
          <p:nvPr/>
        </p:nvPicPr>
        <p:blipFill>
          <a:blip r:embed="rId3">
            <a:alphaModFix/>
          </a:blip>
          <a:stretch>
            <a:fillRect/>
          </a:stretch>
        </p:blipFill>
        <p:spPr>
          <a:xfrm>
            <a:off x="1648474" y="379100"/>
            <a:ext cx="5847050" cy="4385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490250" y="526350"/>
            <a:ext cx="5604000" cy="29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IDS Example:</a:t>
            </a:r>
            <a:endParaRPr/>
          </a:p>
          <a:p>
            <a:pPr indent="0" lvl="0" marL="0" rtl="0" algn="l">
              <a:spcBef>
                <a:spcPts val="0"/>
              </a:spcBef>
              <a:spcAft>
                <a:spcPts val="0"/>
              </a:spcAft>
              <a:buNone/>
            </a:pPr>
            <a:r>
              <a:rPr lang="en-GB"/>
              <a:t>OSSEC</a:t>
            </a:r>
            <a:endParaRPr/>
          </a:p>
        </p:txBody>
      </p:sp>
      <p:pic>
        <p:nvPicPr>
          <p:cNvPr id="250" name="Google Shape;250;p43"/>
          <p:cNvPicPr preferRelativeResize="0"/>
          <p:nvPr/>
        </p:nvPicPr>
        <p:blipFill>
          <a:blip r:embed="rId3">
            <a:alphaModFix/>
          </a:blip>
          <a:stretch>
            <a:fillRect/>
          </a:stretch>
        </p:blipFill>
        <p:spPr>
          <a:xfrm>
            <a:off x="4151150" y="2920250"/>
            <a:ext cx="4057975" cy="1528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OSSEC IDS</a:t>
            </a:r>
            <a:endParaRPr/>
          </a:p>
        </p:txBody>
      </p:sp>
      <p:sp>
        <p:nvSpPr>
          <p:cNvPr id="256" name="Google Shape;256;p44"/>
          <p:cNvSpPr txBox="1"/>
          <p:nvPr/>
        </p:nvSpPr>
        <p:spPr>
          <a:xfrm>
            <a:off x="493050" y="1322300"/>
            <a:ext cx="8157900" cy="3473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b="1" lang="en-GB" sz="1800">
                <a:latin typeface="Source Sans Pro"/>
                <a:ea typeface="Source Sans Pro"/>
                <a:cs typeface="Source Sans Pro"/>
                <a:sym typeface="Source Sans Pro"/>
              </a:rPr>
              <a:t>Open Source</a:t>
            </a:r>
            <a:r>
              <a:rPr lang="en-GB" sz="1800">
                <a:latin typeface="Source Sans Pro"/>
                <a:ea typeface="Source Sans Pro"/>
                <a:cs typeface="Source Sans Pro"/>
                <a:sym typeface="Source Sans Pro"/>
              </a:rPr>
              <a:t> Server Intrusion Detection for Every Platform</a:t>
            </a:r>
            <a:br>
              <a:rPr lang="en-GB" sz="1800">
                <a:latin typeface="Source Sans Pro"/>
                <a:ea typeface="Source Sans Pro"/>
                <a:cs typeface="Source Sans Pro"/>
                <a:sym typeface="Source Sans Pro"/>
              </a:rPr>
            </a:b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scalable, multi-platform, open source Host-based Intrusion Detection System (</a:t>
            </a:r>
            <a:r>
              <a:rPr b="1" lang="en-GB" sz="1800">
                <a:latin typeface="Source Sans Pro"/>
                <a:ea typeface="Source Sans Pro"/>
                <a:cs typeface="Source Sans Pro"/>
                <a:sym typeface="Source Sans Pro"/>
              </a:rPr>
              <a:t>HIDS</a:t>
            </a:r>
            <a:r>
              <a:rPr lang="en-GB" sz="1800">
                <a:latin typeface="Source Sans Pro"/>
                <a:ea typeface="Source Sans Pro"/>
                <a:cs typeface="Source Sans Pro"/>
                <a:sym typeface="Source Sans Pro"/>
              </a:rPr>
              <a:t>)</a:t>
            </a:r>
            <a:br>
              <a:rPr lang="en-GB" sz="1800">
                <a:latin typeface="Source Sans Pro"/>
                <a:ea typeface="Source Sans Pro"/>
                <a:cs typeface="Source Sans Pro"/>
                <a:sym typeface="Source Sans Pro"/>
              </a:rPr>
            </a:b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Supported Platforms: Linux, Solaris, AIX, HP-UX, BSD, Windows, Mac and VMware ESX.</a:t>
            </a:r>
            <a:br>
              <a:rPr lang="en-GB" sz="1800">
                <a:latin typeface="Source Sans Pro"/>
                <a:ea typeface="Source Sans Pro"/>
                <a:cs typeface="Source Sans Pro"/>
                <a:sym typeface="Source Sans Pro"/>
              </a:rPr>
            </a:b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powerful correlation and analysis engine, integrating log analysis, file integrity monitoring, Windows registry monitoring, centralized policy enforcement, rootkit detection, real-time alerting and active response</a:t>
            </a:r>
            <a:endParaRPr sz="1800">
              <a:latin typeface="Source Sans Pro"/>
              <a:ea typeface="Source Sans Pro"/>
              <a:cs typeface="Source Sans Pro"/>
              <a:sym typeface="Source Sans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OSSEC Features</a:t>
            </a:r>
            <a:endParaRPr/>
          </a:p>
        </p:txBody>
      </p:sp>
      <p:sp>
        <p:nvSpPr>
          <p:cNvPr id="262" name="Google Shape;262;p45"/>
          <p:cNvSpPr txBox="1"/>
          <p:nvPr/>
        </p:nvSpPr>
        <p:spPr>
          <a:xfrm>
            <a:off x="493050" y="1322300"/>
            <a:ext cx="8157900" cy="3473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b="1" lang="en-GB" sz="1800">
                <a:latin typeface="Source Sans Pro"/>
                <a:ea typeface="Source Sans Pro"/>
                <a:cs typeface="Source Sans Pro"/>
                <a:sym typeface="Source Sans Pro"/>
              </a:rPr>
              <a:t>Log based Intrusion Detection (LIDs)</a:t>
            </a:r>
            <a:br>
              <a:rPr b="1" lang="en-GB" sz="1800">
                <a:latin typeface="Source Sans Pro"/>
                <a:ea typeface="Source Sans Pro"/>
                <a:cs typeface="Source Sans Pro"/>
                <a:sym typeface="Source Sans Pro"/>
              </a:rPr>
            </a:br>
            <a:r>
              <a:rPr lang="en-GB" sz="1800">
                <a:latin typeface="Source Sans Pro"/>
                <a:ea typeface="Source Sans Pro"/>
                <a:cs typeface="Source Sans Pro"/>
                <a:sym typeface="Source Sans Pro"/>
              </a:rPr>
              <a:t>Actively monitors and analyzes data from multiple log data points in real-time</a:t>
            </a:r>
            <a:endParaRPr sz="1800">
              <a:latin typeface="Source Sans Pro"/>
              <a:ea typeface="Source Sans Pro"/>
              <a:cs typeface="Source Sans Pro"/>
              <a:sym typeface="Source Sans Pro"/>
            </a:endParaRPr>
          </a:p>
          <a:p>
            <a:pPr indent="0" lvl="0" marL="457200" rtl="0" algn="l">
              <a:spcBef>
                <a:spcPts val="0"/>
              </a:spcBef>
              <a:spcAft>
                <a:spcPts val="0"/>
              </a:spcAft>
              <a:buNone/>
            </a:pPr>
            <a:r>
              <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b="1" lang="en-GB" sz="1800">
                <a:latin typeface="Source Sans Pro"/>
                <a:ea typeface="Source Sans Pro"/>
                <a:cs typeface="Source Sans Pro"/>
                <a:sym typeface="Source Sans Pro"/>
              </a:rPr>
              <a:t>Rootkit and Malware Detection</a:t>
            </a:r>
            <a:br>
              <a:rPr b="1" lang="en-GB" sz="1800">
                <a:latin typeface="Source Sans Pro"/>
                <a:ea typeface="Source Sans Pro"/>
                <a:cs typeface="Source Sans Pro"/>
                <a:sym typeface="Source Sans Pro"/>
              </a:rPr>
            </a:br>
            <a:r>
              <a:rPr lang="en-GB" sz="1800">
                <a:latin typeface="Source Sans Pro"/>
                <a:ea typeface="Source Sans Pro"/>
                <a:cs typeface="Source Sans Pro"/>
                <a:sym typeface="Source Sans Pro"/>
              </a:rPr>
              <a:t>Process and file level analysis to detect malicious applications and rootkits</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b="1" lang="en-GB" sz="1800">
                <a:latin typeface="Source Sans Pro"/>
                <a:ea typeface="Source Sans Pro"/>
                <a:cs typeface="Source Sans Pro"/>
                <a:sym typeface="Source Sans Pro"/>
              </a:rPr>
              <a:t>Active Response</a:t>
            </a:r>
            <a:endParaRPr b="1" sz="1800">
              <a:latin typeface="Source Sans Pro"/>
              <a:ea typeface="Source Sans Pro"/>
              <a:cs typeface="Source Sans Pro"/>
              <a:sym typeface="Source Sans Pro"/>
            </a:endParaRPr>
          </a:p>
          <a:p>
            <a:pPr indent="0" lvl="0" marL="457200" rtl="0" algn="l">
              <a:spcBef>
                <a:spcPts val="0"/>
              </a:spcBef>
              <a:spcAft>
                <a:spcPts val="0"/>
              </a:spcAft>
              <a:buNone/>
            </a:pPr>
            <a:r>
              <a:rPr lang="en-GB" sz="1800">
                <a:latin typeface="Source Sans Pro"/>
                <a:ea typeface="Source Sans Pro"/>
                <a:cs typeface="Source Sans Pro"/>
                <a:sym typeface="Source Sans Pro"/>
              </a:rPr>
              <a:t>Respond to attacks and changes on the system in real time through multiple mechanisms including firewall policies, integration with 3rd parties such as CDN’s and support portals, as well as self-healing actions</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b="1" sz="1800">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OSSEC Features</a:t>
            </a:r>
            <a:endParaRPr/>
          </a:p>
        </p:txBody>
      </p:sp>
      <p:sp>
        <p:nvSpPr>
          <p:cNvPr id="268" name="Google Shape;268;p46"/>
          <p:cNvSpPr txBox="1"/>
          <p:nvPr/>
        </p:nvSpPr>
        <p:spPr>
          <a:xfrm>
            <a:off x="493050" y="1322300"/>
            <a:ext cx="8157900" cy="3473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Source Sans Pro"/>
              <a:buChar char="●"/>
            </a:pPr>
            <a:r>
              <a:rPr b="1" lang="en-GB" sz="1800">
                <a:solidFill>
                  <a:schemeClr val="dk2"/>
                </a:solidFill>
                <a:latin typeface="Source Sans Pro"/>
                <a:ea typeface="Source Sans Pro"/>
                <a:cs typeface="Source Sans Pro"/>
                <a:sym typeface="Source Sans Pro"/>
              </a:rPr>
              <a:t>Compliance Auditing</a:t>
            </a:r>
            <a:br>
              <a:rPr b="1" lang="en-GB" sz="1800">
                <a:solidFill>
                  <a:schemeClr val="dk2"/>
                </a:solidFill>
                <a:latin typeface="Source Sans Pro"/>
                <a:ea typeface="Source Sans Pro"/>
                <a:cs typeface="Source Sans Pro"/>
                <a:sym typeface="Source Sans Pro"/>
              </a:rPr>
            </a:br>
            <a:r>
              <a:rPr lang="en-GB" sz="1800">
                <a:solidFill>
                  <a:schemeClr val="dk2"/>
                </a:solidFill>
                <a:latin typeface="Source Sans Pro"/>
                <a:ea typeface="Source Sans Pro"/>
                <a:cs typeface="Source Sans Pro"/>
                <a:sym typeface="Source Sans Pro"/>
              </a:rPr>
              <a:t>Application and system level auditing for compliance with many common standards such as PCI-DSS, and CIS benchmarks</a:t>
            </a:r>
            <a:endParaRPr sz="1800">
              <a:solidFill>
                <a:schemeClr val="dk2"/>
              </a:solidFill>
              <a:latin typeface="Source Sans Pro"/>
              <a:ea typeface="Source Sans Pro"/>
              <a:cs typeface="Source Sans Pro"/>
              <a:sym typeface="Source Sans Pro"/>
            </a:endParaRPr>
          </a:p>
          <a:p>
            <a:pPr indent="0" lvl="0" marL="457200" rtl="0" algn="l">
              <a:spcBef>
                <a:spcPts val="0"/>
              </a:spcBef>
              <a:spcAft>
                <a:spcPts val="0"/>
              </a:spcAft>
              <a:buNone/>
            </a:pPr>
            <a:r>
              <a:t/>
            </a:r>
            <a:endParaRPr b="1" sz="1800">
              <a:solidFill>
                <a:schemeClr val="dk2"/>
              </a:solidFill>
              <a:latin typeface="Source Sans Pro"/>
              <a:ea typeface="Source Sans Pro"/>
              <a:cs typeface="Source Sans Pro"/>
              <a:sym typeface="Source Sans Pro"/>
            </a:endParaRPr>
          </a:p>
          <a:p>
            <a:pPr indent="-342900" lvl="0" marL="457200" rtl="0" algn="l">
              <a:spcBef>
                <a:spcPts val="0"/>
              </a:spcBef>
              <a:spcAft>
                <a:spcPts val="0"/>
              </a:spcAft>
              <a:buClr>
                <a:schemeClr val="dk2"/>
              </a:buClr>
              <a:buSzPts val="1800"/>
              <a:buFont typeface="Source Sans Pro"/>
              <a:buChar char="●"/>
            </a:pPr>
            <a:r>
              <a:rPr b="1" lang="en-GB" sz="1800">
                <a:solidFill>
                  <a:schemeClr val="dk2"/>
                </a:solidFill>
                <a:latin typeface="Source Sans Pro"/>
                <a:ea typeface="Source Sans Pro"/>
                <a:cs typeface="Source Sans Pro"/>
                <a:sym typeface="Source Sans Pro"/>
              </a:rPr>
              <a:t>File Integrity Monitoring (FIM)</a:t>
            </a:r>
            <a:br>
              <a:rPr b="1" lang="en-GB" sz="1800">
                <a:solidFill>
                  <a:schemeClr val="dk2"/>
                </a:solidFill>
                <a:latin typeface="Source Sans Pro"/>
                <a:ea typeface="Source Sans Pro"/>
                <a:cs typeface="Source Sans Pro"/>
                <a:sym typeface="Source Sans Pro"/>
              </a:rPr>
            </a:br>
            <a:r>
              <a:rPr lang="en-GB" sz="1800">
                <a:solidFill>
                  <a:schemeClr val="dk2"/>
                </a:solidFill>
                <a:latin typeface="Source Sans Pro"/>
                <a:ea typeface="Source Sans Pro"/>
                <a:cs typeface="Source Sans Pro"/>
                <a:sym typeface="Source Sans Pro"/>
              </a:rPr>
              <a:t>For both files and windows registry settings in real time not only detects changes to the system, it also maintains a forensic copy of the data as it changes over time.</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b="1" sz="1800">
              <a:solidFill>
                <a:schemeClr val="dk2"/>
              </a:solidFill>
              <a:latin typeface="Source Sans Pro"/>
              <a:ea typeface="Source Sans Pro"/>
              <a:cs typeface="Source Sans Pro"/>
              <a:sym typeface="Source Sans Pro"/>
            </a:endParaRPr>
          </a:p>
          <a:p>
            <a:pPr indent="-342900" lvl="0" marL="457200" rtl="0" algn="l">
              <a:spcBef>
                <a:spcPts val="0"/>
              </a:spcBef>
              <a:spcAft>
                <a:spcPts val="0"/>
              </a:spcAft>
              <a:buClr>
                <a:schemeClr val="dk2"/>
              </a:buClr>
              <a:buSzPts val="1800"/>
              <a:buFont typeface="Source Sans Pro"/>
              <a:buChar char="●"/>
            </a:pPr>
            <a:r>
              <a:rPr b="1" lang="en-GB" sz="1800">
                <a:solidFill>
                  <a:schemeClr val="dk2"/>
                </a:solidFill>
                <a:latin typeface="Source Sans Pro"/>
                <a:ea typeface="Source Sans Pro"/>
                <a:cs typeface="Source Sans Pro"/>
                <a:sym typeface="Source Sans Pro"/>
              </a:rPr>
              <a:t>System Inventory</a:t>
            </a:r>
            <a:endParaRPr b="1" sz="1800">
              <a:solidFill>
                <a:schemeClr val="dk2"/>
              </a:solidFill>
              <a:latin typeface="Source Sans Pro"/>
              <a:ea typeface="Source Sans Pro"/>
              <a:cs typeface="Source Sans Pro"/>
              <a:sym typeface="Source Sans Pro"/>
            </a:endParaRPr>
          </a:p>
          <a:p>
            <a:pPr indent="0" lvl="0" marL="457200" rtl="0" algn="l">
              <a:spcBef>
                <a:spcPts val="0"/>
              </a:spcBef>
              <a:spcAft>
                <a:spcPts val="0"/>
              </a:spcAft>
              <a:buNone/>
            </a:pPr>
            <a:r>
              <a:rPr lang="en-GB" sz="1800">
                <a:solidFill>
                  <a:schemeClr val="dk2"/>
                </a:solidFill>
                <a:latin typeface="Source Sans Pro"/>
                <a:ea typeface="Source Sans Pro"/>
                <a:cs typeface="Source Sans Pro"/>
                <a:sym typeface="Source Sans Pro"/>
              </a:rPr>
              <a:t>Collects system information, such as installed software, hardware, utilization, network services, listeners and other information.</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274" name="Google Shape;274;p47"/>
          <p:cNvSpPr txBox="1"/>
          <p:nvPr/>
        </p:nvSpPr>
        <p:spPr>
          <a:xfrm>
            <a:off x="125" y="980975"/>
            <a:ext cx="9144000" cy="416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Sans Pro"/>
              <a:buChar char="●"/>
            </a:pPr>
            <a:r>
              <a:rPr lang="en-GB"/>
              <a:t>Security in Computing - Pfleeger</a:t>
            </a:r>
            <a:endParaRPr/>
          </a:p>
          <a:p>
            <a:pPr indent="-317500" lvl="0" marL="457200" rtl="0" algn="l">
              <a:spcBef>
                <a:spcPts val="0"/>
              </a:spcBef>
              <a:spcAft>
                <a:spcPts val="0"/>
              </a:spcAft>
              <a:buSzPts val="1400"/>
              <a:buChar char="●"/>
            </a:pPr>
            <a:r>
              <a:rPr lang="en-GB" sz="1100" u="sng">
                <a:solidFill>
                  <a:schemeClr val="hlink"/>
                </a:solidFill>
                <a:hlinkClick r:id="rId3"/>
              </a:rPr>
              <a:t>Network Based Intrusion Detection and Prevention Systems: Attack Classification , Methodologies and Tools</a:t>
            </a:r>
            <a:endParaRPr/>
          </a:p>
          <a:p>
            <a:pPr indent="-317500" lvl="0" marL="457200" rtl="0" algn="l">
              <a:spcBef>
                <a:spcPts val="0"/>
              </a:spcBef>
              <a:spcAft>
                <a:spcPts val="0"/>
              </a:spcAft>
              <a:buSzPts val="1400"/>
              <a:buFont typeface="Source Sans Pro"/>
              <a:buChar char="●"/>
            </a:pPr>
            <a:r>
              <a:rPr lang="en-GB" sz="1100" u="sng">
                <a:solidFill>
                  <a:schemeClr val="hlink"/>
                </a:solidFill>
                <a:hlinkClick r:id="rId4"/>
              </a:rPr>
              <a:t>https://snort.org/</a:t>
            </a:r>
            <a:endParaRPr/>
          </a:p>
          <a:p>
            <a:pPr indent="-317500" lvl="0" marL="457200" rtl="0" algn="l">
              <a:spcBef>
                <a:spcPts val="0"/>
              </a:spcBef>
              <a:spcAft>
                <a:spcPts val="0"/>
              </a:spcAft>
              <a:buSzPts val="1400"/>
              <a:buFont typeface="Source Sans Pro"/>
              <a:buChar char="●"/>
            </a:pPr>
            <a:r>
              <a:rPr lang="en-GB" sz="1100" u="sng">
                <a:solidFill>
                  <a:schemeClr val="hlink"/>
                </a:solidFill>
                <a:hlinkClick r:id="rId5"/>
              </a:rPr>
              <a:t>https://www.ossec.net</a:t>
            </a:r>
            <a:endParaRPr/>
          </a:p>
          <a:p>
            <a:pPr indent="-317500" lvl="0" marL="457200" rtl="0" algn="l">
              <a:spcBef>
                <a:spcPts val="0"/>
              </a:spcBef>
              <a:spcAft>
                <a:spcPts val="0"/>
              </a:spcAft>
              <a:buSzPts val="1400"/>
              <a:buFont typeface="Source Sans Pro"/>
              <a:buChar char="●"/>
            </a:pPr>
            <a:r>
              <a:rPr lang="en-GB" sz="1100" u="sng">
                <a:solidFill>
                  <a:schemeClr val="hlink"/>
                </a:solidFill>
                <a:hlinkClick r:id="rId6"/>
              </a:rPr>
              <a:t>https://en.wikipedia.org/wiki/Intrusion_detection_system#Limitations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GB" sz="1100" u="sng">
                <a:solidFill>
                  <a:schemeClr val="hlink"/>
                </a:solidFill>
                <a:hlinkClick r:id="rId7"/>
              </a:rPr>
              <a:t>https://en.wikipedia.org/wiki/Intrusion_detection_system_evasion_techniques</a:t>
            </a:r>
            <a:endParaRPr>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IDS VS FIREWALL</a:t>
            </a:r>
            <a:endParaRPr/>
          </a:p>
        </p:txBody>
      </p:sp>
      <p:sp>
        <p:nvSpPr>
          <p:cNvPr id="77" name="Google Shape;77;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IDS</a:t>
            </a:r>
            <a:endParaRPr sz="2400"/>
          </a:p>
          <a:p>
            <a:pPr indent="-381000" lvl="0" marL="457200" rtl="0" algn="l">
              <a:spcBef>
                <a:spcPts val="1600"/>
              </a:spcBef>
              <a:spcAft>
                <a:spcPts val="0"/>
              </a:spcAft>
              <a:buSzPts val="2400"/>
              <a:buChar char="●"/>
            </a:pPr>
            <a:r>
              <a:rPr lang="en-GB" sz="2400"/>
              <a:t>Detection</a:t>
            </a:r>
            <a:endParaRPr sz="2400"/>
          </a:p>
          <a:p>
            <a:pPr indent="-381000" lvl="0" marL="457200" rtl="0" algn="l">
              <a:spcBef>
                <a:spcPts val="0"/>
              </a:spcBef>
              <a:spcAft>
                <a:spcPts val="0"/>
              </a:spcAft>
              <a:buSzPts val="2400"/>
              <a:buChar char="●"/>
            </a:pPr>
            <a:r>
              <a:rPr lang="en-GB" sz="2400"/>
              <a:t>Cannot block any activity or connection</a:t>
            </a:r>
            <a:endParaRPr sz="2400"/>
          </a:p>
          <a:p>
            <a:pPr indent="-381000" lvl="0" marL="457200" rtl="0" algn="l">
              <a:spcBef>
                <a:spcPts val="0"/>
              </a:spcBef>
              <a:spcAft>
                <a:spcPts val="0"/>
              </a:spcAft>
              <a:buSzPts val="2400"/>
              <a:buChar char="●"/>
            </a:pPr>
            <a:r>
              <a:rPr lang="en-GB" sz="2400"/>
              <a:t>Also considers intrusion within the network</a:t>
            </a:r>
            <a:endParaRPr sz="2400"/>
          </a:p>
        </p:txBody>
      </p:sp>
      <p:sp>
        <p:nvSpPr>
          <p:cNvPr id="78" name="Google Shape;78;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FIREWALL</a:t>
            </a:r>
            <a:endParaRPr sz="2400"/>
          </a:p>
          <a:p>
            <a:pPr indent="-381000" lvl="0" marL="457200" rtl="0" algn="l">
              <a:spcBef>
                <a:spcPts val="1600"/>
              </a:spcBef>
              <a:spcAft>
                <a:spcPts val="0"/>
              </a:spcAft>
              <a:buSzPts val="2400"/>
              <a:buChar char="●"/>
            </a:pPr>
            <a:r>
              <a:rPr lang="en-GB" sz="2400"/>
              <a:t>Protection</a:t>
            </a:r>
            <a:endParaRPr sz="2400"/>
          </a:p>
          <a:p>
            <a:pPr indent="-381000" lvl="0" marL="457200" rtl="0" algn="l">
              <a:spcBef>
                <a:spcPts val="0"/>
              </a:spcBef>
              <a:spcAft>
                <a:spcPts val="0"/>
              </a:spcAft>
              <a:buSzPts val="2400"/>
              <a:buChar char="●"/>
            </a:pPr>
            <a:r>
              <a:rPr lang="en-GB" sz="2400"/>
              <a:t>Can be used to block connections not matching rules</a:t>
            </a:r>
            <a:endParaRPr sz="2400"/>
          </a:p>
          <a:p>
            <a:pPr indent="-381000" lvl="0" marL="457200" rtl="0" algn="l">
              <a:spcBef>
                <a:spcPts val="0"/>
              </a:spcBef>
              <a:spcAft>
                <a:spcPts val="0"/>
              </a:spcAft>
              <a:buSzPts val="2400"/>
              <a:buChar char="●"/>
            </a:pPr>
            <a:r>
              <a:rPr lang="en-GB" sz="2400"/>
              <a:t>Does not interact with intra-network traffic</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On basis of detection:</a:t>
            </a:r>
            <a:endParaRPr sz="2400"/>
          </a:p>
          <a:p>
            <a:pPr indent="-342900" lvl="1" marL="914400" rtl="0" algn="l">
              <a:spcBef>
                <a:spcPts val="0"/>
              </a:spcBef>
              <a:spcAft>
                <a:spcPts val="0"/>
              </a:spcAft>
              <a:buSzPts val="1800"/>
              <a:buChar char="○"/>
            </a:pPr>
            <a:r>
              <a:rPr lang="en-GB" sz="1800"/>
              <a:t>Signature Based</a:t>
            </a:r>
            <a:endParaRPr sz="1800"/>
          </a:p>
          <a:p>
            <a:pPr indent="-342900" lvl="1" marL="914400" rtl="0" algn="l">
              <a:spcBef>
                <a:spcPts val="0"/>
              </a:spcBef>
              <a:spcAft>
                <a:spcPts val="0"/>
              </a:spcAft>
              <a:buSzPts val="1800"/>
              <a:buChar char="○"/>
            </a:pPr>
            <a:r>
              <a:rPr lang="en-GB" sz="1800"/>
              <a:t>Anomaly Based</a:t>
            </a:r>
            <a:endParaRPr sz="1800"/>
          </a:p>
          <a:p>
            <a:pPr indent="-381000" lvl="0" marL="457200" rtl="0" algn="l">
              <a:spcBef>
                <a:spcPts val="0"/>
              </a:spcBef>
              <a:spcAft>
                <a:spcPts val="0"/>
              </a:spcAft>
              <a:buSzPts val="2400"/>
              <a:buChar char="●"/>
            </a:pPr>
            <a:r>
              <a:rPr lang="en-GB" sz="2400"/>
              <a:t>On scope:</a:t>
            </a:r>
            <a:endParaRPr sz="2400"/>
          </a:p>
          <a:p>
            <a:pPr indent="-342900" lvl="1" marL="914400" rtl="0" algn="l">
              <a:spcBef>
                <a:spcPts val="0"/>
              </a:spcBef>
              <a:spcAft>
                <a:spcPts val="0"/>
              </a:spcAft>
              <a:buSzPts val="1800"/>
              <a:buChar char="○"/>
            </a:pPr>
            <a:r>
              <a:rPr lang="en-GB" sz="1800"/>
              <a:t>Network based</a:t>
            </a:r>
            <a:endParaRPr sz="1800"/>
          </a:p>
          <a:p>
            <a:pPr indent="-342900" lvl="1" marL="914400" rtl="0" algn="l">
              <a:spcBef>
                <a:spcPts val="0"/>
              </a:spcBef>
              <a:spcAft>
                <a:spcPts val="0"/>
              </a:spcAft>
              <a:buSzPts val="1800"/>
              <a:buChar char="○"/>
            </a:pPr>
            <a:r>
              <a:rPr lang="en-GB" sz="1800"/>
              <a:t>Host based</a:t>
            </a:r>
            <a:endParaRPr sz="1800"/>
          </a:p>
          <a:p>
            <a:pPr indent="-342900" lvl="1" marL="914400" rtl="0" algn="l">
              <a:spcBef>
                <a:spcPts val="0"/>
              </a:spcBef>
              <a:spcAft>
                <a:spcPts val="0"/>
              </a:spcAft>
              <a:buSzPts val="1800"/>
              <a:buChar char="○"/>
            </a:pPr>
            <a:r>
              <a:rPr lang="en-GB" sz="1800"/>
              <a:t>Perimeter</a:t>
            </a:r>
            <a:endParaRPr sz="1800"/>
          </a:p>
          <a:p>
            <a:pPr indent="-342900" lvl="1" marL="914400" rtl="0" algn="l">
              <a:spcBef>
                <a:spcPts val="0"/>
              </a:spcBef>
              <a:spcAft>
                <a:spcPts val="0"/>
              </a:spcAft>
              <a:buSzPts val="1800"/>
              <a:buChar char="○"/>
            </a:pPr>
            <a:r>
              <a:rPr lang="en-GB" sz="1800"/>
              <a:t>VM based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4">
            <a:alphaModFix/>
          </a:blip>
          <a:stretch>
            <a:fillRect/>
          </a:stretch>
        </p:blipFill>
        <p:spPr>
          <a:xfrm>
            <a:off x="2090738" y="357188"/>
            <a:ext cx="4962525" cy="442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DETECTION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IDS history started with the US Air Force</a:t>
            </a:r>
            <a:endParaRPr/>
          </a:p>
          <a:p>
            <a:pPr indent="-342900" lvl="0" marL="457200" rtl="0" algn="l">
              <a:spcBef>
                <a:spcPts val="0"/>
              </a:spcBef>
              <a:spcAft>
                <a:spcPts val="0"/>
              </a:spcAft>
              <a:buSzPts val="1800"/>
              <a:buChar char="●"/>
            </a:pPr>
            <a:r>
              <a:rPr lang="en-GB"/>
              <a:t>The report “Computer Security Threat Monitoring and Surveillance,” is credited with introducing IDS</a:t>
            </a:r>
            <a:endParaRPr/>
          </a:p>
          <a:p>
            <a:pPr indent="-342900" lvl="0" marL="457200" rtl="0" algn="l">
              <a:spcBef>
                <a:spcPts val="0"/>
              </a:spcBef>
              <a:spcAft>
                <a:spcPts val="0"/>
              </a:spcAft>
              <a:buSzPts val="1800"/>
              <a:buChar char="●"/>
            </a:pPr>
            <a:r>
              <a:rPr lang="en-GB"/>
              <a:t>The first model worked like anti-virus apps</a:t>
            </a:r>
            <a:endParaRPr/>
          </a:p>
          <a:p>
            <a:pPr indent="-342900" lvl="0" marL="457200" rtl="0" algn="l">
              <a:spcBef>
                <a:spcPts val="0"/>
              </a:spcBef>
              <a:spcAft>
                <a:spcPts val="0"/>
              </a:spcAft>
              <a:buSzPts val="1800"/>
              <a:buChar char="●"/>
            </a:pPr>
            <a:r>
              <a:rPr lang="en-GB"/>
              <a:t>Known threats were stored in a list</a:t>
            </a:r>
            <a:endParaRPr/>
          </a:p>
          <a:p>
            <a:pPr indent="-342900" lvl="0" marL="457200" rtl="0" algn="l">
              <a:spcBef>
                <a:spcPts val="0"/>
              </a:spcBef>
              <a:spcAft>
                <a:spcPts val="0"/>
              </a:spcAft>
              <a:buSzPts val="1800"/>
              <a:buChar char="●"/>
            </a:pPr>
            <a:r>
              <a:rPr lang="en-GB"/>
              <a:t>Network traffic was scanned and compared with known attacks</a:t>
            </a:r>
            <a:endParaRPr/>
          </a:p>
          <a:p>
            <a:pPr indent="-342900" lvl="0" marL="457200" rtl="0" algn="l">
              <a:spcBef>
                <a:spcPts val="0"/>
              </a:spcBef>
              <a:spcAft>
                <a:spcPts val="0"/>
              </a:spcAft>
              <a:buSzPts val="1800"/>
              <a:buChar char="●"/>
            </a:pPr>
            <a:r>
              <a:rPr lang="en-GB"/>
              <a:t>Describes signature based method</a:t>
            </a:r>
            <a:endParaRPr/>
          </a:p>
          <a:p>
            <a:pPr indent="-342900" lvl="0" marL="457200" rtl="0" algn="l">
              <a:spcBef>
                <a:spcPts val="0"/>
              </a:spcBef>
              <a:spcAft>
                <a:spcPts val="0"/>
              </a:spcAft>
              <a:buSzPts val="1800"/>
              <a:buChar char="●"/>
            </a:pPr>
            <a:r>
              <a:rPr lang="en-GB"/>
              <a:t>Issues were updating knowledge base and detecting zero day exploits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NEWER MODELS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Anomaly based model considers the normal traffic and behaviour within a network and uses anomalies in traffic to detect a threat</a:t>
            </a:r>
            <a:endParaRPr/>
          </a:p>
          <a:p>
            <a:pPr indent="-342900" lvl="0" marL="457200" rtl="0" algn="l">
              <a:spcBef>
                <a:spcPts val="0"/>
              </a:spcBef>
              <a:spcAft>
                <a:spcPts val="0"/>
              </a:spcAft>
              <a:buSzPts val="1800"/>
              <a:buChar char="●"/>
            </a:pPr>
            <a:r>
              <a:rPr lang="en-GB"/>
              <a:t>Consists of two phases:</a:t>
            </a:r>
            <a:endParaRPr/>
          </a:p>
          <a:p>
            <a:pPr indent="-317500" lvl="1" marL="914400" rtl="0" algn="l">
              <a:spcBef>
                <a:spcPts val="0"/>
              </a:spcBef>
              <a:spcAft>
                <a:spcPts val="0"/>
              </a:spcAft>
              <a:buSzPts val="1400"/>
              <a:buChar char="○"/>
            </a:pPr>
            <a:r>
              <a:rPr lang="en-GB"/>
              <a:t>Training phase, used to create a profile of normal behaviour</a:t>
            </a:r>
            <a:endParaRPr/>
          </a:p>
          <a:p>
            <a:pPr indent="-317500" lvl="1" marL="914400" rtl="0" algn="l">
              <a:spcBef>
                <a:spcPts val="0"/>
              </a:spcBef>
              <a:spcAft>
                <a:spcPts val="0"/>
              </a:spcAft>
              <a:buSzPts val="1400"/>
              <a:buChar char="○"/>
            </a:pPr>
            <a:r>
              <a:rPr lang="en-GB"/>
              <a:t>Testing phase, used to compare current traffic with normal behaviour learned</a:t>
            </a:r>
            <a:endParaRPr/>
          </a:p>
          <a:p>
            <a:pPr indent="-342900" lvl="0" marL="457200" rtl="0" algn="l">
              <a:spcBef>
                <a:spcPts val="0"/>
              </a:spcBef>
              <a:spcAft>
                <a:spcPts val="0"/>
              </a:spcAft>
              <a:buSzPts val="1800"/>
              <a:buChar char="●"/>
            </a:pPr>
            <a:r>
              <a:rPr lang="en-GB"/>
              <a:t>Methods to detect anomalies:</a:t>
            </a:r>
            <a:endParaRPr/>
          </a:p>
          <a:p>
            <a:pPr indent="-317500" lvl="1" marL="914400" rtl="0" algn="l">
              <a:spcBef>
                <a:spcPts val="0"/>
              </a:spcBef>
              <a:spcAft>
                <a:spcPts val="0"/>
              </a:spcAft>
              <a:buSzPts val="1400"/>
              <a:buChar char="○"/>
            </a:pPr>
            <a:r>
              <a:rPr lang="en-GB"/>
              <a:t>ANNs</a:t>
            </a:r>
            <a:endParaRPr/>
          </a:p>
          <a:p>
            <a:pPr indent="-317500" lvl="1" marL="914400" rtl="0" algn="l">
              <a:spcBef>
                <a:spcPts val="0"/>
              </a:spcBef>
              <a:spcAft>
                <a:spcPts val="0"/>
              </a:spcAft>
              <a:buSzPts val="1400"/>
              <a:buChar char="○"/>
            </a:pPr>
            <a:r>
              <a:rPr lang="en-GB"/>
              <a:t>Strict anomaly detection</a:t>
            </a:r>
            <a:endParaRPr/>
          </a:p>
          <a:p>
            <a:pPr indent="-317500" lvl="1" marL="914400" rtl="0" algn="l">
              <a:spcBef>
                <a:spcPts val="0"/>
              </a:spcBef>
              <a:spcAft>
                <a:spcPts val="0"/>
              </a:spcAft>
              <a:buSzPts val="1400"/>
              <a:buChar char="○"/>
            </a:pPr>
            <a:r>
              <a:rPr lang="en-GB"/>
              <a:t>Data mining method</a:t>
            </a:r>
            <a:endParaRPr/>
          </a:p>
          <a:p>
            <a:pPr indent="-317500" lvl="1" marL="914400" rtl="0" algn="l">
              <a:spcBef>
                <a:spcPts val="0"/>
              </a:spcBef>
              <a:spcAft>
                <a:spcPts val="0"/>
              </a:spcAft>
              <a:buSzPts val="1400"/>
              <a:buChar char="○"/>
            </a:pPr>
            <a:r>
              <a:rPr lang="en-GB"/>
              <a:t>Artificial Immune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SCOPE OF IDS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Network IDS monitors multiple hosts, on a hub, switch or tap</a:t>
            </a:r>
            <a:endParaRPr/>
          </a:p>
          <a:p>
            <a:pPr indent="-342900" lvl="0" marL="457200" rtl="0" algn="l">
              <a:spcBef>
                <a:spcPts val="0"/>
              </a:spcBef>
              <a:spcAft>
                <a:spcPts val="0"/>
              </a:spcAft>
              <a:buSzPts val="1800"/>
              <a:buChar char="●"/>
            </a:pPr>
            <a:r>
              <a:rPr lang="en-GB"/>
              <a:t>Analyses packet traffic</a:t>
            </a:r>
            <a:endParaRPr/>
          </a:p>
          <a:p>
            <a:pPr indent="-342900" lvl="0" marL="457200" rtl="0" algn="l">
              <a:spcBef>
                <a:spcPts val="0"/>
              </a:spcBef>
              <a:spcAft>
                <a:spcPts val="0"/>
              </a:spcAft>
              <a:buSzPts val="1800"/>
              <a:buChar char="●"/>
            </a:pPr>
            <a:r>
              <a:rPr lang="en-GB"/>
              <a:t>Host based IDS monitors a single host</a:t>
            </a:r>
            <a:endParaRPr/>
          </a:p>
          <a:p>
            <a:pPr indent="-342900" lvl="0" marL="457200" rtl="0" algn="l">
              <a:spcBef>
                <a:spcPts val="0"/>
              </a:spcBef>
              <a:spcAft>
                <a:spcPts val="0"/>
              </a:spcAft>
              <a:buSzPts val="1800"/>
              <a:buChar char="●"/>
            </a:pPr>
            <a:r>
              <a:rPr lang="en-GB"/>
              <a:t>Analyses system calls, application logs, file-system modifications</a:t>
            </a:r>
            <a:endParaRPr/>
          </a:p>
          <a:p>
            <a:pPr indent="-342900" lvl="0" marL="457200" rtl="0" algn="l">
              <a:spcBef>
                <a:spcPts val="0"/>
              </a:spcBef>
              <a:spcAft>
                <a:spcPts val="0"/>
              </a:spcAft>
              <a:buSzPts val="1800"/>
              <a:buChar char="●"/>
            </a:pPr>
            <a:r>
              <a:rPr lang="en-GB"/>
              <a:t>Is a software agent on a host</a:t>
            </a:r>
            <a:endParaRPr/>
          </a:p>
          <a:p>
            <a:pPr indent="-342900" lvl="0" marL="457200" rtl="0" algn="l">
              <a:spcBef>
                <a:spcPts val="0"/>
              </a:spcBef>
              <a:spcAft>
                <a:spcPts val="0"/>
              </a:spcAft>
              <a:buSzPts val="1800"/>
              <a:buChar char="●"/>
            </a:pPr>
            <a:r>
              <a:rPr lang="en-GB"/>
              <a:t>Perimeter IDS detects and pinpoints the location of intrusion attempts on perimeter fences of critical infrastructures</a:t>
            </a:r>
            <a:endParaRPr/>
          </a:p>
          <a:p>
            <a:pPr indent="-342900" lvl="0" marL="457200" rtl="0" algn="l">
              <a:spcBef>
                <a:spcPts val="0"/>
              </a:spcBef>
              <a:spcAft>
                <a:spcPts val="0"/>
              </a:spcAft>
              <a:buSzPts val="1800"/>
              <a:buChar char="●"/>
            </a:pPr>
            <a:r>
              <a:rPr lang="en-GB"/>
              <a:t>Virtual</a:t>
            </a:r>
            <a:r>
              <a:rPr lang="en-GB"/>
              <a:t> Machine IDS uses VM monitoring</a:t>
            </a:r>
            <a:endParaRPr/>
          </a:p>
          <a:p>
            <a:pPr indent="-342900" lvl="0" marL="457200" rtl="0" algn="l">
              <a:spcBef>
                <a:spcPts val="0"/>
              </a:spcBef>
              <a:spcAft>
                <a:spcPts val="0"/>
              </a:spcAft>
              <a:buSzPts val="1800"/>
              <a:buChar char="●"/>
            </a:pPr>
            <a:r>
              <a:rPr lang="en-GB"/>
              <a:t>Newest method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