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300" r:id="rId4"/>
    <p:sldId id="299" r:id="rId5"/>
    <p:sldId id="260" r:id="rId6"/>
    <p:sldId id="291" r:id="rId7"/>
    <p:sldId id="289" r:id="rId8"/>
    <p:sldId id="290" r:id="rId9"/>
    <p:sldId id="293" r:id="rId10"/>
    <p:sldId id="292" r:id="rId11"/>
    <p:sldId id="261" r:id="rId12"/>
    <p:sldId id="262" r:id="rId13"/>
    <p:sldId id="263" r:id="rId14"/>
    <p:sldId id="298" r:id="rId15"/>
    <p:sldId id="264" r:id="rId16"/>
    <p:sldId id="265" r:id="rId17"/>
    <p:sldId id="266" r:id="rId18"/>
    <p:sldId id="267" r:id="rId19"/>
    <p:sldId id="268" r:id="rId20"/>
    <p:sldId id="269" r:id="rId21"/>
    <p:sldId id="270" r:id="rId22"/>
    <p:sldId id="271" r:id="rId23"/>
    <p:sldId id="272" r:id="rId24"/>
    <p:sldId id="273" r:id="rId25"/>
    <p:sldId id="279" r:id="rId26"/>
    <p:sldId id="280" r:id="rId27"/>
    <p:sldId id="281" r:id="rId28"/>
    <p:sldId id="283" r:id="rId29"/>
    <p:sldId id="284" r:id="rId30"/>
    <p:sldId id="285" r:id="rId31"/>
    <p:sldId id="294" r:id="rId32"/>
    <p:sldId id="286" r:id="rId33"/>
    <p:sldId id="287" r:id="rId34"/>
    <p:sldId id="288" r:id="rId35"/>
    <p:sldId id="333" r:id="rId36"/>
    <p:sldId id="295" r:id="rId37"/>
    <p:sldId id="296" r:id="rId38"/>
    <p:sldId id="334" r:id="rId39"/>
    <p:sldId id="297" r:id="rId40"/>
    <p:sldId id="305" r:id="rId41"/>
    <p:sldId id="306" r:id="rId42"/>
    <p:sldId id="302" r:id="rId43"/>
    <p:sldId id="301" r:id="rId44"/>
    <p:sldId id="317" r:id="rId45"/>
    <p:sldId id="318" r:id="rId46"/>
    <p:sldId id="319" r:id="rId47"/>
    <p:sldId id="320" r:id="rId48"/>
    <p:sldId id="321" r:id="rId49"/>
    <p:sldId id="322" r:id="rId50"/>
    <p:sldId id="323" r:id="rId51"/>
    <p:sldId id="324" r:id="rId52"/>
    <p:sldId id="325" r:id="rId53"/>
    <p:sldId id="326" r:id="rId54"/>
    <p:sldId id="327" r:id="rId55"/>
    <p:sldId id="330" r:id="rId56"/>
    <p:sldId id="331" r:id="rId57"/>
    <p:sldId id="33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ssl2buy.com/wiki/ecc-algorithm-to-enhance-security-with-better-key-strength/" TargetMode="External"/><Relationship Id="rId2" Type="http://schemas.openxmlformats.org/officeDocument/2006/relationships/hyperlink" Target="https://www.ssl2buy.com/wiki/what-is-a-public-and-private-key-pai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earchsecurity.techtarget.com/definition/plaintext" TargetMode="External"/><Relationship Id="rId2" Type="http://schemas.openxmlformats.org/officeDocument/2006/relationships/hyperlink" Target="https://whatis.techtarget.com/definition/ciphertex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Cryptanalysis" TargetMode="External"/><Relationship Id="rId2" Type="http://schemas.openxmlformats.org/officeDocument/2006/relationships/hyperlink" Target="https://en.wikipedia.org/wiki/Attack_model" TargetMode="External"/><Relationship Id="rId1" Type="http://schemas.openxmlformats.org/officeDocument/2006/relationships/slideLayout" Target="../slideLayouts/slideLayout2.xml"/><Relationship Id="rId4" Type="http://schemas.openxmlformats.org/officeDocument/2006/relationships/hyperlink" Target="https://en.wikipedia.org/wiki/Ciphertex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r>
              <a:rPr lang="en-US" b="1" dirty="0" smtClean="0"/>
              <a:t>Security</a:t>
            </a:r>
            <a:r>
              <a:rPr lang="en-US" dirty="0" smtClean="0"/>
              <a:t> is a continuous process of  protecting an object from attack.</a:t>
            </a:r>
          </a:p>
          <a:p>
            <a:pPr marL="0" indent="0">
              <a:buNone/>
            </a:pPr>
            <a:r>
              <a:rPr lang="en-US" dirty="0"/>
              <a:t> </a:t>
            </a:r>
            <a:r>
              <a:rPr lang="en-US" dirty="0" smtClean="0"/>
              <a:t>           </a:t>
            </a:r>
            <a:r>
              <a:rPr lang="en-US" dirty="0" err="1" smtClean="0"/>
              <a:t>Eg</a:t>
            </a:r>
            <a:r>
              <a:rPr lang="en-US" dirty="0" smtClean="0"/>
              <a:t>: person , organization like business, computer  system or file, Distributed computer system.</a:t>
            </a:r>
          </a:p>
          <a:p>
            <a:pPr marL="0" indent="0">
              <a:buNone/>
            </a:pPr>
            <a:endParaRPr lang="en-US" dirty="0" smtClean="0"/>
          </a:p>
          <a:p>
            <a:r>
              <a:rPr lang="en-US" b="1" dirty="0" smtClean="0"/>
              <a:t>Security</a:t>
            </a:r>
            <a:r>
              <a:rPr lang="en-US" dirty="0" smtClean="0"/>
              <a:t> means preventing unauthorized access, use, alteration, and theft or physical damage to these resources.</a:t>
            </a:r>
          </a:p>
          <a:p>
            <a:pPr marL="0" indent="0">
              <a:buNone/>
            </a:pPr>
            <a:endParaRPr lang="en-US" dirty="0"/>
          </a:p>
        </p:txBody>
      </p:sp>
      <p:sp>
        <p:nvSpPr>
          <p:cNvPr id="2" name="Title 1"/>
          <p:cNvSpPr>
            <a:spLocks noGrp="1"/>
          </p:cNvSpPr>
          <p:nvPr>
            <p:ph type="title"/>
          </p:nvPr>
        </p:nvSpPr>
        <p:spPr>
          <a:xfrm>
            <a:off x="457200" y="704088"/>
            <a:ext cx="8229600" cy="438912"/>
          </a:xfrm>
        </p:spPr>
        <p:txBody>
          <a:bodyPr>
            <a:noAutofit/>
          </a:bodyPr>
          <a:lstStyle/>
          <a:p>
            <a:r>
              <a:rPr lang="en-US" sz="4000" dirty="0" smtClean="0"/>
              <a:t>What is Security?</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4276242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criminals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1600200"/>
            <a:ext cx="8382000" cy="5029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Attacks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sz="2400" dirty="0"/>
              <a:t>S</a:t>
            </a:r>
            <a:r>
              <a:rPr lang="en-US" sz="2400" dirty="0" smtClean="0"/>
              <a:t>ecurity attacks</a:t>
            </a:r>
          </a:p>
          <a:p>
            <a:pPr marL="0" indent="0">
              <a:buNone/>
            </a:pPr>
            <a:endParaRPr lang="en-US" dirty="0" smtClean="0"/>
          </a:p>
          <a:p>
            <a:pPr marL="0" indent="0">
              <a:buNone/>
            </a:pPr>
            <a:r>
              <a:rPr lang="en-US" dirty="0" smtClean="0"/>
              <a:t>       </a:t>
            </a:r>
            <a:r>
              <a:rPr lang="en-US" sz="2400" dirty="0" smtClean="0"/>
              <a:t>Passive attack                                  Active attack</a:t>
            </a:r>
          </a:p>
          <a:p>
            <a:pPr marL="0" indent="0">
              <a:buNone/>
            </a:pPr>
            <a:r>
              <a:rPr lang="en-US" sz="2000" dirty="0" smtClean="0"/>
              <a:t>1)Release of message contents                          1) masquerade</a:t>
            </a:r>
          </a:p>
          <a:p>
            <a:pPr marL="0" indent="0">
              <a:buNone/>
            </a:pPr>
            <a:r>
              <a:rPr lang="en-US" sz="2000" dirty="0" smtClean="0"/>
              <a:t>2) Traffic analysis                                               2) replay</a:t>
            </a:r>
          </a:p>
          <a:p>
            <a:pPr marL="0" indent="0">
              <a:buNone/>
            </a:pPr>
            <a:r>
              <a:rPr lang="en-US" sz="2000" dirty="0"/>
              <a:t> </a:t>
            </a:r>
            <a:r>
              <a:rPr lang="en-US" sz="2000" dirty="0" smtClean="0"/>
              <a:t>                                                                            3) modification of message</a:t>
            </a:r>
          </a:p>
          <a:p>
            <a:pPr marL="0" indent="0">
              <a:buNone/>
            </a:pPr>
            <a:r>
              <a:rPr lang="en-US" sz="2000" dirty="0"/>
              <a:t> </a:t>
            </a:r>
            <a:r>
              <a:rPr lang="en-US" sz="2000" dirty="0" smtClean="0"/>
              <a:t>                                                                            4) denial of service</a:t>
            </a:r>
            <a:endParaRPr lang="en-US" sz="2000" dirty="0"/>
          </a:p>
        </p:txBody>
      </p:sp>
      <p:cxnSp>
        <p:nvCxnSpPr>
          <p:cNvPr id="9" name="Straight Connector 8"/>
          <p:cNvCxnSpPr/>
          <p:nvPr/>
        </p:nvCxnSpPr>
        <p:spPr>
          <a:xfrm>
            <a:off x="3048000" y="266700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048000" y="2667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791200" y="2667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343400" y="2438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163132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a:t>Passive Attack</a:t>
            </a:r>
          </a:p>
        </p:txBody>
      </p:sp>
      <p:sp>
        <p:nvSpPr>
          <p:cNvPr id="3" name="Content Placeholder 2"/>
          <p:cNvSpPr>
            <a:spLocks noGrp="1"/>
          </p:cNvSpPr>
          <p:nvPr>
            <p:ph idx="1"/>
          </p:nvPr>
        </p:nvSpPr>
        <p:spPr>
          <a:xfrm>
            <a:off x="381000" y="1447800"/>
            <a:ext cx="8229600" cy="5257800"/>
          </a:xfrm>
        </p:spPr>
        <p:txBody>
          <a:bodyPr>
            <a:normAutofit fontScale="92500" lnSpcReduction="20000"/>
          </a:bodyPr>
          <a:lstStyle/>
          <a:p>
            <a:r>
              <a:rPr lang="en-US" dirty="0" smtClean="0"/>
              <a:t>A passive attack attempts to learn or make use of information from the system but does not affect system resources.</a:t>
            </a:r>
          </a:p>
          <a:p>
            <a:pPr>
              <a:buNone/>
            </a:pPr>
            <a:endParaRPr lang="en-US" dirty="0" smtClean="0"/>
          </a:p>
          <a:p>
            <a:pPr marL="0" indent="0">
              <a:buNone/>
            </a:pPr>
            <a:r>
              <a:rPr lang="en-US" dirty="0"/>
              <a:t> </a:t>
            </a:r>
            <a:r>
              <a:rPr lang="en-US" dirty="0" smtClean="0"/>
              <a:t>             </a:t>
            </a:r>
            <a:r>
              <a:rPr lang="en-US" dirty="0" smtClean="0">
                <a:solidFill>
                  <a:srgbClr val="FF0000"/>
                </a:solidFill>
              </a:rPr>
              <a:t>Types of Passive  Attack :</a:t>
            </a:r>
          </a:p>
          <a:p>
            <a:pPr marL="0" indent="0">
              <a:buNone/>
            </a:pPr>
            <a:endParaRPr lang="en-US" dirty="0" smtClean="0"/>
          </a:p>
          <a:p>
            <a:pPr marL="514350" indent="-514350">
              <a:buFont typeface="+mj-lt"/>
              <a:buAutoNum type="arabicParenR"/>
            </a:pPr>
            <a:r>
              <a:rPr lang="en-US" dirty="0" smtClean="0"/>
              <a:t> Release of message -: a telephone conversation, an electronic mail message, transferred files may contain sensitive or confidential information. We would like to prevent an opponent from learning the contents of these transmission.</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38239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990600"/>
            <a:ext cx="7497015" cy="428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5638800"/>
            <a:ext cx="8382000" cy="646331"/>
          </a:xfrm>
          <a:prstGeom prst="rect">
            <a:avLst/>
          </a:prstGeom>
        </p:spPr>
        <p:txBody>
          <a:bodyPr wrap="square">
            <a:spAutoFit/>
          </a:bodyPr>
          <a:lstStyle/>
          <a:p>
            <a:endParaRPr lang="en-US" dirty="0"/>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01728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Traffic analysis: </a:t>
            </a:r>
            <a:r>
              <a:rPr lang="en-US" dirty="0" err="1" smtClean="0"/>
              <a:t>eg</a:t>
            </a:r>
            <a:r>
              <a:rPr lang="en-US" dirty="0" smtClean="0"/>
              <a:t> </a:t>
            </a:r>
            <a:r>
              <a:rPr lang="en-US" dirty="0" err="1" smtClean="0"/>
              <a:t>wireshark</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marL="0" indent="0">
              <a:buNone/>
            </a:pPr>
            <a:r>
              <a:rPr lang="en-US" dirty="0"/>
              <a:t>2</a:t>
            </a:r>
            <a:r>
              <a:rPr lang="en-US" dirty="0" smtClean="0"/>
              <a:t>)     Traffic Analysis-:  we had a way of masking the contents of message or other information traffic so that opponents could not extract the information from the message.</a:t>
            </a:r>
          </a:p>
          <a:p>
            <a:pPr marL="0" indent="0">
              <a:buNone/>
            </a:pPr>
            <a:r>
              <a:rPr lang="en-US" dirty="0"/>
              <a:t> </a:t>
            </a:r>
            <a:r>
              <a:rPr lang="en-US" dirty="0" smtClean="0"/>
              <a:t>     </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84" y="3352800"/>
            <a:ext cx="78486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436262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Passive attacks are very difficult to detect.</a:t>
            </a:r>
          </a:p>
          <a:p>
            <a:r>
              <a:rPr lang="en-US" dirty="0" smtClean="0"/>
              <a:t>Neither the sender nor receiver is aware that a third party has read the message or observed the traffic pattern.</a:t>
            </a:r>
          </a:p>
          <a:p>
            <a:r>
              <a:rPr lang="en-US" dirty="0" smtClean="0"/>
              <a:t>It is feasible to prevent the success of these attack. Usually by means of encryption.</a:t>
            </a:r>
          </a:p>
          <a:p>
            <a:r>
              <a:rPr lang="en-US" dirty="0" smtClean="0"/>
              <a:t>Emphasis in dealing with passive attack is on </a:t>
            </a:r>
            <a:r>
              <a:rPr lang="en-US" dirty="0" smtClean="0">
                <a:solidFill>
                  <a:srgbClr val="FF0000"/>
                </a:solidFill>
              </a:rPr>
              <a:t>prevention </a:t>
            </a:r>
            <a:r>
              <a:rPr lang="en-US" dirty="0" smtClean="0"/>
              <a:t>rather than detection.</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63780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43712"/>
          </a:xfrm>
        </p:spPr>
        <p:txBody>
          <a:bodyPr>
            <a:normAutofit fontScale="90000"/>
          </a:bodyPr>
          <a:lstStyle/>
          <a:p>
            <a:r>
              <a:rPr lang="en-US" dirty="0" smtClean="0"/>
              <a:t>Active Attacks-: </a:t>
            </a:r>
            <a:endParaRPr lang="en-US" dirty="0"/>
          </a:p>
        </p:txBody>
      </p:sp>
      <p:sp>
        <p:nvSpPr>
          <p:cNvPr id="3" name="Content Placeholder 2"/>
          <p:cNvSpPr>
            <a:spLocks noGrp="1"/>
          </p:cNvSpPr>
          <p:nvPr>
            <p:ph idx="1"/>
          </p:nvPr>
        </p:nvSpPr>
        <p:spPr>
          <a:xfrm>
            <a:off x="304800" y="838200"/>
            <a:ext cx="8229600" cy="5105400"/>
          </a:xfrm>
        </p:spPr>
        <p:txBody>
          <a:bodyPr/>
          <a:lstStyle/>
          <a:p>
            <a:r>
              <a:rPr lang="en-US" dirty="0" smtClean="0"/>
              <a:t>Active Attack-: an active attack attempts to alter system resources or affect their operation</a:t>
            </a:r>
          </a:p>
          <a:p>
            <a:pPr marL="514350" indent="-514350">
              <a:buFont typeface="+mj-lt"/>
              <a:buAutoNum type="arabicPeriod"/>
            </a:pPr>
            <a:r>
              <a:rPr lang="en-US" dirty="0" smtClean="0"/>
              <a:t>A masquerade-:  takes place when one entity pretends to be a different entity.</a:t>
            </a: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834474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8229600" cy="1124712"/>
          </a:xfrm>
        </p:spPr>
        <p:txBody>
          <a:bodyPr>
            <a:normAutofit/>
          </a:bodyPr>
          <a:lstStyle/>
          <a:p>
            <a:r>
              <a:rPr lang="en-US" sz="2800" dirty="0" smtClean="0">
                <a:solidFill>
                  <a:schemeClr val="tx1"/>
                </a:solidFill>
              </a:rPr>
              <a:t>2. Replay-: </a:t>
            </a:r>
            <a:r>
              <a:rPr lang="en-US" sz="2400" dirty="0">
                <a:solidFill>
                  <a:schemeClr val="tx1"/>
                </a:solidFill>
              </a:rPr>
              <a:t>T</a:t>
            </a:r>
            <a:r>
              <a:rPr lang="en-US" sz="2400" dirty="0" smtClean="0">
                <a:solidFill>
                  <a:schemeClr val="tx1"/>
                </a:solidFill>
              </a:rPr>
              <a:t>he attacker obtains a copy of massage sent    </a:t>
            </a:r>
            <a:br>
              <a:rPr lang="en-US" sz="2400" dirty="0" smtClean="0">
                <a:solidFill>
                  <a:schemeClr val="tx1"/>
                </a:solidFill>
              </a:rPr>
            </a:br>
            <a:r>
              <a:rPr lang="en-US" sz="2400" dirty="0">
                <a:solidFill>
                  <a:schemeClr val="tx1"/>
                </a:solidFill>
              </a:rPr>
              <a:t> </a:t>
            </a:r>
            <a:r>
              <a:rPr lang="en-US" sz="2400" dirty="0" smtClean="0">
                <a:solidFill>
                  <a:schemeClr val="tx1"/>
                </a:solidFill>
              </a:rPr>
              <a:t>                       by a user &amp; later tries to replay it. </a:t>
            </a:r>
            <a:endParaRPr lang="en-US" sz="2800" dirty="0">
              <a:solidFill>
                <a:schemeClr val="tx1"/>
              </a:solidFill>
            </a:endParaRP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362200"/>
            <a:ext cx="7839075"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35554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r>
              <a:rPr lang="en-US" sz="2400" dirty="0" smtClean="0">
                <a:solidFill>
                  <a:schemeClr val="tx1"/>
                </a:solidFill>
              </a:rPr>
              <a:t>3. Modification of Messages-: Means that some portion of a legitimate </a:t>
            </a:r>
            <a:br>
              <a:rPr lang="en-US" sz="2400" dirty="0" smtClean="0">
                <a:solidFill>
                  <a:schemeClr val="tx1"/>
                </a:solidFill>
              </a:rPr>
            </a:br>
            <a:r>
              <a:rPr lang="en-US" sz="2400" dirty="0">
                <a:solidFill>
                  <a:schemeClr val="tx1"/>
                </a:solidFill>
              </a:rPr>
              <a:t> </a:t>
            </a:r>
            <a:r>
              <a:rPr lang="en-US" sz="2400" dirty="0" smtClean="0">
                <a:solidFill>
                  <a:schemeClr val="tx1"/>
                </a:solidFill>
              </a:rPr>
              <a:t>               message is altered or that messages are delayed or recorded to </a:t>
            </a:r>
            <a:br>
              <a:rPr lang="en-US" sz="2400" dirty="0" smtClean="0">
                <a:solidFill>
                  <a:schemeClr val="tx1"/>
                </a:solidFill>
              </a:rPr>
            </a:br>
            <a:r>
              <a:rPr lang="en-US" sz="2400" dirty="0">
                <a:solidFill>
                  <a:schemeClr val="tx1"/>
                </a:solidFill>
              </a:rPr>
              <a:t> </a:t>
            </a:r>
            <a:r>
              <a:rPr lang="en-US" sz="2400" dirty="0" smtClean="0">
                <a:solidFill>
                  <a:schemeClr val="tx1"/>
                </a:solidFill>
              </a:rPr>
              <a:t>               produce an unauthorized effect.</a:t>
            </a:r>
            <a:endParaRPr lang="en-US" sz="2400" dirty="0">
              <a:solidFill>
                <a:schemeClr val="tx1"/>
              </a:solidFill>
            </a:endParaRP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1" y="1935163"/>
            <a:ext cx="7772400"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8397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bjectives</a:t>
            </a:r>
            <a:endParaRPr lang="en-US" dirty="0"/>
          </a:p>
        </p:txBody>
      </p:sp>
      <p:sp>
        <p:nvSpPr>
          <p:cNvPr id="3" name="Content Placeholder 2"/>
          <p:cNvSpPr>
            <a:spLocks noGrp="1"/>
          </p:cNvSpPr>
          <p:nvPr>
            <p:ph idx="1"/>
          </p:nvPr>
        </p:nvSpPr>
        <p:spPr/>
        <p:txBody>
          <a:bodyPr/>
          <a:lstStyle/>
          <a:p>
            <a:pPr marL="0" indent="0">
              <a:buNone/>
            </a:pPr>
            <a:r>
              <a:rPr lang="en-US" dirty="0" smtClean="0"/>
              <a:t>Objective of this chapter has:</a:t>
            </a:r>
          </a:p>
          <a:p>
            <a:pPr marL="514350" indent="-514350">
              <a:buFont typeface="+mj-lt"/>
              <a:buAutoNum type="arabicParenR"/>
            </a:pPr>
            <a:r>
              <a:rPr lang="en-US" dirty="0" smtClean="0"/>
              <a:t>To define three security goals.</a:t>
            </a:r>
          </a:p>
          <a:p>
            <a:pPr marL="514350" indent="-514350">
              <a:buFont typeface="+mj-lt"/>
              <a:buAutoNum type="arabicParenR"/>
            </a:pPr>
            <a:r>
              <a:rPr lang="en-US" dirty="0" smtClean="0"/>
              <a:t>To define security attacks that threaten security goals.</a:t>
            </a:r>
          </a:p>
          <a:p>
            <a:pPr marL="514350" indent="-514350">
              <a:buFont typeface="+mj-lt"/>
              <a:buAutoNum type="arabicParenR"/>
            </a:pPr>
            <a:r>
              <a:rPr lang="en-US" dirty="0" smtClean="0"/>
              <a:t>To define security services &amp; how they are related to three security goals.</a:t>
            </a:r>
          </a:p>
          <a:p>
            <a:pPr marL="514350" indent="-514350">
              <a:buFont typeface="+mj-lt"/>
              <a:buAutoNum type="arabicParenR"/>
            </a:pPr>
            <a:r>
              <a:rPr lang="en-US" dirty="0" smtClean="0"/>
              <a:t>To define security mechanism to provide security services.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037553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solidFill>
                  <a:schemeClr val="tx1"/>
                </a:solidFill>
              </a:rPr>
              <a:t>4.   The Denial of Service-: Makes an attempt to prevent legitimate users from accessing some services, which they are </a:t>
            </a:r>
            <a:r>
              <a:rPr lang="en-US" sz="2400" dirty="0">
                <a:solidFill>
                  <a:schemeClr val="tx1"/>
                </a:solidFill>
              </a:rPr>
              <a:t>e</a:t>
            </a:r>
            <a:r>
              <a:rPr lang="en-US" sz="2400" dirty="0" smtClean="0">
                <a:solidFill>
                  <a:schemeClr val="tx1"/>
                </a:solidFill>
              </a:rPr>
              <a:t>ligible for. </a:t>
            </a:r>
            <a:endParaRPr lang="en-US" sz="2400" dirty="0">
              <a:solidFill>
                <a:schemeClr val="tx1"/>
              </a:solidFill>
            </a:endParaRP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029619"/>
            <a:ext cx="7619999"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749800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startAt="5"/>
            </a:pPr>
            <a:r>
              <a:rPr lang="en-US" dirty="0" smtClean="0"/>
              <a:t>Repudiation-: this type of attack is different from others </a:t>
            </a:r>
            <a:r>
              <a:rPr lang="en-US" dirty="0" smtClean="0">
                <a:solidFill>
                  <a:srgbClr val="FF0000"/>
                </a:solidFill>
              </a:rPr>
              <a:t>because it is performed by one of the two parties in the communication the sender or receiver.</a:t>
            </a:r>
          </a:p>
          <a:p>
            <a:r>
              <a:rPr lang="en-US" dirty="0"/>
              <a:t> </a:t>
            </a:r>
            <a:r>
              <a:rPr lang="en-US" dirty="0" smtClean="0"/>
              <a:t>         the sender of the message might later deny that she has sent the message or the receiver of the message might later deny that he has received message.</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858942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sz="2400" dirty="0" smtClean="0">
                <a:solidFill>
                  <a:schemeClr val="tx1"/>
                </a:solidFill>
              </a:rPr>
              <a:t>                   Fig : Attacks with relation to security goals</a:t>
            </a:r>
            <a:endParaRPr lang="en-US" sz="2400" dirty="0">
              <a:solidFill>
                <a:schemeClr val="tx1"/>
              </a:solidFill>
            </a:endParaRPr>
          </a:p>
        </p:txBody>
      </p:sp>
      <p:pic>
        <p:nvPicPr>
          <p:cNvPr id="1026" name="Picture 2"/>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57200" y="1295400"/>
            <a:ext cx="7924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044922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2400" dirty="0" smtClean="0">
                <a:solidFill>
                  <a:schemeClr val="tx1"/>
                </a:solidFill>
              </a:rPr>
              <a:t>              Fig : Classification of Passive &amp; Active attack</a:t>
            </a:r>
            <a:endParaRPr lang="en-US" sz="2400" dirty="0">
              <a:solidFill>
                <a:schemeClr val="tx1"/>
              </a:solidFill>
            </a:endParaRPr>
          </a:p>
        </p:txBody>
      </p:sp>
      <p:pic>
        <p:nvPicPr>
          <p:cNvPr id="2050" name="Picture 2"/>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33400" y="1600200"/>
            <a:ext cx="8229601"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174618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Security Services</a:t>
            </a:r>
            <a:endParaRPr lang="en-US" dirty="0"/>
          </a:p>
        </p:txBody>
      </p:sp>
      <p:pic>
        <p:nvPicPr>
          <p:cNvPr id="3074" name="Picture 2"/>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04800" y="1828800"/>
            <a:ext cx="826586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4600" y="5046555"/>
            <a:ext cx="4191000" cy="369332"/>
          </a:xfrm>
          <a:prstGeom prst="rect">
            <a:avLst/>
          </a:prstGeom>
        </p:spPr>
        <p:txBody>
          <a:bodyPr wrap="square">
            <a:spAutoFit/>
          </a:bodyPr>
          <a:lstStyle/>
          <a:p>
            <a:r>
              <a:rPr lang="en-US" dirty="0" smtClean="0"/>
              <a:t>       Fig-: Security </a:t>
            </a:r>
            <a:r>
              <a:rPr lang="en-US" dirty="0"/>
              <a:t>Services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5" name="Rectangle 4"/>
          <p:cNvSpPr/>
          <p:nvPr/>
        </p:nvSpPr>
        <p:spPr>
          <a:xfrm>
            <a:off x="304800" y="4114800"/>
            <a:ext cx="8265860" cy="914400"/>
          </a:xfrm>
          <a:prstGeom prst="rect">
            <a:avLst/>
          </a:prstGeom>
          <a:solidFill>
            <a:schemeClr val="accent1">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722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rPr>
              <a:t>                     Fig : Security Mechanism</a:t>
            </a:r>
            <a:endParaRPr lang="en-US" sz="2800" dirty="0">
              <a:solidFill>
                <a:schemeClr val="tx1"/>
              </a:solidFill>
            </a:endParaRPr>
          </a:p>
        </p:txBody>
      </p:sp>
      <p:pic>
        <p:nvPicPr>
          <p:cNvPr id="4098" name="Picture 2"/>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295400" y="1981200"/>
            <a:ext cx="6400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44558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dirty="0" smtClean="0"/>
              <a:t>Security Mechanism</a:t>
            </a:r>
            <a:endParaRPr lang="en-US" dirty="0"/>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pPr marL="514350" indent="-514350">
              <a:buAutoNum type="arabicPeriod"/>
            </a:pPr>
            <a:r>
              <a:rPr lang="en-US" dirty="0" err="1" smtClean="0"/>
              <a:t>Encipherment</a:t>
            </a:r>
            <a:r>
              <a:rPr lang="en-US" dirty="0" smtClean="0"/>
              <a:t>-: hiding or covering data can provide confidentiality. Two technique used for </a:t>
            </a:r>
            <a:r>
              <a:rPr lang="en-US" dirty="0" err="1" smtClean="0"/>
              <a:t>encipherment</a:t>
            </a:r>
            <a:r>
              <a:rPr lang="en-US" dirty="0" smtClean="0"/>
              <a:t>  is cryptography, </a:t>
            </a:r>
            <a:r>
              <a:rPr lang="en-US" dirty="0" err="1" smtClean="0"/>
              <a:t>stegenography</a:t>
            </a:r>
            <a:endParaRPr lang="en-US" dirty="0" smtClean="0"/>
          </a:p>
          <a:p>
            <a:pPr marL="0" indent="0">
              <a:buNone/>
            </a:pPr>
            <a:r>
              <a:rPr lang="en-US" i="1" dirty="0" smtClean="0"/>
              <a:t>(</a:t>
            </a:r>
            <a:r>
              <a:rPr lang="en-US" i="1" dirty="0" err="1" smtClean="0"/>
              <a:t>Steganography</a:t>
            </a:r>
            <a:r>
              <a:rPr lang="en-US" dirty="0" smtClean="0"/>
              <a:t> is the practice of concealing a file, message, image, or video within another file, message, image, or video. </a:t>
            </a:r>
            <a:r>
              <a:rPr lang="en-US" dirty="0" err="1" smtClean="0"/>
              <a:t>Steganography</a:t>
            </a:r>
            <a:r>
              <a:rPr lang="en-US" dirty="0" smtClean="0"/>
              <a:t> requires two files: one is the message which has to be hidden, the other is the cover file which is used to hide the date/message.)</a:t>
            </a:r>
          </a:p>
          <a:p>
            <a:pPr marL="0" indent="0">
              <a:buNone/>
            </a:pPr>
            <a:r>
              <a:rPr lang="en-US" dirty="0" smtClean="0"/>
              <a:t>(In </a:t>
            </a:r>
            <a:r>
              <a:rPr lang="en-US" b="1" dirty="0" smtClean="0"/>
              <a:t>cryptography</a:t>
            </a:r>
            <a:r>
              <a:rPr lang="en-US" dirty="0" smtClean="0"/>
              <a:t>, one can tell that a message has been encrypted, but he cannot decode the message without knowing the proper key. )</a:t>
            </a:r>
          </a:p>
          <a:p>
            <a:pPr marL="514350" indent="-514350">
              <a:buAutoNum type="arabicPeriod" startAt="2"/>
            </a:pPr>
            <a:r>
              <a:rPr lang="en-US" dirty="0" smtClean="0"/>
              <a:t>Data Integrity-:added short check value, the receiver receives the data and the check value, he creates a new check value from received data and compares the newly created check value with the one received. If two check value are same that means integrity of data has been preserved.</a:t>
            </a:r>
          </a:p>
          <a:p>
            <a:pPr marL="514350" indent="-514350">
              <a:buAutoNum type="arabicPeriod" startAt="2"/>
            </a:pPr>
            <a:r>
              <a:rPr lang="en-US" dirty="0" smtClean="0"/>
              <a:t>Digital Signature-: DS is a mean by which the sender can electronically sign the data and receiver can electronically verify the signature.</a:t>
            </a:r>
          </a:p>
          <a:p>
            <a:pPr marL="514350" indent="-514350">
              <a:buAutoNum type="arabicPeriod" startAt="2"/>
            </a:pPr>
            <a:r>
              <a:rPr lang="en-US" dirty="0" smtClean="0"/>
              <a:t>Authentication Exchange-: Two entities exchange some message to provide their identity to each other.</a:t>
            </a:r>
          </a:p>
          <a:p>
            <a:pPr marL="514350" indent="-514350">
              <a:buAutoNum type="arabicPeriod" startAt="2"/>
            </a:pPr>
            <a:endParaRPr lang="en-US" dirty="0" smtClean="0"/>
          </a:p>
          <a:p>
            <a:pPr marL="514350" indent="-514350">
              <a:buAutoNum type="arabicPeriod" startAt="2"/>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441138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lnSpcReduction="20000"/>
          </a:bodyPr>
          <a:lstStyle/>
          <a:p>
            <a:pPr marL="0" indent="0">
              <a:buNone/>
            </a:pPr>
            <a:r>
              <a:rPr lang="en-US" dirty="0" smtClean="0"/>
              <a:t>5. Traffic Padding-: Inserting some bit of data into the data traffic to avoid the adversary's attempt to use the traffic analysis.</a:t>
            </a:r>
          </a:p>
          <a:p>
            <a:pPr marL="0" indent="0">
              <a:buNone/>
            </a:pPr>
            <a:r>
              <a:rPr lang="en-US" dirty="0" smtClean="0"/>
              <a:t>6. Routing control-: Selecting and continuously changing different available routes between the sender and the receiver to prevent the opponent from eavesdropping.</a:t>
            </a:r>
          </a:p>
          <a:p>
            <a:pPr marL="0" indent="0">
              <a:buNone/>
            </a:pPr>
            <a:r>
              <a:rPr lang="en-US" dirty="0" smtClean="0"/>
              <a:t>7. Notarization-:  means selecting a third trusted party to control the communication between two entities.</a:t>
            </a:r>
          </a:p>
          <a:p>
            <a:pPr marL="0" indent="0">
              <a:buNone/>
            </a:pPr>
            <a:r>
              <a:rPr lang="en-US" dirty="0" smtClean="0"/>
              <a:t>8. Access control-: access control use methods to prove that a user has access right to the data or resources owned by a system. </a:t>
            </a:r>
            <a:r>
              <a:rPr lang="en-US" dirty="0" err="1" smtClean="0"/>
              <a:t>Eg</a:t>
            </a:r>
            <a:r>
              <a:rPr lang="en-US" dirty="0" smtClean="0"/>
              <a:t>-: passwords &amp; PINs</a:t>
            </a:r>
          </a:p>
          <a:p>
            <a:pPr marL="0" indent="0">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958351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r>
              <a:rPr lang="en-US" dirty="0" smtClean="0"/>
              <a:t>General model for Symmetric Encryption</a:t>
            </a:r>
            <a:endParaRPr lang="en-US" dirty="0"/>
          </a:p>
        </p:txBody>
      </p:sp>
      <p:sp>
        <p:nvSpPr>
          <p:cNvPr id="3" name="Content Placeholder 2"/>
          <p:cNvSpPr>
            <a:spLocks noGrp="1"/>
          </p:cNvSpPr>
          <p:nvPr>
            <p:ph idx="1"/>
          </p:nvPr>
        </p:nvSpPr>
        <p:spPr>
          <a:xfrm>
            <a:off x="457200" y="2286000"/>
            <a:ext cx="8229600" cy="4389120"/>
          </a:xfrm>
        </p:spPr>
        <p:txBody>
          <a:bodyPr/>
          <a:lstStyle/>
          <a:p>
            <a:r>
              <a:rPr lang="en-US" dirty="0" smtClean="0"/>
              <a:t>Symmetric Encryption is a form of cryptography in which encryption &amp; decryption are performed using the same key.</a:t>
            </a:r>
          </a:p>
          <a:p>
            <a:r>
              <a:rPr lang="en-US" dirty="0" smtClean="0"/>
              <a:t>It is also known as </a:t>
            </a:r>
            <a:r>
              <a:rPr lang="en-US" b="1" dirty="0" smtClean="0"/>
              <a:t>conventional encryption </a:t>
            </a:r>
            <a:r>
              <a:rPr lang="en-US" dirty="0" smtClean="0"/>
              <a:t>or </a:t>
            </a:r>
            <a:r>
              <a:rPr lang="en-US" b="1" dirty="0" smtClean="0"/>
              <a:t>single key encryption or </a:t>
            </a:r>
            <a:r>
              <a:rPr lang="en-US" b="1" dirty="0" smtClean="0">
                <a:solidFill>
                  <a:srgbClr val="FF0000"/>
                </a:solidFill>
              </a:rPr>
              <a:t>private key cryptosystem.</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698668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Symmetric cipher model</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371600"/>
            <a:ext cx="8077199" cy="511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9204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676400"/>
          </a:xfrm>
        </p:spPr>
        <p:txBody>
          <a:bodyPr>
            <a:normAutofit/>
          </a:bodyPr>
          <a:lstStyle/>
          <a:p>
            <a:r>
              <a:rPr lang="en-US" sz="2800" dirty="0" smtClean="0">
                <a:solidFill>
                  <a:schemeClr val="tx1"/>
                </a:solidFill>
              </a:rPr>
              <a:t>Symmetric key </a:t>
            </a:r>
            <a:r>
              <a:rPr lang="en-US" sz="2800" dirty="0" err="1" smtClean="0">
                <a:solidFill>
                  <a:schemeClr val="tx1"/>
                </a:solidFill>
              </a:rPr>
              <a:t>encipherment</a:t>
            </a:r>
            <a:r>
              <a:rPr lang="en-US" sz="2800" dirty="0" smtClean="0">
                <a:solidFill>
                  <a:schemeClr val="tx1"/>
                </a:solidFill>
              </a:rPr>
              <a:t> uses a single key for both encryption &amp; decryption. In addition the encryption &amp; decryption algorithms are inverse of each other.</a:t>
            </a:r>
            <a:endParaRPr lang="en-US" sz="2800" dirty="0">
              <a:solidFill>
                <a:schemeClr val="tx1"/>
              </a:solidFill>
            </a:endParaRP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209800"/>
            <a:ext cx="8601075" cy="413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48455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714375" y="1867694"/>
            <a:ext cx="7715250" cy="39909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r>
              <a:rPr lang="en-US" dirty="0" smtClean="0"/>
              <a:t>Requirements for secure use of conventional encryption</a:t>
            </a:r>
            <a:br>
              <a:rPr lang="en-US" dirty="0" smtClean="0"/>
            </a:br>
            <a:endParaRPr lang="en-US" dirty="0"/>
          </a:p>
        </p:txBody>
      </p:sp>
      <p:sp>
        <p:nvSpPr>
          <p:cNvPr id="3" name="Content Placeholder 2"/>
          <p:cNvSpPr>
            <a:spLocks noGrp="1"/>
          </p:cNvSpPr>
          <p:nvPr>
            <p:ph idx="1"/>
          </p:nvPr>
        </p:nvSpPr>
        <p:spPr/>
        <p:txBody>
          <a:bodyPr/>
          <a:lstStyle/>
          <a:p>
            <a:r>
              <a:rPr lang="en-US" dirty="0" smtClean="0"/>
              <a:t>We need a strong encryption algorithm  so that  the opponent should be unable to decrypt CT or discover  the key.</a:t>
            </a:r>
          </a:p>
          <a:p>
            <a:r>
              <a:rPr lang="en-US" dirty="0" smtClean="0"/>
              <a:t>Sender and receiver must have obtained copies of the secret key in a secure fashion &amp; must keep the key secure.</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021686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smtClean="0"/>
              <a:t>If p is the plain text, c is the cipher text, k is the key, the encryption algorithm         creates the cipher text from the plain text . Decryption algorithm        creates the plain text from cipher text.</a:t>
            </a:r>
          </a:p>
          <a:p>
            <a:r>
              <a:rPr lang="en-US" dirty="0" smtClean="0"/>
              <a:t>We assume that           &amp;        are inverse of each other. They cancel the effect of each other if they are applied one after the other on the same input.</a:t>
            </a:r>
          </a:p>
          <a:p>
            <a:pPr marL="0" indent="0">
              <a:buNone/>
            </a:pPr>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1600200"/>
            <a:ext cx="55418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2667000"/>
            <a:ext cx="457200" cy="239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733800"/>
            <a:ext cx="55418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36576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404" y="4563897"/>
            <a:ext cx="8077200" cy="1836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761124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2400" dirty="0" smtClean="0">
                <a:solidFill>
                  <a:schemeClr val="tx1"/>
                </a:solidFill>
              </a:rPr>
              <a:t>The plain text created by bob is same as the one originated by </a:t>
            </a:r>
            <a:r>
              <a:rPr lang="en-US" sz="2400" dirty="0" err="1" smtClean="0">
                <a:solidFill>
                  <a:schemeClr val="tx1"/>
                </a:solidFill>
              </a:rPr>
              <a:t>alice</a:t>
            </a:r>
            <a:r>
              <a:rPr lang="en-US" sz="2400" dirty="0" smtClean="0">
                <a:solidFill>
                  <a:schemeClr val="tx1"/>
                </a:solidFill>
              </a:rPr>
              <a:t>.</a:t>
            </a:r>
            <a:endParaRPr lang="en-US" sz="2400" dirty="0">
              <a:solidFill>
                <a:schemeClr val="tx1"/>
              </a:solidFill>
            </a:endParaRP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4934803"/>
            <a:ext cx="80772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905000"/>
            <a:ext cx="8763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708201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Deffie</a:t>
            </a:r>
            <a:r>
              <a:rPr lang="en-US" dirty="0" smtClean="0"/>
              <a:t> Hellman key exchange </a:t>
            </a:r>
            <a:r>
              <a:rPr lang="en-US" dirty="0" err="1" smtClean="0"/>
              <a:t>algo</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   ENCRYPTION</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838200" y="1767681"/>
            <a:ext cx="7467600" cy="4191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dirty="0" smtClean="0"/>
              <a:t> A </a:t>
            </a:r>
            <a:r>
              <a:rPr lang="en-US" dirty="0" smtClean="0">
                <a:hlinkClick r:id="rId2" tooltip="What is a Public and Private Key Pair?"/>
              </a:rPr>
              <a:t>public key</a:t>
            </a:r>
            <a:r>
              <a:rPr lang="en-US" dirty="0" smtClean="0"/>
              <a:t> is made freely available to anyone who might want to send you a message. The second private key is kept a secret so that you can only know.</a:t>
            </a:r>
          </a:p>
          <a:p>
            <a:pPr fontAlgn="base"/>
            <a:r>
              <a:rPr lang="en-US" dirty="0" smtClean="0"/>
              <a:t>A message that is encrypted using a public key can only be decrypted using a private key, while also, a message encrypted using a private key can be decrypted using a public key. Security of the public key is not required because it is publicly available and can be passed over the internet. Asymmetric key has a far better power in ensuring the security of information transmitted during communication.</a:t>
            </a:r>
          </a:p>
          <a:p>
            <a:pPr fontAlgn="base"/>
            <a:r>
              <a:rPr lang="en-US" dirty="0" smtClean="0"/>
              <a:t>Asymmetric encryption is mostly used in day-to-day communication channels, especially over the Internet. Popular asymmetric key encryption algorithm includes  </a:t>
            </a:r>
            <a:r>
              <a:rPr lang="en-US" dirty="0" smtClean="0">
                <a:hlinkClick r:id="rId3" tooltip="ECC Algorithm to Enhance Security with Better Key Strength"/>
              </a:rPr>
              <a:t>RSA,  </a:t>
            </a:r>
            <a:r>
              <a:rPr lang="en-US" dirty="0" smtClean="0"/>
              <a:t>etc</a:t>
            </a:r>
          </a:p>
          <a:p>
            <a:pPr fontAlgn="base">
              <a:buNone/>
            </a:pPr>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ALGO</a:t>
            </a:r>
            <a:endParaRPr lang="en-IN" dirty="0"/>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Block cipher           stream cipher</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990600"/>
            <a:ext cx="8610599" cy="5638800"/>
          </a:xfrm>
          <a:prstGeom prst="rect">
            <a:avLst/>
          </a:prstGeom>
          <a:noFill/>
          <a:ln w="9525">
            <a:noFill/>
            <a:miter lim="800000"/>
            <a:headEnd/>
            <a:tailEnd/>
          </a:ln>
        </p:spPr>
      </p:pic>
      <p:sp>
        <p:nvSpPr>
          <p:cNvPr id="4" name="Rectangle 3"/>
          <p:cNvSpPr/>
          <p:nvPr/>
        </p:nvSpPr>
        <p:spPr>
          <a:xfrm>
            <a:off x="228600" y="4038600"/>
            <a:ext cx="85344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304800"/>
            <a:ext cx="8610600" cy="6220619"/>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1"/>
            <a:ext cx="8229600" cy="1143000"/>
          </a:xfrm>
        </p:spPr>
        <p:txBody>
          <a:bodyPr>
            <a:normAutofit/>
          </a:bodyPr>
          <a:lstStyle/>
          <a:p>
            <a:r>
              <a:rPr lang="en-US" sz="2800" dirty="0" smtClean="0">
                <a:solidFill>
                  <a:schemeClr val="tx1"/>
                </a:solidFill>
              </a:rPr>
              <a:t>Shannon introduced confusion and diffusion</a:t>
            </a:r>
            <a:endParaRPr lang="en-US" sz="2800" dirty="0">
              <a:solidFill>
                <a:schemeClr val="tx1"/>
              </a:solidFill>
            </a:endParaRPr>
          </a:p>
        </p:txBody>
      </p:sp>
      <p:sp>
        <p:nvSpPr>
          <p:cNvPr id="3" name="Content Placeholder 2"/>
          <p:cNvSpPr>
            <a:spLocks noGrp="1"/>
          </p:cNvSpPr>
          <p:nvPr>
            <p:ph idx="1"/>
          </p:nvPr>
        </p:nvSpPr>
        <p:spPr>
          <a:xfrm>
            <a:off x="457200" y="1295400"/>
            <a:ext cx="8229600" cy="5029200"/>
          </a:xfrm>
        </p:spPr>
        <p:txBody>
          <a:bodyPr>
            <a:normAutofit lnSpcReduction="10000"/>
          </a:bodyPr>
          <a:lstStyle/>
          <a:p>
            <a:pPr algn="just"/>
            <a:r>
              <a:rPr lang="en-US" dirty="0" smtClean="0">
                <a:solidFill>
                  <a:schemeClr val="accent3"/>
                </a:solidFill>
              </a:rPr>
              <a:t>Diffusion-</a:t>
            </a:r>
            <a:r>
              <a:rPr lang="en-US" dirty="0" smtClean="0"/>
              <a:t>: </a:t>
            </a:r>
            <a:r>
              <a:rPr lang="en-US" dirty="0" smtClean="0">
                <a:solidFill>
                  <a:srgbClr val="FF0000"/>
                </a:solidFill>
              </a:rPr>
              <a:t>the idea of diffusion is to hide the relationship between the CT &amp; PT. </a:t>
            </a:r>
            <a:r>
              <a:rPr lang="en-US" dirty="0" smtClean="0"/>
              <a:t>this will frustrate the adversary who uses CT  statics to find the PT.</a:t>
            </a:r>
          </a:p>
          <a:p>
            <a:pPr algn="just"/>
            <a:r>
              <a:rPr lang="en-US" dirty="0" smtClean="0"/>
              <a:t>Diffusion implies that each symbol (character or bit) in the CT is dependent on some or all symbols in the PT.</a:t>
            </a:r>
          </a:p>
          <a:p>
            <a:pPr algn="just"/>
            <a:r>
              <a:rPr lang="en-US" dirty="0" smtClean="0">
                <a:solidFill>
                  <a:srgbClr val="FF0000"/>
                </a:solidFill>
              </a:rPr>
              <a:t>In other word if a single symbol in the plaintext is changed , several or all symbols in the cipher text will also be change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747729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Confusion-:</a:t>
            </a:r>
            <a:endParaRPr lang="en-US" dirty="0"/>
          </a:p>
        </p:txBody>
      </p:sp>
      <p:sp>
        <p:nvSpPr>
          <p:cNvPr id="3" name="Content Placeholder 2"/>
          <p:cNvSpPr>
            <a:spLocks noGrp="1"/>
          </p:cNvSpPr>
          <p:nvPr>
            <p:ph idx="1"/>
          </p:nvPr>
        </p:nvSpPr>
        <p:spPr>
          <a:xfrm>
            <a:off x="457200" y="1219200"/>
            <a:ext cx="8229600" cy="5105400"/>
          </a:xfrm>
        </p:spPr>
        <p:txBody>
          <a:bodyPr/>
          <a:lstStyle/>
          <a:p>
            <a:pPr algn="just"/>
            <a:r>
              <a:rPr lang="en-US" dirty="0" smtClean="0">
                <a:solidFill>
                  <a:srgbClr val="FF0000"/>
                </a:solidFill>
              </a:rPr>
              <a:t>The idea of confusion is to hide the relationship between the CT &amp; the key.</a:t>
            </a:r>
          </a:p>
          <a:p>
            <a:pPr algn="just"/>
            <a:r>
              <a:rPr lang="en-US" dirty="0" smtClean="0"/>
              <a:t>This will frustrate the adversary who tries to use the CT to find the key. In other words if a single bit in the key is changed most or all bits in CT will also be changed.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762943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and diffusion</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2">
                    <a:lumMod val="75000"/>
                  </a:schemeClr>
                </a:solidFill>
              </a:rPr>
              <a:t>The terms confusion and diffusion are the properties for making a secure cipher</a:t>
            </a:r>
            <a:r>
              <a:rPr lang="en-US" dirty="0" smtClean="0"/>
              <a:t>. Both Confusion and diffusion are used to prevent the original message. </a:t>
            </a:r>
          </a:p>
          <a:p>
            <a:r>
              <a:rPr lang="en-US" dirty="0" smtClean="0">
                <a:solidFill>
                  <a:srgbClr val="FF0000"/>
                </a:solidFill>
              </a:rPr>
              <a:t>Confusion is used for creating clueless </a:t>
            </a:r>
            <a:r>
              <a:rPr lang="en-US" dirty="0" err="1" smtClean="0">
                <a:solidFill>
                  <a:srgbClr val="FF0000"/>
                </a:solidFill>
              </a:rPr>
              <a:t>ciphertext</a:t>
            </a:r>
            <a:r>
              <a:rPr lang="en-US" dirty="0" smtClean="0">
                <a:solidFill>
                  <a:srgbClr val="FF0000"/>
                </a:solidFill>
              </a:rPr>
              <a:t> while diffusion is used for increasing the redundancy of the plaintext over the major part of the </a:t>
            </a:r>
            <a:r>
              <a:rPr lang="en-US" dirty="0" err="1" smtClean="0">
                <a:solidFill>
                  <a:srgbClr val="FF0000"/>
                </a:solidFill>
              </a:rPr>
              <a:t>ciphertext</a:t>
            </a:r>
            <a:r>
              <a:rPr lang="en-US" dirty="0" smtClean="0">
                <a:solidFill>
                  <a:srgbClr val="FF0000"/>
                </a:solidFill>
              </a:rPr>
              <a:t> to make it obscure.</a:t>
            </a:r>
          </a:p>
          <a:p>
            <a:pPr>
              <a:buNone/>
            </a:pPr>
            <a:endParaRPr lang="en-US"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0" y="228600"/>
            <a:ext cx="8967158" cy="6172200"/>
          </a:xfrm>
          <a:prstGeom prst="rect">
            <a:avLst/>
          </a:prstGeom>
          <a:noFill/>
          <a:ln w="9525">
            <a:noFill/>
            <a:miter lim="800000"/>
            <a:headEnd/>
            <a:tailEnd/>
          </a:ln>
        </p:spPr>
      </p:pic>
      <p:sp>
        <p:nvSpPr>
          <p:cNvPr id="4" name="Rectangle 3"/>
          <p:cNvSpPr/>
          <p:nvPr/>
        </p:nvSpPr>
        <p:spPr>
          <a:xfrm>
            <a:off x="0" y="914400"/>
            <a:ext cx="89154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Cryptanalysis is the study of </a:t>
            </a:r>
            <a:r>
              <a:rPr lang="en-US" u="sng" dirty="0" err="1">
                <a:hlinkClick r:id="rId2"/>
              </a:rPr>
              <a:t>ciphertext</a:t>
            </a:r>
            <a:r>
              <a:rPr lang="en-US" dirty="0"/>
              <a:t>, ciphers and cryptosystems with the aim of understanding how they work and finding and improving techniques for defeating or weakening them</a:t>
            </a:r>
            <a:r>
              <a:rPr lang="en-US" dirty="0" smtClean="0"/>
              <a:t>.</a:t>
            </a:r>
          </a:p>
          <a:p>
            <a:pPr algn="just"/>
            <a:endParaRPr lang="en-US" dirty="0" smtClean="0"/>
          </a:p>
          <a:p>
            <a:pPr algn="just"/>
            <a:r>
              <a:rPr lang="en-US" dirty="0" smtClean="0"/>
              <a:t> </a:t>
            </a:r>
            <a:r>
              <a:rPr lang="en-US" dirty="0"/>
              <a:t>For example, cryptanalysts seek to decrypt </a:t>
            </a:r>
            <a:r>
              <a:rPr lang="en-US" dirty="0" err="1"/>
              <a:t>ciphertexts</a:t>
            </a:r>
            <a:r>
              <a:rPr lang="en-US" dirty="0"/>
              <a:t> without knowledge of the </a:t>
            </a:r>
            <a:r>
              <a:rPr lang="en-US" u="sng" dirty="0">
                <a:hlinkClick r:id="rId3"/>
              </a:rPr>
              <a:t>plaintext</a:t>
            </a:r>
            <a:r>
              <a:rPr lang="en-US" dirty="0"/>
              <a:t> source, encryption key or the algorithm used to encrypt it; </a:t>
            </a:r>
            <a:r>
              <a:rPr lang="en-US" dirty="0">
                <a:solidFill>
                  <a:srgbClr val="FF0000"/>
                </a:solidFill>
              </a:rPr>
              <a:t>cryptanalysts also target secure hashing, digital signatures and other cryptographic algorithms.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r>
              <a:rPr lang="en-US" dirty="0" smtClean="0">
                <a:solidFill>
                  <a:srgbClr val="FF0000"/>
                </a:solidFill>
              </a:rPr>
              <a:t>Cryptosystem:</a:t>
            </a:r>
          </a:p>
          <a:p>
            <a:pPr>
              <a:buFont typeface="Wingdings" pitchFamily="2" charset="2"/>
              <a:buChar char="Ø"/>
            </a:pPr>
            <a:r>
              <a:rPr lang="en-US" dirty="0" smtClean="0"/>
              <a:t>A </a:t>
            </a:r>
            <a:r>
              <a:rPr lang="en-US" dirty="0"/>
              <a:t>cryptosystem is an implementation of cryptographic techniques and their accompanying infrastructure to provide information security services. A cryptosystem is also referred to as a </a:t>
            </a:r>
            <a:r>
              <a:rPr lang="en-US" b="1" dirty="0"/>
              <a:t>cipher system</a:t>
            </a:r>
            <a:r>
              <a:rPr lang="en-US" dirty="0" smtClean="0"/>
              <a:t>.</a:t>
            </a:r>
          </a:p>
          <a:p>
            <a:pPr>
              <a:buFont typeface="Wingdings" pitchFamily="2" charset="2"/>
              <a:buChar char="Ø"/>
            </a:pPr>
            <a:r>
              <a:rPr lang="en-US" dirty="0"/>
              <a:t>Typically, </a:t>
            </a:r>
            <a:r>
              <a:rPr lang="en-US" dirty="0" smtClean="0"/>
              <a:t>a </a:t>
            </a:r>
            <a:r>
              <a:rPr lang="en-US" b="1" dirty="0" smtClean="0"/>
              <a:t>cryptosystem</a:t>
            </a:r>
            <a:r>
              <a:rPr lang="en-US" dirty="0"/>
              <a:t> consists of three algorithms: one for key generation, one for encryption, and one for decryption.</a:t>
            </a:r>
            <a:endParaRPr lang="en-US" dirty="0" smtClean="0"/>
          </a:p>
          <a:p>
            <a:r>
              <a:rPr lang="en-US" dirty="0">
                <a:solidFill>
                  <a:srgbClr val="FF0000"/>
                </a:solidFill>
              </a:rPr>
              <a:t>Types of Cryptosystems</a:t>
            </a:r>
          </a:p>
          <a:p>
            <a:r>
              <a:rPr lang="en-US" dirty="0"/>
              <a:t>Fundamentally, there are two types of cryptosystems based on the manner in which encryption-decryption is carried out in the system −</a:t>
            </a:r>
          </a:p>
          <a:p>
            <a:r>
              <a:rPr lang="en-US" dirty="0"/>
              <a:t>Symmetric Key Encryption</a:t>
            </a:r>
          </a:p>
          <a:p>
            <a:r>
              <a:rPr lang="en-US" dirty="0"/>
              <a:t>Asymmetric Key Encryption</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sz="2800" dirty="0" smtClean="0"/>
              <a:t>Difference Between Cryptanalysis &amp; cryptography</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4501044"/>
              </p:ext>
            </p:extLst>
          </p:nvPr>
        </p:nvGraphicFramePr>
        <p:xfrm>
          <a:off x="381000" y="1371600"/>
          <a:ext cx="8229600" cy="2133601"/>
        </p:xfrm>
        <a:graphic>
          <a:graphicData uri="http://schemas.openxmlformats.org/drawingml/2006/table">
            <a:tbl>
              <a:tblPr firstRow="1" bandRow="1">
                <a:tableStyleId>{5C22544A-7EE6-4342-B048-85BDC9FD1C3A}</a:tableStyleId>
              </a:tblPr>
              <a:tblGrid>
                <a:gridCol w="4114800"/>
                <a:gridCol w="4114800"/>
              </a:tblGrid>
              <a:tr h="572621">
                <a:tc>
                  <a:txBody>
                    <a:bodyPr/>
                    <a:lstStyle/>
                    <a:p>
                      <a:r>
                        <a:rPr lang="en-US" sz="1800" dirty="0" smtClean="0"/>
                        <a:t>cryptography</a:t>
                      </a:r>
                      <a:endParaRPr lang="en-US" dirty="0"/>
                    </a:p>
                  </a:txBody>
                  <a:tcPr/>
                </a:tc>
                <a:tc>
                  <a:txBody>
                    <a:bodyPr/>
                    <a:lstStyle/>
                    <a:p>
                      <a:r>
                        <a:rPr lang="en-US" sz="1800" dirty="0" smtClean="0"/>
                        <a:t>Cryptanalysis</a:t>
                      </a:r>
                      <a:endParaRPr lang="en-US" dirty="0"/>
                    </a:p>
                  </a:txBody>
                  <a:tcPr/>
                </a:tc>
              </a:tr>
              <a:tr h="988359">
                <a:tc>
                  <a:txBody>
                    <a:bodyPr/>
                    <a:lstStyle/>
                    <a:p>
                      <a:r>
                        <a:rPr lang="en-US" dirty="0" smtClean="0"/>
                        <a:t>The art and science of keeping massage</a:t>
                      </a:r>
                      <a:r>
                        <a:rPr lang="en-US" baseline="0" dirty="0" smtClean="0"/>
                        <a:t> secure is cryptography</a:t>
                      </a:r>
                      <a:endParaRPr lang="en-US" dirty="0"/>
                    </a:p>
                  </a:txBody>
                  <a:tcPr/>
                </a:tc>
                <a:tc>
                  <a:txBody>
                    <a:bodyPr/>
                    <a:lstStyle/>
                    <a:p>
                      <a:r>
                        <a:rPr lang="en-US" dirty="0" smtClean="0"/>
                        <a:t>The art and science of breaking</a:t>
                      </a:r>
                      <a:r>
                        <a:rPr lang="en-US" baseline="0" dirty="0" smtClean="0"/>
                        <a:t> cipher is cryptanalysis</a:t>
                      </a:r>
                      <a:endParaRPr lang="en-US" dirty="0"/>
                    </a:p>
                  </a:txBody>
                  <a:tcPr/>
                </a:tc>
              </a:tr>
              <a:tr h="572621">
                <a:tc>
                  <a:txBody>
                    <a:bodyPr/>
                    <a:lstStyle/>
                    <a:p>
                      <a:r>
                        <a:rPr lang="en-US" dirty="0" smtClean="0"/>
                        <a:t>It creates the secret code</a:t>
                      </a:r>
                      <a:endParaRPr lang="en-US" dirty="0"/>
                    </a:p>
                  </a:txBody>
                  <a:tcPr/>
                </a:tc>
                <a:tc>
                  <a:txBody>
                    <a:bodyPr/>
                    <a:lstStyle/>
                    <a:p>
                      <a:r>
                        <a:rPr lang="en-US" dirty="0" smtClean="0"/>
                        <a:t>It breaks the secret code</a:t>
                      </a:r>
                      <a:endParaRPr lang="en-US" dirty="0"/>
                    </a:p>
                  </a:txBody>
                  <a:tcPr/>
                </a:tc>
              </a:tr>
            </a:tbl>
          </a:graphicData>
        </a:graphic>
      </p:graphicFrame>
      <p:sp>
        <p:nvSpPr>
          <p:cNvPr id="6" name="Rectangle 5"/>
          <p:cNvSpPr/>
          <p:nvPr/>
        </p:nvSpPr>
        <p:spPr>
          <a:xfrm>
            <a:off x="1295400" y="5749457"/>
            <a:ext cx="7086599" cy="923330"/>
          </a:xfrm>
          <a:prstGeom prst="rect">
            <a:avLst/>
          </a:prstGeom>
        </p:spPr>
        <p:txBody>
          <a:bodyPr wrap="square">
            <a:spAutoFit/>
          </a:bodyPr>
          <a:lstStyle/>
          <a:p>
            <a:r>
              <a:rPr lang="en-US" dirty="0"/>
              <a:t> </a:t>
            </a:r>
            <a:r>
              <a:rPr lang="en-US" dirty="0" smtClean="0"/>
              <a:t>                                    </a:t>
            </a:r>
            <a:endParaRPr lang="en-US" dirty="0"/>
          </a:p>
          <a:p>
            <a:endParaRPr lang="en-US" dirty="0"/>
          </a:p>
          <a:p>
            <a:r>
              <a:rPr lang="en-US" dirty="0"/>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6751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591312"/>
          </a:xfrm>
        </p:spPr>
        <p:txBody>
          <a:bodyPr>
            <a:normAutofit fontScale="90000"/>
          </a:bodyPr>
          <a:lstStyle/>
          <a:p>
            <a:r>
              <a:rPr lang="en-US" dirty="0"/>
              <a:t>Cryptography</a:t>
            </a:r>
          </a:p>
        </p:txBody>
      </p:sp>
      <p:sp>
        <p:nvSpPr>
          <p:cNvPr id="3" name="Content Placeholder 2"/>
          <p:cNvSpPr>
            <a:spLocks noGrp="1"/>
          </p:cNvSpPr>
          <p:nvPr>
            <p:ph idx="1"/>
          </p:nvPr>
        </p:nvSpPr>
        <p:spPr>
          <a:xfrm>
            <a:off x="457200" y="1138222"/>
            <a:ext cx="8153400" cy="5110177"/>
          </a:xfrm>
        </p:spPr>
        <p:txBody>
          <a:bodyPr>
            <a:normAutofit fontScale="85000" lnSpcReduction="10000"/>
          </a:bodyPr>
          <a:lstStyle/>
          <a:p>
            <a:pPr marL="0" indent="0" algn="just">
              <a:buNone/>
            </a:pPr>
            <a:endParaRPr lang="en-US" dirty="0" smtClean="0"/>
          </a:p>
          <a:p>
            <a:pPr marL="0" indent="0" algn="just">
              <a:buNone/>
            </a:pPr>
            <a:r>
              <a:rPr lang="en-US" dirty="0" smtClean="0"/>
              <a:t>Cryptography is the art &amp; science of achieving security by encoding massage to make them non-readable.</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endParaRPr lang="en-US" sz="2000" dirty="0"/>
          </a:p>
          <a:p>
            <a:pPr marL="0" indent="0" algn="just">
              <a:buNone/>
            </a:pPr>
            <a:r>
              <a:rPr lang="en-US" sz="2000" dirty="0" smtClean="0"/>
              <a:t>Readable </a:t>
            </a:r>
            <a:r>
              <a:rPr lang="en-US" sz="2000" dirty="0" err="1" smtClean="0"/>
              <a:t>msg</a:t>
            </a:r>
            <a:r>
              <a:rPr lang="en-US" sz="2000" dirty="0" smtClean="0"/>
              <a:t>                                                                     unreadable </a:t>
            </a:r>
            <a:r>
              <a:rPr lang="en-US" sz="2000" dirty="0" err="1" smtClean="0"/>
              <a:t>msg</a:t>
            </a: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r>
              <a:rPr lang="en-US" sz="2000" dirty="0" smtClean="0"/>
              <a:t>                                     </a:t>
            </a:r>
          </a:p>
          <a:p>
            <a:pPr marL="0" indent="0" algn="just">
              <a:buNone/>
            </a:pPr>
            <a:r>
              <a:rPr lang="en-US" sz="2000" dirty="0"/>
              <a:t> </a:t>
            </a:r>
            <a:r>
              <a:rPr lang="en-US" sz="2000" dirty="0" smtClean="0"/>
              <a:t>                                        Fig: cryptographic system</a:t>
            </a:r>
            <a:endParaRPr lang="en-US" sz="2000" dirty="0"/>
          </a:p>
        </p:txBody>
      </p:sp>
      <p:sp>
        <p:nvSpPr>
          <p:cNvPr id="4" name="Rounded Rectangle 3"/>
          <p:cNvSpPr/>
          <p:nvPr/>
        </p:nvSpPr>
        <p:spPr>
          <a:xfrm>
            <a:off x="914400" y="358140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book</a:t>
            </a:r>
            <a:endParaRPr lang="en-US" dirty="0"/>
          </a:p>
        </p:txBody>
      </p:sp>
      <p:sp>
        <p:nvSpPr>
          <p:cNvPr id="5" name="Right Arrow 4"/>
          <p:cNvSpPr/>
          <p:nvPr/>
        </p:nvSpPr>
        <p:spPr>
          <a:xfrm>
            <a:off x="1981200" y="3848100"/>
            <a:ext cx="457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unched Tape 5"/>
          <p:cNvSpPr/>
          <p:nvPr/>
        </p:nvSpPr>
        <p:spPr>
          <a:xfrm>
            <a:off x="2438400" y="3581400"/>
            <a:ext cx="3200400" cy="7620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a:off x="5638800" y="3848100"/>
            <a:ext cx="8382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0" y="3657600"/>
            <a:ext cx="14478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R#$s%e4mvhfyj465#^</a:t>
            </a:r>
            <a:endParaRPr lang="en-US" dirty="0"/>
          </a:p>
        </p:txBody>
      </p:sp>
      <p:sp>
        <p:nvSpPr>
          <p:cNvPr id="10" name="Up Arrow 9"/>
          <p:cNvSpPr/>
          <p:nvPr/>
        </p:nvSpPr>
        <p:spPr>
          <a:xfrm>
            <a:off x="4038600" y="4237630"/>
            <a:ext cx="45719"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08019" y="4618630"/>
            <a:ext cx="1752600" cy="1096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process is systematic and well structured</a:t>
            </a:r>
            <a:endParaRPr lang="en-US" dirty="0"/>
          </a:p>
        </p:txBody>
      </p:sp>
      <p:sp>
        <p:nvSpPr>
          <p:cNvPr id="12" name="Flowchart: Multidocument 11"/>
          <p:cNvSpPr/>
          <p:nvPr/>
        </p:nvSpPr>
        <p:spPr>
          <a:xfrm>
            <a:off x="2438400" y="3154339"/>
            <a:ext cx="3352800" cy="126583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Cryptographic system</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401480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cryptanalysis</a:t>
            </a:r>
            <a:endParaRPr lang="en-US" dirty="0"/>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pPr algn="just"/>
            <a:r>
              <a:rPr lang="en-US" dirty="0" smtClean="0"/>
              <a:t>Cryptanalysis is the technique of decoding massage from a nonreadable format back to readable format without knowing how they were initially converted from readable format to non readable format.</a:t>
            </a:r>
          </a:p>
          <a:p>
            <a:pPr marL="0" indent="0" algn="just">
              <a:buNone/>
            </a:pPr>
            <a:r>
              <a:rPr lang="en-US" dirty="0" smtClean="0"/>
              <a:t>            In other word it is like breaking code </a:t>
            </a:r>
          </a:p>
          <a:p>
            <a:pPr marL="0" indent="0" algn="just">
              <a:buNone/>
            </a:pPr>
            <a:endParaRPr lang="en-US" dirty="0"/>
          </a:p>
          <a:p>
            <a:pPr marL="0" indent="0" algn="just">
              <a:buNone/>
            </a:pPr>
            <a:endParaRPr lang="en-US" dirty="0" smtClean="0"/>
          </a:p>
          <a:p>
            <a:pPr marL="0" indent="0" algn="just">
              <a:buNone/>
            </a:pPr>
            <a:endParaRPr lang="en-US" dirty="0" smtClean="0"/>
          </a:p>
          <a:p>
            <a:pPr marL="0" indent="0" algn="just">
              <a:buNone/>
            </a:pPr>
            <a:endParaRPr lang="en-US" sz="2000" dirty="0"/>
          </a:p>
          <a:p>
            <a:pPr marL="0" indent="0" algn="just">
              <a:buNone/>
            </a:pPr>
            <a:r>
              <a:rPr lang="en-US" sz="2000" dirty="0" smtClean="0"/>
              <a:t>        Unreadable </a:t>
            </a:r>
            <a:r>
              <a:rPr lang="en-US" sz="2000" dirty="0" err="1" smtClean="0"/>
              <a:t>msg</a:t>
            </a:r>
            <a:r>
              <a:rPr lang="en-US" sz="2000" dirty="0" smtClean="0"/>
              <a:t>                                                             readable </a:t>
            </a:r>
            <a:r>
              <a:rPr lang="en-US" sz="2000" dirty="0" err="1" smtClean="0"/>
              <a:t>msg</a:t>
            </a:r>
            <a:endParaRPr lang="en-US" dirty="0"/>
          </a:p>
        </p:txBody>
      </p:sp>
      <p:sp>
        <p:nvSpPr>
          <p:cNvPr id="4" name="Rounded Rectangle 3"/>
          <p:cNvSpPr/>
          <p:nvPr/>
        </p:nvSpPr>
        <p:spPr>
          <a:xfrm>
            <a:off x="1143000" y="4267200"/>
            <a:ext cx="1676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R#g$5&amp;hgukg347578</a:t>
            </a:r>
            <a:endParaRPr lang="en-US" dirty="0"/>
          </a:p>
        </p:txBody>
      </p:sp>
      <p:sp>
        <p:nvSpPr>
          <p:cNvPr id="5" name="Right Arrow 4"/>
          <p:cNvSpPr/>
          <p:nvPr/>
        </p:nvSpPr>
        <p:spPr>
          <a:xfrm>
            <a:off x="2819400" y="46101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ultidocument 5"/>
          <p:cNvSpPr/>
          <p:nvPr/>
        </p:nvSpPr>
        <p:spPr>
          <a:xfrm>
            <a:off x="3581400" y="4191000"/>
            <a:ext cx="2057400" cy="10668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cryptanalysis</a:t>
            </a:r>
          </a:p>
        </p:txBody>
      </p:sp>
      <p:sp>
        <p:nvSpPr>
          <p:cNvPr id="7" name="Right Arrow 6"/>
          <p:cNvSpPr/>
          <p:nvPr/>
        </p:nvSpPr>
        <p:spPr>
          <a:xfrm>
            <a:off x="5638800" y="4610100"/>
            <a:ext cx="990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629400" y="4191000"/>
            <a:ext cx="1524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book</a:t>
            </a:r>
          </a:p>
          <a:p>
            <a:pPr algn="ctr"/>
            <a:endParaRPr lang="en-US" dirty="0"/>
          </a:p>
        </p:txBody>
      </p:sp>
      <p:sp>
        <p:nvSpPr>
          <p:cNvPr id="9" name="Up Arrow 8"/>
          <p:cNvSpPr/>
          <p:nvPr/>
        </p:nvSpPr>
        <p:spPr>
          <a:xfrm>
            <a:off x="4419600" y="5257800"/>
            <a:ext cx="762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733800" y="5715000"/>
            <a:ext cx="1524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process is trial &amp; error based</a:t>
            </a:r>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256643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Cryptographic Attacks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FF0000"/>
                </a:solidFill>
              </a:rPr>
              <a:t>The </a:t>
            </a:r>
            <a:r>
              <a:rPr lang="en-US" dirty="0">
                <a:solidFill>
                  <a:srgbClr val="FF0000"/>
                </a:solidFill>
              </a:rPr>
              <a:t>basic intention of an attacker is to break a cryptosystem and to find the plaintext from the </a:t>
            </a:r>
            <a:r>
              <a:rPr lang="en-US" dirty="0" err="1">
                <a:solidFill>
                  <a:srgbClr val="FF0000"/>
                </a:solidFill>
              </a:rPr>
              <a:t>ciphertext</a:t>
            </a:r>
            <a:r>
              <a:rPr lang="en-US" dirty="0">
                <a:solidFill>
                  <a:srgbClr val="FF0000"/>
                </a:solidFill>
              </a:rPr>
              <a:t>. </a:t>
            </a:r>
            <a:r>
              <a:rPr lang="en-US" dirty="0"/>
              <a:t>To obtain the plaintext, the attacker only needs to find out the secret decryption key, as the algorithm is already in public domain.</a:t>
            </a:r>
          </a:p>
          <a:p>
            <a:r>
              <a:rPr lang="en-US" dirty="0"/>
              <a:t>Hence</a:t>
            </a:r>
            <a:r>
              <a:rPr lang="en-US" dirty="0">
                <a:solidFill>
                  <a:srgbClr val="FF0000"/>
                </a:solidFill>
              </a:rPr>
              <a:t>, he applies maximum effort towards finding out the secret key used in the cryptosystem</a:t>
            </a:r>
            <a:r>
              <a:rPr lang="en-US" dirty="0"/>
              <a:t>. Once the attacker is able to determine the key, the attacked system is considered as </a:t>
            </a:r>
            <a:r>
              <a:rPr lang="en-US" i="1" dirty="0"/>
              <a:t>broken</a:t>
            </a:r>
            <a:r>
              <a:rPr lang="en-US" dirty="0"/>
              <a:t> or </a:t>
            </a:r>
            <a:r>
              <a:rPr lang="en-US" i="1" dirty="0"/>
              <a:t>compromised</a:t>
            </a:r>
            <a:r>
              <a:rPr lang="en-US" dirty="0"/>
              <a:t>.</a:t>
            </a:r>
          </a:p>
          <a:p>
            <a:r>
              <a:rPr lang="en-US" dirty="0"/>
              <a:t>Based on the methodology used, attacks on cryptosystems are categorized as follows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dirty="0" smtClean="0"/>
              <a:t>Security Goals</a:t>
            </a:r>
            <a:endParaRPr lang="en-US" dirty="0"/>
          </a:p>
        </p:txBody>
      </p:sp>
      <p:sp>
        <p:nvSpPr>
          <p:cNvPr id="3" name="Content Placeholder 2"/>
          <p:cNvSpPr>
            <a:spLocks noGrp="1"/>
          </p:cNvSpPr>
          <p:nvPr>
            <p:ph idx="1"/>
          </p:nvPr>
        </p:nvSpPr>
        <p:spPr>
          <a:xfrm>
            <a:off x="533400" y="1143000"/>
            <a:ext cx="8229600" cy="3657600"/>
          </a:xfrm>
        </p:spPr>
        <p:txBody>
          <a:bodyPr>
            <a:normAutofit fontScale="62500" lnSpcReduction="20000"/>
          </a:bodyPr>
          <a:lstStyle/>
          <a:p>
            <a:endParaRPr lang="en-US" dirty="0" smtClean="0"/>
          </a:p>
          <a:p>
            <a:r>
              <a:rPr lang="en-US" dirty="0" smtClean="0"/>
              <a:t>Security defined the three elements:</a:t>
            </a:r>
          </a:p>
          <a:p>
            <a:pPr marL="0" indent="0">
              <a:buNone/>
            </a:pPr>
            <a:endParaRPr lang="en-US" dirty="0" smtClean="0"/>
          </a:p>
          <a:p>
            <a:pPr marL="514350" indent="-514350">
              <a:buAutoNum type="arabicParenR"/>
            </a:pPr>
            <a:r>
              <a:rPr lang="en-US" b="1" dirty="0" smtClean="0">
                <a:solidFill>
                  <a:srgbClr val="FF0000"/>
                </a:solidFill>
              </a:rPr>
              <a:t>confidentiality</a:t>
            </a:r>
            <a:r>
              <a:rPr lang="en-US" dirty="0" smtClean="0"/>
              <a:t>-: To prevent unauthorized disclosure of information to third parties.</a:t>
            </a:r>
          </a:p>
          <a:p>
            <a:pPr marL="514350" indent="-514350">
              <a:buAutoNum type="arabicParenR"/>
            </a:pPr>
            <a:r>
              <a:rPr lang="en-US" b="1" dirty="0" smtClean="0">
                <a:solidFill>
                  <a:srgbClr val="FF0000"/>
                </a:solidFill>
              </a:rPr>
              <a:t>Integrity</a:t>
            </a:r>
            <a:r>
              <a:rPr lang="en-US" dirty="0" smtClean="0"/>
              <a:t>-: </a:t>
            </a:r>
            <a:r>
              <a:rPr lang="en-US" dirty="0"/>
              <a:t>To prevent unauthorized </a:t>
            </a:r>
            <a:r>
              <a:rPr lang="en-US" dirty="0" smtClean="0"/>
              <a:t>modification of resources.</a:t>
            </a:r>
          </a:p>
          <a:p>
            <a:pPr marL="514350" indent="-514350">
              <a:buAutoNum type="arabicParenR"/>
            </a:pPr>
            <a:r>
              <a:rPr lang="en-US" b="1" dirty="0" smtClean="0">
                <a:solidFill>
                  <a:srgbClr val="FF0000"/>
                </a:solidFill>
              </a:rPr>
              <a:t>Availability</a:t>
            </a:r>
            <a:r>
              <a:rPr lang="en-US" dirty="0" smtClean="0"/>
              <a:t>-: </a:t>
            </a:r>
            <a:r>
              <a:rPr lang="en-US" dirty="0"/>
              <a:t>To prevent unauthorized </a:t>
            </a:r>
            <a:r>
              <a:rPr lang="en-US" dirty="0" smtClean="0"/>
              <a:t> withholding of system resources from those who need them when they need them.(means resource should be available to authorized parties at all times)</a:t>
            </a:r>
          </a:p>
          <a:p>
            <a:pPr marL="0" indent="0">
              <a:buNone/>
            </a:pPr>
            <a:r>
              <a:rPr lang="en-US" dirty="0" smtClean="0"/>
              <a:t>                                </a:t>
            </a:r>
          </a:p>
          <a:p>
            <a:pPr marL="0" indent="0">
              <a:buNone/>
            </a:pPr>
            <a:r>
              <a:rPr lang="en-US" dirty="0"/>
              <a:t> </a:t>
            </a:r>
            <a:r>
              <a:rPr lang="en-US" dirty="0" smtClean="0"/>
              <a:t>                               fig : Security Goals</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514350" indent="-514350">
              <a:buAutoNum type="arabicParenR"/>
            </a:pPr>
            <a:endParaRPr lang="en-US" dirty="0"/>
          </a:p>
        </p:txBody>
      </p:sp>
      <p:pic>
        <p:nvPicPr>
          <p:cNvPr id="1026"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66800" y="4953000"/>
            <a:ext cx="64770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0394765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57201" y="1295400"/>
            <a:ext cx="8305800" cy="269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err="1"/>
              <a:t>Ciphertext</a:t>
            </a:r>
            <a:r>
              <a:rPr lang="en-US" b="1" dirty="0"/>
              <a:t> Only Attacks (COA)</a:t>
            </a:r>
            <a:r>
              <a:rPr lang="en-US" dirty="0"/>
              <a:t> − In this method, the attacker has access to a set of </a:t>
            </a:r>
            <a:r>
              <a:rPr lang="en-US" dirty="0" err="1"/>
              <a:t>ciphertext</a:t>
            </a:r>
            <a:r>
              <a:rPr lang="en-US" dirty="0"/>
              <a:t>(s). </a:t>
            </a:r>
            <a:endParaRPr lang="en-US" dirty="0" smtClean="0"/>
          </a:p>
          <a:p>
            <a:r>
              <a:rPr lang="en-US" dirty="0" smtClean="0"/>
              <a:t>He </a:t>
            </a:r>
            <a:r>
              <a:rPr lang="en-US" dirty="0"/>
              <a:t>does not have access to corresponding plaintext. </a:t>
            </a:r>
            <a:endParaRPr lang="en-US" dirty="0" smtClean="0"/>
          </a:p>
          <a:p>
            <a:r>
              <a:rPr lang="en-US" dirty="0" smtClean="0"/>
              <a:t>COA </a:t>
            </a:r>
            <a:r>
              <a:rPr lang="en-US" dirty="0"/>
              <a:t>is said to be successful when the corresponding plaintext can be determined from a given set of </a:t>
            </a:r>
            <a:r>
              <a:rPr lang="en-US" dirty="0" err="1"/>
              <a:t>ciphertext</a:t>
            </a:r>
            <a:r>
              <a:rPr lang="en-US" dirty="0" smtClean="0"/>
              <a:t>.</a:t>
            </a:r>
          </a:p>
          <a:p>
            <a:r>
              <a:rPr lang="en-US" dirty="0" smtClean="0"/>
              <a:t> </a:t>
            </a:r>
            <a:r>
              <a:rPr lang="en-US" dirty="0"/>
              <a:t>Occasionally, the encryption key can be determined from this attack. </a:t>
            </a:r>
            <a:endParaRPr lang="en-US" dirty="0" smtClean="0"/>
          </a:p>
          <a:p>
            <a:r>
              <a:rPr lang="en-US" dirty="0" smtClean="0"/>
              <a:t>Modern </a:t>
            </a:r>
            <a:r>
              <a:rPr lang="en-US" dirty="0"/>
              <a:t>cryptosystems are guarded against </a:t>
            </a:r>
            <a:r>
              <a:rPr lang="en-US" dirty="0" err="1"/>
              <a:t>ciphertext</a:t>
            </a:r>
            <a:r>
              <a:rPr lang="en-US" dirty="0"/>
              <a:t>-only attacks.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92500" lnSpcReduction="20000"/>
          </a:bodyPr>
          <a:lstStyle/>
          <a:p>
            <a:pPr marL="0" indent="0" algn="just">
              <a:buNone/>
            </a:pPr>
            <a:r>
              <a:rPr lang="en-US" sz="2400" dirty="0" smtClean="0"/>
              <a:t>Various method can be used under cipher text only attack</a:t>
            </a:r>
          </a:p>
          <a:p>
            <a:pPr marL="514350" indent="-514350" algn="just">
              <a:buAutoNum type="alphaUcParenR"/>
            </a:pPr>
            <a:r>
              <a:rPr lang="en-US" sz="2400" dirty="0" smtClean="0"/>
              <a:t>Brute force attack-: in brute force method or exhaustive key search method the attacker eve tries every possible key on a piece of cipher text until an intelligible translation into plaintext is obtained to present this type of attack. The no. of possible key must be very large. If the key is 8 bits long, then the number of possible keys is 2</a:t>
            </a:r>
            <a:r>
              <a:rPr lang="en-US" sz="2400" baseline="30000" dirty="0" smtClean="0"/>
              <a:t>8</a:t>
            </a:r>
            <a:r>
              <a:rPr lang="en-US" sz="2400" dirty="0" smtClean="0"/>
              <a:t> = 256. The attacker knows the </a:t>
            </a:r>
            <a:r>
              <a:rPr lang="en-US" sz="2400" dirty="0" err="1" smtClean="0"/>
              <a:t>ciphertext</a:t>
            </a:r>
            <a:r>
              <a:rPr lang="en-US" sz="2400" dirty="0" smtClean="0"/>
              <a:t> and the algorithm, now he attempts all the 256 keys one by one for decryption. The time to complete the attack would be very high if the key is long.</a:t>
            </a:r>
          </a:p>
          <a:p>
            <a:pPr marL="514350" indent="-514350" algn="just">
              <a:buAutoNum type="alphaUcParenR"/>
            </a:pPr>
            <a:r>
              <a:rPr lang="en-US" sz="2400" dirty="0" smtClean="0"/>
              <a:t>Statistical attack -: the cryptanalysis can benefit from same inherent characteristic of the plaintext language to launch a statistical attack.</a:t>
            </a:r>
          </a:p>
          <a:p>
            <a:pPr marL="0" indent="0" algn="just">
              <a:buNone/>
            </a:pPr>
            <a:r>
              <a:rPr lang="en-US" sz="2400" dirty="0" smtClean="0"/>
              <a:t>EXAMPL-: We know that the letter E is the most frequently used letter in </a:t>
            </a:r>
            <a:r>
              <a:rPr lang="en-US" sz="2400" dirty="0" err="1" smtClean="0"/>
              <a:t>english</a:t>
            </a:r>
            <a:r>
              <a:rPr lang="en-US" sz="2400" dirty="0" smtClean="0"/>
              <a:t> text. The cryptanalyst finds  the mostly used character in the cipher text &amp; assume that the corresponding plain text character is E. </a:t>
            </a:r>
            <a:r>
              <a:rPr lang="en-US" sz="2400" dirty="0"/>
              <a:t> </a:t>
            </a:r>
            <a:r>
              <a:rPr lang="en-US" sz="2400" dirty="0" smtClean="0"/>
              <a:t>After finding a few pairs, the analyst can find the key &amp; use it  to decrypt the massage to prevent type of attack the cipher should hide the characteristic of the language.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809466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smtClean="0"/>
              <a:t>Known Plaintext Attack (KPA)</a:t>
            </a:r>
            <a:r>
              <a:rPr lang="en-US" dirty="0" smtClean="0"/>
              <a:t> − </a:t>
            </a:r>
            <a:r>
              <a:rPr lang="en-IN" dirty="0" smtClean="0"/>
              <a:t>In a </a:t>
            </a:r>
            <a:r>
              <a:rPr lang="en-IN" i="1" dirty="0" smtClean="0"/>
              <a:t>known plaintext attack</a:t>
            </a:r>
            <a:r>
              <a:rPr lang="en-IN" dirty="0" smtClean="0"/>
              <a:t>, the analyst may have access to some or all of the plaintext of the </a:t>
            </a:r>
            <a:r>
              <a:rPr lang="en-IN" dirty="0" err="1" smtClean="0"/>
              <a:t>ciphertext</a:t>
            </a:r>
            <a:r>
              <a:rPr lang="en-IN" dirty="0" smtClean="0"/>
              <a:t>; </a:t>
            </a:r>
            <a:r>
              <a:rPr lang="en-IN" dirty="0" smtClean="0">
                <a:solidFill>
                  <a:srgbClr val="FF0000"/>
                </a:solidFill>
              </a:rPr>
              <a:t>the analyst's goal in this case is to discover the key</a:t>
            </a:r>
            <a:r>
              <a:rPr lang="en-IN" dirty="0" smtClean="0"/>
              <a:t> used to encrypt the message and decrypt the message. Once the key is discovered, an attacker can decrypt all messages that had been encrypted using that key. Linear cryptanalysis is a type of known plaintext attack</a:t>
            </a:r>
            <a:endParaRPr lang="en-US" dirty="0" smtClean="0"/>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t>Chosen Plaintext Attack (CPA)</a:t>
            </a:r>
            <a:r>
              <a:rPr lang="en-US" dirty="0"/>
              <a:t> − In this method, the attacker has the text of his choice encrypted. So he has the </a:t>
            </a:r>
            <a:r>
              <a:rPr lang="en-US" dirty="0" err="1">
                <a:solidFill>
                  <a:srgbClr val="FF0000"/>
                </a:solidFill>
              </a:rPr>
              <a:t>ciphertext</a:t>
            </a:r>
            <a:r>
              <a:rPr lang="en-US" dirty="0">
                <a:solidFill>
                  <a:srgbClr val="FF0000"/>
                </a:solidFill>
              </a:rPr>
              <a:t>-plaintext pair of his choice. </a:t>
            </a:r>
            <a:r>
              <a:rPr lang="en-US" dirty="0"/>
              <a:t>This simplifies his task of determining the encryption key. An example of this attack is </a:t>
            </a:r>
            <a:r>
              <a:rPr lang="en-US" i="1" dirty="0"/>
              <a:t>differential cryptanalysis</a:t>
            </a:r>
            <a:r>
              <a:rPr lang="en-US" dirty="0"/>
              <a:t> applied against block ciphers as well as hash functions. A popular public key cryptosystem, RSA is also vulnerable to chosen-plaintext attacks</a:t>
            </a:r>
            <a:r>
              <a:rPr lang="en-US" dirty="0" smtClean="0"/>
              <a:t>.</a:t>
            </a:r>
          </a:p>
          <a:p>
            <a:r>
              <a:rPr lang="en-IN" dirty="0" smtClean="0">
                <a:solidFill>
                  <a:srgbClr val="00B050"/>
                </a:solidFill>
              </a:rPr>
              <a:t>The analyst can encrypt the chosen plaintext with the targeted algorithm to derive information about the key.</a:t>
            </a:r>
            <a:endParaRPr lang="en-US" dirty="0">
              <a:solidFill>
                <a:srgbClr val="00B050"/>
              </a:solidFill>
            </a:endParaRP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Autofit/>
          </a:bodyPr>
          <a:lstStyle/>
          <a:p>
            <a:r>
              <a:rPr lang="en-US" sz="3200" dirty="0" smtClean="0"/>
              <a:t>4. Chosen chipertext attack</a:t>
            </a:r>
            <a:endParaRPr lang="en-US" sz="3200" dirty="0"/>
          </a:p>
        </p:txBody>
      </p:sp>
      <p:sp>
        <p:nvSpPr>
          <p:cNvPr id="3" name="Content Placeholder 2"/>
          <p:cNvSpPr>
            <a:spLocks noGrp="1"/>
          </p:cNvSpPr>
          <p:nvPr>
            <p:ph idx="1"/>
          </p:nvPr>
        </p:nvSpPr>
        <p:spPr>
          <a:xfrm>
            <a:off x="457200" y="1143000"/>
            <a:ext cx="8229600" cy="5181600"/>
          </a:xfrm>
        </p:spPr>
        <p:txBody>
          <a:bodyPr/>
          <a:lstStyle/>
          <a:p>
            <a:pPr algn="just"/>
            <a:r>
              <a:rPr lang="en-IN" dirty="0" smtClean="0"/>
              <a:t>A </a:t>
            </a:r>
            <a:r>
              <a:rPr lang="en-IN" b="1" dirty="0" smtClean="0"/>
              <a:t>chosen-</a:t>
            </a:r>
            <a:r>
              <a:rPr lang="en-IN" b="1" dirty="0" err="1" smtClean="0"/>
              <a:t>ciphertext</a:t>
            </a:r>
            <a:r>
              <a:rPr lang="en-IN" b="1" dirty="0" smtClean="0"/>
              <a:t> attack</a:t>
            </a:r>
            <a:r>
              <a:rPr lang="en-IN" dirty="0" smtClean="0"/>
              <a:t> (</a:t>
            </a:r>
            <a:r>
              <a:rPr lang="en-IN" b="1" dirty="0" smtClean="0"/>
              <a:t>CCA</a:t>
            </a:r>
            <a:r>
              <a:rPr lang="en-IN" dirty="0" smtClean="0"/>
              <a:t>) is an </a:t>
            </a:r>
            <a:r>
              <a:rPr lang="en-IN" dirty="0" smtClean="0">
                <a:hlinkClick r:id="rId2" tooltip="Attack model"/>
              </a:rPr>
              <a:t>attack model</a:t>
            </a:r>
            <a:r>
              <a:rPr lang="en-IN" dirty="0" smtClean="0"/>
              <a:t> for </a:t>
            </a:r>
            <a:r>
              <a:rPr lang="en-IN" dirty="0" smtClean="0">
                <a:hlinkClick r:id="rId3" tooltip="Cryptanalysis"/>
              </a:rPr>
              <a:t>cryptanalysis</a:t>
            </a:r>
            <a:r>
              <a:rPr lang="en-IN" dirty="0" smtClean="0"/>
              <a:t> where the cryptanalyst can gather information by obtaining the decryptions of chosen </a:t>
            </a:r>
            <a:r>
              <a:rPr lang="en-IN" dirty="0" err="1" smtClean="0">
                <a:hlinkClick r:id="rId4" tooltip="Ciphertext"/>
              </a:rPr>
              <a:t>ciphertexts</a:t>
            </a:r>
            <a:r>
              <a:rPr lang="en-IN" dirty="0" smtClean="0"/>
              <a:t>. From these pieces of information the adversary can attempt to recover the hidden secret key used for decryption.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617135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Dictionary Attack</a:t>
            </a:r>
            <a:r>
              <a:rPr lang="en-US" dirty="0" smtClean="0"/>
              <a:t> − This attack has many variants, all of which involve compiling a ‘dictionary’. In simplest method of this attack, </a:t>
            </a:r>
            <a:r>
              <a:rPr lang="en-US" dirty="0" smtClean="0">
                <a:solidFill>
                  <a:srgbClr val="FF0000"/>
                </a:solidFill>
              </a:rPr>
              <a:t>attacker builds a dictionary of </a:t>
            </a:r>
            <a:r>
              <a:rPr lang="en-US" dirty="0" err="1" smtClean="0">
                <a:solidFill>
                  <a:srgbClr val="FF0000"/>
                </a:solidFill>
              </a:rPr>
              <a:t>ciphertexts</a:t>
            </a:r>
            <a:r>
              <a:rPr lang="en-US" dirty="0" smtClean="0">
                <a:solidFill>
                  <a:srgbClr val="FF0000"/>
                </a:solidFill>
              </a:rPr>
              <a:t> and corresponding plaintexts that he has learnt over a period of time. In future, when an attacker gets the </a:t>
            </a:r>
            <a:r>
              <a:rPr lang="en-US" dirty="0" err="1" smtClean="0">
                <a:solidFill>
                  <a:srgbClr val="FF0000"/>
                </a:solidFill>
              </a:rPr>
              <a:t>ciphertext</a:t>
            </a:r>
            <a:r>
              <a:rPr lang="en-US" dirty="0" smtClean="0">
                <a:solidFill>
                  <a:srgbClr val="FF0000"/>
                </a:solidFill>
              </a:rPr>
              <a:t>, he refers the dictionary to find the corresponding plaintext.</a:t>
            </a:r>
          </a:p>
          <a:p>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Man in the middle</a:t>
            </a:r>
          </a:p>
          <a:p>
            <a:r>
              <a:rPr lang="en-US" dirty="0" smtClean="0"/>
              <a:t>Side channel attack , etc</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Computer security seeks to prevent unauthorized viewing (confidentiality) or modification (integrity) of data while preserving access (availability).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Vulnerability–Threat–Control Paradigm</a:t>
            </a:r>
            <a:endParaRPr lang="en-US" dirty="0"/>
          </a:p>
        </p:txBody>
      </p:sp>
      <p:sp>
        <p:nvSpPr>
          <p:cNvPr id="3" name="Content Placeholder 2"/>
          <p:cNvSpPr>
            <a:spLocks noGrp="1"/>
          </p:cNvSpPr>
          <p:nvPr>
            <p:ph idx="1"/>
          </p:nvPr>
        </p:nvSpPr>
        <p:spPr/>
        <p:txBody>
          <a:bodyPr>
            <a:normAutofit/>
          </a:bodyPr>
          <a:lstStyle/>
          <a:p>
            <a:r>
              <a:rPr lang="en-US" dirty="0" smtClean="0"/>
              <a:t>A vulnerability is a </a:t>
            </a:r>
            <a:r>
              <a:rPr lang="en-US" dirty="0" smtClean="0">
                <a:solidFill>
                  <a:srgbClr val="FF0000"/>
                </a:solidFill>
              </a:rPr>
              <a:t>weakness</a:t>
            </a:r>
            <a:r>
              <a:rPr lang="en-US" dirty="0" smtClean="0"/>
              <a:t> in the system, for example, </a:t>
            </a:r>
            <a:r>
              <a:rPr lang="en-US" dirty="0" smtClean="0"/>
              <a:t> </a:t>
            </a:r>
            <a:r>
              <a:rPr lang="en-US" dirty="0" smtClean="0"/>
              <a:t>procedures, design, or implementation, that might be exploited to cause loss or harm. </a:t>
            </a:r>
          </a:p>
          <a:p>
            <a:r>
              <a:rPr lang="en-US" dirty="0" smtClean="0">
                <a:solidFill>
                  <a:srgbClr val="FF0000"/>
                </a:solidFill>
              </a:rPr>
              <a:t>For example, a particular system may be vulnerable to unauthorized data manipulation because the system does not verify a user’s identity before allowing data access.</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A </a:t>
            </a:r>
            <a:r>
              <a:rPr lang="en-US" dirty="0" smtClean="0">
                <a:solidFill>
                  <a:srgbClr val="FF0000"/>
                </a:solidFill>
              </a:rPr>
              <a:t>threat</a:t>
            </a:r>
            <a:r>
              <a:rPr lang="en-US" dirty="0" smtClean="0"/>
              <a:t> to a computing system is a set of circumstances that has the </a:t>
            </a:r>
            <a:r>
              <a:rPr lang="en-US" dirty="0" smtClean="0">
                <a:solidFill>
                  <a:srgbClr val="FF0000"/>
                </a:solidFill>
              </a:rPr>
              <a:t>potential to cause loss or harm.</a:t>
            </a:r>
          </a:p>
          <a:p>
            <a:pPr algn="just"/>
            <a:r>
              <a:rPr lang="en-US" dirty="0" smtClean="0"/>
              <a:t>A control is an action, device, procedure, or technique that removes or reduces a vulnerability</a:t>
            </a:r>
          </a:p>
          <a:p>
            <a:pPr algn="just"/>
            <a:r>
              <a:rPr lang="en-US" dirty="0" smtClean="0">
                <a:solidFill>
                  <a:schemeClr val="tx2">
                    <a:lumMod val="75000"/>
                  </a:schemeClr>
                </a:solidFill>
              </a:rPr>
              <a:t>A threat is blocked by control of a vulnerability.</a:t>
            </a:r>
            <a:endParaRPr lang="en-US" dirty="0">
              <a:solidFill>
                <a:schemeClr val="tx2">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304800" y="228601"/>
            <a:ext cx="8458200" cy="5753894"/>
          </a:xfrm>
          <a:prstGeom prst="rect">
            <a:avLst/>
          </a:prstGeom>
          <a:noFill/>
          <a:ln w="9525">
            <a:noFill/>
            <a:miter lim="800000"/>
            <a:headEnd/>
            <a:tailEnd/>
          </a:ln>
        </p:spPr>
      </p:pic>
      <p:sp>
        <p:nvSpPr>
          <p:cNvPr id="4" name="TextBox 3"/>
          <p:cNvSpPr txBox="1"/>
          <p:nvPr/>
        </p:nvSpPr>
        <p:spPr>
          <a:xfrm>
            <a:off x="5029200" y="5867400"/>
            <a:ext cx="3733800" cy="923330"/>
          </a:xfrm>
          <a:prstGeom prst="rect">
            <a:avLst/>
          </a:prstGeom>
          <a:noFill/>
        </p:spPr>
        <p:txBody>
          <a:bodyPr wrap="square" rtlCol="0">
            <a:spAutoFit/>
          </a:bodyPr>
          <a:lstStyle/>
          <a:p>
            <a:r>
              <a:rPr lang="en-US" dirty="0" smtClean="0"/>
              <a:t>Impersonation::an act of pretending to be another person for the purpose of </a:t>
            </a:r>
            <a:r>
              <a:rPr lang="en-US" dirty="0" smtClean="0"/>
              <a:t>fraud</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1626</Words>
  <Application>Microsoft Office PowerPoint</Application>
  <PresentationFormat>On-screen Show (4:3)</PresentationFormat>
  <Paragraphs>213</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Wingdings</vt:lpstr>
      <vt:lpstr>Office Theme</vt:lpstr>
      <vt:lpstr>What is Security?</vt:lpstr>
      <vt:lpstr>Objectives</vt:lpstr>
      <vt:lpstr>Basic terms</vt:lpstr>
      <vt:lpstr>PowerPoint Presentation</vt:lpstr>
      <vt:lpstr>Security Goals</vt:lpstr>
      <vt:lpstr>PowerPoint Presentation</vt:lpstr>
      <vt:lpstr>The Vulnerability–Threat–Control Paradigm</vt:lpstr>
      <vt:lpstr>PowerPoint Presentation</vt:lpstr>
      <vt:lpstr>PowerPoint Presentation</vt:lpstr>
      <vt:lpstr>Computer criminals</vt:lpstr>
      <vt:lpstr>Security Attacks</vt:lpstr>
      <vt:lpstr>Passive Attack</vt:lpstr>
      <vt:lpstr>PowerPoint Presentation</vt:lpstr>
      <vt:lpstr>PowerPoint Presentation</vt:lpstr>
      <vt:lpstr>PowerPoint Presentation</vt:lpstr>
      <vt:lpstr>PowerPoint Presentation</vt:lpstr>
      <vt:lpstr>Active Attacks-: </vt:lpstr>
      <vt:lpstr>2. Replay-: The attacker obtains a copy of massage sent                             by a user &amp; later tries to replay it. </vt:lpstr>
      <vt:lpstr>3. Modification of Messages-: Means that some portion of a legitimate                  message is altered or that messages are delayed or recorded to                  produce an unauthorized effect.</vt:lpstr>
      <vt:lpstr>4.   The Denial of Service-: Makes an attempt to prevent legitimate users from accessing some services, which they are eligible for. </vt:lpstr>
      <vt:lpstr>PowerPoint Presentation</vt:lpstr>
      <vt:lpstr>                   Fig : Attacks with relation to security goals</vt:lpstr>
      <vt:lpstr>              Fig : Classification of Passive &amp; Active attack</vt:lpstr>
      <vt:lpstr>Security Services</vt:lpstr>
      <vt:lpstr>                     Fig : Security Mechanism</vt:lpstr>
      <vt:lpstr>Security Mechanism</vt:lpstr>
      <vt:lpstr>PowerPoint Presentation</vt:lpstr>
      <vt:lpstr>General model for Symmetric Encryption</vt:lpstr>
      <vt:lpstr>Symmetric cipher model</vt:lpstr>
      <vt:lpstr>Symmetric key encipherment uses a single key for both encryption &amp; decryption. In addition the encryption &amp; decryption algorithms are inverse of each other.</vt:lpstr>
      <vt:lpstr>PowerPoint Presentation</vt:lpstr>
      <vt:lpstr>Requirements for secure use of conventional encryption </vt:lpstr>
      <vt:lpstr>PowerPoint Presentation</vt:lpstr>
      <vt:lpstr>The plain text created by bob is same as the one originated by alice.</vt:lpstr>
      <vt:lpstr>Deffie Hellman key exchange algo</vt:lpstr>
      <vt:lpstr>ASYMMETRIC   ENCRYPTION</vt:lpstr>
      <vt:lpstr>PowerPoint Presentation</vt:lpstr>
      <vt:lpstr>RSA ALGO</vt:lpstr>
      <vt:lpstr>        Block cipher           stream cipher</vt:lpstr>
      <vt:lpstr>Shannon introduced confusion and diffusion</vt:lpstr>
      <vt:lpstr>Confusion-:</vt:lpstr>
      <vt:lpstr>confusion and diffusion</vt:lpstr>
      <vt:lpstr>PowerPoint Presentation</vt:lpstr>
      <vt:lpstr>cryptanalysis</vt:lpstr>
      <vt:lpstr>PowerPoint Presentation</vt:lpstr>
      <vt:lpstr>Difference Between Cryptanalysis &amp; cryptography</vt:lpstr>
      <vt:lpstr>Cryptography</vt:lpstr>
      <vt:lpstr>cryptanalysis</vt:lpstr>
      <vt:lpstr>Cryptographic Attacks </vt:lpstr>
      <vt:lpstr>PowerPoint Presentation</vt:lpstr>
      <vt:lpstr>PowerPoint Presentation</vt:lpstr>
      <vt:lpstr>PowerPoint Presentation</vt:lpstr>
      <vt:lpstr>PowerPoint Presentation</vt:lpstr>
      <vt:lpstr>PowerPoint Presentation</vt:lpstr>
      <vt:lpstr>4. Chosen chipertext attack</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Security?</dc:title>
  <dc:creator>RUKHSAR</dc:creator>
  <cp:lastModifiedBy>VJTIADH</cp:lastModifiedBy>
  <cp:revision>88</cp:revision>
  <dcterms:created xsi:type="dcterms:W3CDTF">2006-08-16T00:00:00Z</dcterms:created>
  <dcterms:modified xsi:type="dcterms:W3CDTF">2019-07-22T17:47:15Z</dcterms:modified>
</cp:coreProperties>
</file>