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31" r:id="rId5"/>
    <p:sldId id="33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E4642-8E93-4312-8CFC-DCB96D88876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265641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E4642-8E93-4312-8CFC-DCB96D88876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31629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E4642-8E93-4312-8CFC-DCB96D88876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44493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E4642-8E93-4312-8CFC-DCB96D88876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295532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E4642-8E93-4312-8CFC-DCB96D888766}" type="datetimeFigureOut">
              <a:rPr lang="en-US" smtClean="0"/>
              <a:t>7/21/2019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176907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AE4642-8E93-4312-8CFC-DCB96D88876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245952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AE4642-8E93-4312-8CFC-DCB96D888766}" type="datetimeFigureOut">
              <a:rPr lang="en-US" smtClean="0"/>
              <a:t>7/21/2019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355490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AE4642-8E93-4312-8CFC-DCB96D888766}" type="datetimeFigureOut">
              <a:rPr lang="en-US" smtClean="0"/>
              <a:t>7/21/2019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5023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E4642-8E93-4312-8CFC-DCB96D888766}" type="datetimeFigureOut">
              <a:rPr lang="en-US" smtClean="0"/>
              <a:t>7/21/2019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389194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E4642-8E93-4312-8CFC-DCB96D88876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130820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E4642-8E93-4312-8CFC-DCB96D888766}" type="datetimeFigureOut">
              <a:rPr lang="en-US" smtClean="0"/>
              <a:t>7/21/2019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F4775-4391-4243-8DE9-5419268FF8C1}" type="slidenum">
              <a:rPr lang="en-US" smtClean="0"/>
              <a:t>‹#›</a:t>
            </a:fld>
            <a:endParaRPr lang="en-US"/>
          </a:p>
        </p:txBody>
      </p:sp>
    </p:spTree>
    <p:extLst>
      <p:ext uri="{BB962C8B-B14F-4D97-AF65-F5344CB8AC3E}">
        <p14:creationId xmlns:p14="http://schemas.microsoft.com/office/powerpoint/2010/main" val="107391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E4642-8E93-4312-8CFC-DCB96D888766}" type="datetimeFigureOut">
              <a:rPr lang="en-US" smtClean="0"/>
              <a:t>7/21/2019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F4775-4391-4243-8DE9-5419268FF8C1}" type="slidenum">
              <a:rPr lang="en-US" smtClean="0"/>
              <a:t>‹#›</a:t>
            </a:fld>
            <a:endParaRPr lang="en-US"/>
          </a:p>
        </p:txBody>
      </p:sp>
    </p:spTree>
    <p:extLst>
      <p:ext uri="{BB962C8B-B14F-4D97-AF65-F5344CB8AC3E}">
        <p14:creationId xmlns:p14="http://schemas.microsoft.com/office/powerpoint/2010/main" val="3930236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ynopsys.com/software-integrity/security-testing/static-analysis-sast.html" TargetMode="External"/><Relationship Id="rId2" Type="http://schemas.openxmlformats.org/officeDocument/2006/relationships/hyperlink" Target="https://www.synopsys.com/software-integrity/security-testing/penetration-testing.html" TargetMode="External"/><Relationship Id="rId1" Type="http://schemas.openxmlformats.org/officeDocument/2006/relationships/slideLayout" Target="../slideLayouts/slideLayout2.xml"/><Relationship Id="rId4" Type="http://schemas.openxmlformats.org/officeDocument/2006/relationships/hyperlink" Target="https://www.synopsys.com/software-integrity/software-security-services/software-architecture-design.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synopsys.com/software-integrity/software-security-strategy/bsimm-maturity-mode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281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588"/>
            <a:ext cx="10515600" cy="5431375"/>
          </a:xfrm>
        </p:spPr>
        <p:txBody>
          <a:bodyPr>
            <a:normAutofit/>
          </a:bodyPr>
          <a:lstStyle/>
          <a:p>
            <a:r>
              <a:rPr lang="en-US" dirty="0"/>
              <a:t>A Software Development Life Cycle (SDLC) is a framework that defines the process used by organizations to build an application from its inception to its decommission. Over the years, multiple standard SDLC models have been proposed (Waterfall, Iterative, Agile, etc.) and used in various ways to fit individual circumstances. It is, however, safe to say that in general, SDLCs include the following phases:</a:t>
            </a:r>
          </a:p>
          <a:p>
            <a:r>
              <a:rPr lang="en-US" dirty="0"/>
              <a:t>Planning and requirements.</a:t>
            </a:r>
          </a:p>
          <a:p>
            <a:r>
              <a:rPr lang="en-US" dirty="0"/>
              <a:t>Architecture and design.</a:t>
            </a:r>
          </a:p>
          <a:p>
            <a:r>
              <a:rPr lang="en-US" dirty="0" smtClean="0"/>
              <a:t>Coding.</a:t>
            </a:r>
          </a:p>
          <a:p>
            <a:r>
              <a:rPr lang="en-US" dirty="0" smtClean="0"/>
              <a:t>Testing </a:t>
            </a:r>
            <a:r>
              <a:rPr lang="en-US" dirty="0"/>
              <a:t>and results.</a:t>
            </a:r>
          </a:p>
          <a:p>
            <a:r>
              <a:rPr lang="en-US" dirty="0"/>
              <a:t>Release and maintenance</a:t>
            </a:r>
            <a:r>
              <a:rPr lang="en-US" dirty="0" smtClean="0"/>
              <a:t>.</a:t>
            </a:r>
            <a:endParaRPr lang="en-US" dirty="0"/>
          </a:p>
        </p:txBody>
      </p:sp>
    </p:spTree>
    <p:extLst>
      <p:ext uri="{BB962C8B-B14F-4D97-AF65-F5344CB8AC3E}">
        <p14:creationId xmlns:p14="http://schemas.microsoft.com/office/powerpoint/2010/main" val="90644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lstStyle/>
          <a:p>
            <a:r>
              <a:rPr lang="en-US" dirty="0"/>
              <a:t>In the past, it was common practice to perform security-related activities only as part of testing. This after-the-fact technique usually resulted in a high number of issues discovered too late (or not discovered at all). It is a far better practice to integrate activities across the SDLC to help discover and reduce vulnerabilities early, effectively building security in.</a:t>
            </a:r>
          </a:p>
        </p:txBody>
      </p:sp>
    </p:spTree>
    <p:extLst>
      <p:ext uri="{BB962C8B-B14F-4D97-AF65-F5344CB8AC3E}">
        <p14:creationId xmlns:p14="http://schemas.microsoft.com/office/powerpoint/2010/main" val="120871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It is in this spirit that the concept of Secure SDLC arises. A Secure SDLC process ensures that security assurance activities such as </a:t>
            </a:r>
            <a:r>
              <a:rPr lang="en-US" dirty="0">
                <a:hlinkClick r:id="rId2"/>
              </a:rPr>
              <a:t>penetration testing</a:t>
            </a:r>
            <a:r>
              <a:rPr lang="en-US" dirty="0"/>
              <a:t>, </a:t>
            </a:r>
            <a:r>
              <a:rPr lang="en-US" dirty="0">
                <a:hlinkClick r:id="rId3"/>
              </a:rPr>
              <a:t>code review</a:t>
            </a:r>
            <a:r>
              <a:rPr lang="en-US" dirty="0"/>
              <a:t>, and </a:t>
            </a:r>
            <a:r>
              <a:rPr lang="en-US" dirty="0">
                <a:hlinkClick r:id="rId4"/>
              </a:rPr>
              <a:t>architecture analysis</a:t>
            </a:r>
            <a:r>
              <a:rPr lang="en-US" dirty="0"/>
              <a:t> are an integral part of the development effort. The primary advantages of pursuing a Secure SDLC approach are:</a:t>
            </a:r>
          </a:p>
          <a:p>
            <a:r>
              <a:rPr lang="en-US" dirty="0"/>
              <a:t>More secure software as security is a </a:t>
            </a:r>
            <a:r>
              <a:rPr lang="en-US" i="1" dirty="0"/>
              <a:t>continuous</a:t>
            </a:r>
            <a:r>
              <a:rPr lang="en-US" dirty="0"/>
              <a:t> concern.</a:t>
            </a:r>
          </a:p>
          <a:p>
            <a:r>
              <a:rPr lang="en-US" dirty="0"/>
              <a:t>Awareness of security considerations by stakeholders.</a:t>
            </a:r>
          </a:p>
          <a:p>
            <a:r>
              <a:rPr lang="en-US" dirty="0"/>
              <a:t>Early detection of flaws in the system.</a:t>
            </a:r>
          </a:p>
          <a:p>
            <a:r>
              <a:rPr lang="en-US" dirty="0"/>
              <a:t>Cost reduction as a result of early detection and resolution of issues.</a:t>
            </a:r>
          </a:p>
          <a:p>
            <a:r>
              <a:rPr lang="en-US" dirty="0"/>
              <a:t>Overall reduction of intrinsic business risks for the organization.</a:t>
            </a:r>
          </a:p>
          <a:p>
            <a:endParaRPr lang="en-US" dirty="0"/>
          </a:p>
        </p:txBody>
      </p:sp>
    </p:spTree>
    <p:extLst>
      <p:ext uri="{BB962C8B-B14F-4D97-AF65-F5344CB8AC3E}">
        <p14:creationId xmlns:p14="http://schemas.microsoft.com/office/powerpoint/2010/main" val="112002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Generally speaking, a Secure SDLC is set up by </a:t>
            </a:r>
            <a:r>
              <a:rPr lang="en-US" dirty="0">
                <a:hlinkClick r:id="rId2"/>
              </a:rPr>
              <a:t>adding security-related activities</a:t>
            </a:r>
            <a:r>
              <a:rPr lang="en-US" dirty="0"/>
              <a:t> to an existing development process. For example, writing security requirements alongside the collection of functional requirements, or performing an architecture risk analysis during the design phase of the SDLC.</a:t>
            </a:r>
          </a:p>
        </p:txBody>
      </p:sp>
    </p:spTree>
    <p:extLst>
      <p:ext uri="{BB962C8B-B14F-4D97-AF65-F5344CB8AC3E}">
        <p14:creationId xmlns:p14="http://schemas.microsoft.com/office/powerpoint/2010/main" val="1399021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193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VJTIADH</dc:creator>
  <cp:lastModifiedBy>VJTIADH</cp:lastModifiedBy>
  <cp:revision>4</cp:revision>
  <dcterms:created xsi:type="dcterms:W3CDTF">2019-07-22T06:52:19Z</dcterms:created>
  <dcterms:modified xsi:type="dcterms:W3CDTF">2019-07-22T07:39:24Z</dcterms:modified>
</cp:coreProperties>
</file>