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9D34B-E579-44B3-A8AA-0C4C5C377F2C}"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367123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9D34B-E579-44B3-A8AA-0C4C5C377F2C}"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13234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9D34B-E579-44B3-A8AA-0C4C5C377F2C}"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350558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9D34B-E579-44B3-A8AA-0C4C5C377F2C}"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327509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9D34B-E579-44B3-A8AA-0C4C5C377F2C}"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331601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9D34B-E579-44B3-A8AA-0C4C5C377F2C}"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113681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9D34B-E579-44B3-A8AA-0C4C5C377F2C}" type="datetimeFigureOut">
              <a:rPr lang="en-US" smtClean="0"/>
              <a:pPr/>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258683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9D34B-E579-44B3-A8AA-0C4C5C377F2C}" type="datetimeFigureOut">
              <a:rPr lang="en-US" smtClean="0"/>
              <a:pPr/>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297666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9D34B-E579-44B3-A8AA-0C4C5C377F2C}" type="datetimeFigureOut">
              <a:rPr lang="en-US" smtClean="0"/>
              <a:pPr/>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244873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9D34B-E579-44B3-A8AA-0C4C5C377F2C}"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351740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9D34B-E579-44B3-A8AA-0C4C5C377F2C}"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17648-0C9E-4D88-B32E-6F01D2F3DAA7}" type="slidenum">
              <a:rPr lang="en-US" smtClean="0"/>
              <a:pPr/>
              <a:t>‹#›</a:t>
            </a:fld>
            <a:endParaRPr lang="en-US"/>
          </a:p>
        </p:txBody>
      </p:sp>
    </p:spTree>
    <p:extLst>
      <p:ext uri="{BB962C8B-B14F-4D97-AF65-F5344CB8AC3E}">
        <p14:creationId xmlns:p14="http://schemas.microsoft.com/office/powerpoint/2010/main" val="22430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9D34B-E579-44B3-A8AA-0C4C5C377F2C}" type="datetimeFigureOut">
              <a:rPr lang="en-US" smtClean="0"/>
              <a:pPr/>
              <a:t>7/25/2019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17648-0C9E-4D88-B32E-6F01D2F3DAA7}" type="slidenum">
              <a:rPr lang="en-US" smtClean="0"/>
              <a:pPr/>
              <a:t>‹#›</a:t>
            </a:fld>
            <a:endParaRPr lang="en-US"/>
          </a:p>
        </p:txBody>
      </p:sp>
    </p:spTree>
    <p:extLst>
      <p:ext uri="{BB962C8B-B14F-4D97-AF65-F5344CB8AC3E}">
        <p14:creationId xmlns:p14="http://schemas.microsoft.com/office/powerpoint/2010/main" val="2421912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lass_diagr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Application_software" TargetMode="External"/><Relationship Id="rId3" Type="http://schemas.openxmlformats.org/officeDocument/2006/relationships/hyperlink" Target="https://en.wikipedia.org/wiki/Software_bug" TargetMode="External"/><Relationship Id="rId7" Type="http://schemas.openxmlformats.org/officeDocument/2006/relationships/hyperlink" Target="https://en.wikipedia.org/wiki/Softwar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Hardening_(computing)" TargetMode="External"/><Relationship Id="rId5" Type="http://schemas.openxmlformats.org/officeDocument/2006/relationships/hyperlink" Target="https://en.wikipedia.org/wiki/Vulnerability_(computing)" TargetMode="External"/><Relationship Id="rId4" Type="http://schemas.openxmlformats.org/officeDocument/2006/relationships/hyperlink" Target="https://en.wikipedia.org/wiki/Computer_security" TargetMode="External"/><Relationship Id="rId9" Type="http://schemas.openxmlformats.org/officeDocument/2006/relationships/hyperlink" Target="https://en.wikipedia.org/wiki/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omputer_virus" TargetMode="External"/><Relationship Id="rId3" Type="http://schemas.openxmlformats.org/officeDocument/2006/relationships/hyperlink" Target="https://en.wikipedia.org/wiki/Authentication" TargetMode="External"/><Relationship Id="rId7" Type="http://schemas.openxmlformats.org/officeDocument/2006/relationships/hyperlink" Target="https://en.wikipedia.org/wiki/Trojan_horse_(computing)" TargetMode="External"/><Relationship Id="rId12" Type="http://schemas.openxmlformats.org/officeDocument/2006/relationships/hyperlink" Target="https://en.wikipedia.org/wiki/Attack_patterns" TargetMode="External"/><Relationship Id="rId2" Type="http://schemas.openxmlformats.org/officeDocument/2006/relationships/hyperlink" Target="https://en.wikipedia.org/wiki/Protocol_(computing)" TargetMode="External"/><Relationship Id="rId1" Type="http://schemas.openxmlformats.org/officeDocument/2006/relationships/slideLayout" Target="../slideLayouts/slideLayout2.xml"/><Relationship Id="rId6" Type="http://schemas.openxmlformats.org/officeDocument/2006/relationships/hyperlink" Target="https://en.wikipedia.org/wiki/Race_condition" TargetMode="External"/><Relationship Id="rId11" Type="http://schemas.openxmlformats.org/officeDocument/2006/relationships/hyperlink" Target="https://en.wikipedia.org/wiki/SQL_Slammer" TargetMode="External"/><Relationship Id="rId5" Type="http://schemas.openxmlformats.org/officeDocument/2006/relationships/hyperlink" Target="https://en.wikipedia.org/wiki/Buffer_overflow" TargetMode="External"/><Relationship Id="rId10" Type="http://schemas.openxmlformats.org/officeDocument/2006/relationships/hyperlink" Target="https://en.wikipedia.org/wiki/Microsoft_SQL_Server" TargetMode="External"/><Relationship Id="rId4" Type="http://schemas.openxmlformats.org/officeDocument/2006/relationships/hyperlink" Target="https://en.wikipedia.org/wiki/SQL_injection" TargetMode="External"/><Relationship Id="rId9" Type="http://schemas.openxmlformats.org/officeDocument/2006/relationships/hyperlink" Target="https://en.wikipedia.org/wiki/Computer_wor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enial_of_Service" TargetMode="External"/><Relationship Id="rId2" Type="http://schemas.openxmlformats.org/officeDocument/2006/relationships/hyperlink" Target="https://en.wikipedia.org/wiki/SQL_injection" TargetMode="External"/><Relationship Id="rId1" Type="http://schemas.openxmlformats.org/officeDocument/2006/relationships/slideLayout" Target="../slideLayouts/slideLayout2.xml"/><Relationship Id="rId5" Type="http://schemas.openxmlformats.org/officeDocument/2006/relationships/hyperlink" Target="https://en.wikipedia.org/wiki/Resource_starvation" TargetMode="External"/><Relationship Id="rId4" Type="http://schemas.openxmlformats.org/officeDocument/2006/relationships/hyperlink" Target="https://en.wikipedia.org/wiki/Cryptanalys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nial_of_Service" TargetMode="External"/><Relationship Id="rId2" Type="http://schemas.openxmlformats.org/officeDocument/2006/relationships/hyperlink" Target="https://en.wikipedia.org/wiki/SQL_injection" TargetMode="External"/><Relationship Id="rId1" Type="http://schemas.openxmlformats.org/officeDocument/2006/relationships/slideLayout" Target="../slideLayouts/slideLayout2.xml"/><Relationship Id="rId5" Type="http://schemas.openxmlformats.org/officeDocument/2006/relationships/hyperlink" Target="https://en.wikipedia.org/wiki/Resource_starvation" TargetMode="External"/><Relationship Id="rId4" Type="http://schemas.openxmlformats.org/officeDocument/2006/relationships/hyperlink" Target="https://en.wikipedia.org/wiki/Crypt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Integer_overflo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Attack patterns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51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Participants</a:t>
            </a:r>
            <a:endParaRPr lang="en-US" dirty="0" smtClean="0"/>
          </a:p>
          <a:p>
            <a:r>
              <a:rPr lang="en-US" dirty="0" smtClean="0"/>
              <a:t>The Participants are one or more entities that are required for this attack to succeed. This includes the victim systems as well as the attacker and the attacker’s tools or system components. The name of the entity should be accompanied by a brief description of their role in the attack and how they interact with each other.</a:t>
            </a:r>
          </a:p>
          <a:p>
            <a:r>
              <a:rPr lang="en-US" b="1" dirty="0" smtClean="0"/>
              <a:t>Process Diagram</a:t>
            </a:r>
            <a:endParaRPr lang="en-US" dirty="0" smtClean="0"/>
          </a:p>
          <a:p>
            <a:r>
              <a:rPr lang="en-US" dirty="0" smtClean="0"/>
              <a:t>These are one or more diagrams of the attack to visually explain how the attack is executed. This diagram can take whatever form is appropriate but it is recommended that the diagram be similar to a system or </a:t>
            </a:r>
            <a:r>
              <a:rPr lang="en-US" dirty="0" smtClean="0">
                <a:hlinkClick r:id="rId2" tooltip="Class diagram"/>
              </a:rPr>
              <a:t>class diagram</a:t>
            </a:r>
            <a:r>
              <a:rPr lang="en-US" dirty="0" smtClean="0"/>
              <a:t> showing data flows and the components involved.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217715"/>
            <a:ext cx="12003314" cy="6154056"/>
          </a:xfrm>
          <a:prstGeom prst="rect">
            <a:avLst/>
          </a:prstGeom>
          <a:noFill/>
          <a:ln w="9525">
            <a:noFill/>
            <a:miter lim="800000"/>
            <a:headEnd/>
            <a:tailEnd/>
          </a:ln>
        </p:spPr>
      </p:pic>
      <p:sp>
        <p:nvSpPr>
          <p:cNvPr id="3" name="Rectangle 2"/>
          <p:cNvSpPr/>
          <p:nvPr/>
        </p:nvSpPr>
        <p:spPr>
          <a:xfrm>
            <a:off x="668740" y="6005015"/>
            <a:ext cx="1228299" cy="514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0" y="0"/>
            <a:ext cx="12192000" cy="6487886"/>
          </a:xfrm>
          <a:prstGeom prst="rect">
            <a:avLst/>
          </a:prstGeom>
          <a:noFill/>
          <a:ln w="9525">
            <a:noFill/>
            <a:miter lim="800000"/>
            <a:headEnd/>
            <a:tailEnd/>
          </a:ln>
        </p:spPr>
      </p:pic>
      <p:sp>
        <p:nvSpPr>
          <p:cNvPr id="3" name="Rectangle 2"/>
          <p:cNvSpPr/>
          <p:nvPr/>
        </p:nvSpPr>
        <p:spPr>
          <a:xfrm>
            <a:off x="0" y="4258101"/>
            <a:ext cx="12050973" cy="22297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a:t>
            </a:r>
            <a:r>
              <a:rPr lang="en-US" dirty="0">
                <a:hlinkClick r:id="rId2" tooltip="Computer science"/>
              </a:rPr>
              <a:t>computer science</a:t>
            </a:r>
            <a:r>
              <a:rPr lang="en-US" dirty="0"/>
              <a:t>, </a:t>
            </a:r>
            <a:r>
              <a:rPr lang="en-US" b="1" dirty="0"/>
              <a:t>attack patterns</a:t>
            </a:r>
            <a:r>
              <a:rPr lang="en-US" dirty="0"/>
              <a:t> are a group of rigorous methods for finding </a:t>
            </a:r>
            <a:r>
              <a:rPr lang="en-US" dirty="0">
                <a:hlinkClick r:id="rId3" tooltip="Software bug"/>
              </a:rPr>
              <a:t>bugs</a:t>
            </a:r>
            <a:r>
              <a:rPr lang="en-US" dirty="0"/>
              <a:t> or errors in code related to </a:t>
            </a:r>
            <a:r>
              <a:rPr lang="en-US" dirty="0">
                <a:hlinkClick r:id="rId4" tooltip="Computer security"/>
              </a:rPr>
              <a:t>computer security</a:t>
            </a:r>
            <a:r>
              <a:rPr lang="en-US" dirty="0"/>
              <a:t>.</a:t>
            </a:r>
          </a:p>
          <a:p>
            <a:r>
              <a:rPr lang="en-US" dirty="0"/>
              <a:t>Attack patterns are often used for testing purposes and are very important for ensuring that potential </a:t>
            </a:r>
            <a:r>
              <a:rPr lang="en-US" dirty="0">
                <a:hlinkClick r:id="rId5" tooltip="Vulnerability (computing)"/>
              </a:rPr>
              <a:t>vulnerabilities</a:t>
            </a:r>
            <a:r>
              <a:rPr lang="en-US" dirty="0"/>
              <a:t> are prevented. The attack patterns themselves can be used to highlight areas which need to be considered for security </a:t>
            </a:r>
            <a:r>
              <a:rPr lang="en-US" dirty="0">
                <a:hlinkClick r:id="rId6" tooltip="Hardening (computing)"/>
              </a:rPr>
              <a:t>hardening</a:t>
            </a:r>
            <a:r>
              <a:rPr lang="en-US" dirty="0"/>
              <a:t> in a </a:t>
            </a:r>
            <a:r>
              <a:rPr lang="en-US" dirty="0">
                <a:hlinkClick r:id="rId7" tooltip="Software"/>
              </a:rPr>
              <a:t>software</a:t>
            </a:r>
            <a:r>
              <a:rPr lang="en-US" dirty="0"/>
              <a:t> </a:t>
            </a:r>
            <a:r>
              <a:rPr lang="en-US" dirty="0">
                <a:hlinkClick r:id="rId8" tooltip="Application software"/>
              </a:rPr>
              <a:t>application</a:t>
            </a:r>
            <a:r>
              <a:rPr lang="en-US" dirty="0"/>
              <a:t>. They also provide, either physically or in reference, the common solution pattern for preventing the attack. Such a practice can be termed </a:t>
            </a:r>
            <a:r>
              <a:rPr lang="en-US" i="1" dirty="0"/>
              <a:t>defensive coding patterns</a:t>
            </a:r>
            <a:r>
              <a:rPr lang="en-US" dirty="0"/>
              <a:t>.</a:t>
            </a:r>
          </a:p>
          <a:p>
            <a:r>
              <a:rPr lang="en-US" dirty="0"/>
              <a:t>Attack patterns define a series of repeatable steps that can be applied to simulate an attack against the security of a </a:t>
            </a:r>
            <a:r>
              <a:rPr lang="en-US" dirty="0">
                <a:hlinkClick r:id="rId9" tooltip="System"/>
              </a:rPr>
              <a:t>system</a:t>
            </a:r>
            <a:r>
              <a:rPr lang="en-US" dirty="0"/>
              <a:t>.</a:t>
            </a:r>
          </a:p>
          <a:p>
            <a:endParaRPr lang="en-US" dirty="0"/>
          </a:p>
        </p:txBody>
      </p:sp>
    </p:spTree>
    <p:extLst>
      <p:ext uri="{BB962C8B-B14F-4D97-AF65-F5344CB8AC3E}">
        <p14:creationId xmlns:p14="http://schemas.microsoft.com/office/powerpoint/2010/main" val="379802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several different ways to categorize attack patterns. One way is to group them into general categories, such as: </a:t>
            </a:r>
            <a:endParaRPr lang="en-US" dirty="0" smtClean="0"/>
          </a:p>
          <a:p>
            <a:r>
              <a:rPr lang="en-US" dirty="0" smtClean="0"/>
              <a:t>Architectural</a:t>
            </a:r>
            <a:r>
              <a:rPr lang="en-US" dirty="0"/>
              <a:t>, Physical, and External </a:t>
            </a:r>
            <a:r>
              <a:rPr lang="en-US" dirty="0" smtClean="0"/>
              <a:t>.</a:t>
            </a:r>
          </a:p>
          <a:p>
            <a:r>
              <a:rPr lang="en-US" dirty="0" smtClean="0"/>
              <a:t>Another </a:t>
            </a:r>
            <a:r>
              <a:rPr lang="en-US" dirty="0"/>
              <a:t>way of categorizing attack patterns is to group them by a specific technology or type of technology (e.g. database attack patterns, web application attack patterns, network attack patterns, etc. or SQL Server attack patterns, Oracle Attack Patterns, </a:t>
            </a:r>
            <a:r>
              <a:rPr lang="en-US" dirty="0" err="1"/>
              <a:t>.Net</a:t>
            </a:r>
            <a:r>
              <a:rPr lang="en-US" dirty="0"/>
              <a:t> attack patterns, Java attack patterns, etc.)</a:t>
            </a:r>
          </a:p>
        </p:txBody>
      </p:sp>
    </p:spTree>
    <p:extLst>
      <p:ext uri="{BB962C8B-B14F-4D97-AF65-F5344CB8AC3E}">
        <p14:creationId xmlns:p14="http://schemas.microsoft.com/office/powerpoint/2010/main" val="263843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7371"/>
            <a:ext cx="10515600" cy="5799592"/>
          </a:xfrm>
        </p:spPr>
        <p:txBody>
          <a:bodyPr>
            <a:normAutofit fontScale="92500" lnSpcReduction="20000"/>
          </a:bodyPr>
          <a:lstStyle/>
          <a:p>
            <a:r>
              <a:rPr lang="en-US" b="1" dirty="0"/>
              <a:t>Using General </a:t>
            </a:r>
            <a:r>
              <a:rPr lang="en-US" b="1" dirty="0" smtClean="0"/>
              <a:t>Categories</a:t>
            </a:r>
            <a:endParaRPr lang="en-US" b="1" dirty="0"/>
          </a:p>
          <a:p>
            <a:r>
              <a:rPr lang="en-US" b="1" dirty="0"/>
              <a:t>Architectural</a:t>
            </a:r>
            <a:r>
              <a:rPr lang="en-US" dirty="0"/>
              <a:t> attack patterns are used to attack flaws in the architectural design of the system. These are things like weaknesses in </a:t>
            </a:r>
            <a:r>
              <a:rPr lang="en-US" dirty="0">
                <a:hlinkClick r:id="rId2" tooltip="Protocol (computing)"/>
              </a:rPr>
              <a:t>protocols</a:t>
            </a:r>
            <a:r>
              <a:rPr lang="en-US" dirty="0"/>
              <a:t>, </a:t>
            </a:r>
            <a:r>
              <a:rPr lang="en-US" dirty="0">
                <a:hlinkClick r:id="rId3" tooltip="Authentication"/>
              </a:rPr>
              <a:t>authentication</a:t>
            </a:r>
            <a:r>
              <a:rPr lang="en-US" dirty="0"/>
              <a:t> strategies, and system modularization. These are more logic-based attacks than actual bit-manipulation attacks.</a:t>
            </a:r>
          </a:p>
          <a:p>
            <a:r>
              <a:rPr lang="en-US" b="1" dirty="0"/>
              <a:t>Physical</a:t>
            </a:r>
            <a:r>
              <a:rPr lang="en-US" dirty="0"/>
              <a:t> attack patterns are targeted at the code itself. These are things such as </a:t>
            </a:r>
            <a:r>
              <a:rPr lang="en-US" dirty="0">
                <a:hlinkClick r:id="rId4" tooltip="SQL injection"/>
              </a:rPr>
              <a:t>SQL injection attacks</a:t>
            </a:r>
            <a:r>
              <a:rPr lang="en-US" dirty="0"/>
              <a:t>, </a:t>
            </a:r>
            <a:r>
              <a:rPr lang="en-US" dirty="0">
                <a:hlinkClick r:id="rId5" tooltip="Buffer overflow"/>
              </a:rPr>
              <a:t>buffer overflows</a:t>
            </a:r>
            <a:r>
              <a:rPr lang="en-US" dirty="0"/>
              <a:t>, </a:t>
            </a:r>
            <a:r>
              <a:rPr lang="en-US" dirty="0">
                <a:hlinkClick r:id="rId6" tooltip="Race condition"/>
              </a:rPr>
              <a:t>race conditions</a:t>
            </a:r>
            <a:r>
              <a:rPr lang="en-US" dirty="0"/>
              <a:t>, and some of the more common forms of attacks that have become popular in the news.</a:t>
            </a:r>
          </a:p>
          <a:p>
            <a:r>
              <a:rPr lang="en-US" b="1" dirty="0"/>
              <a:t>External</a:t>
            </a:r>
            <a:r>
              <a:rPr lang="en-US" dirty="0"/>
              <a:t> attack patterns include attacks such as </a:t>
            </a:r>
            <a:r>
              <a:rPr lang="en-US" dirty="0" err="1">
                <a:hlinkClick r:id="rId7" tooltip="Trojan horse (computing)"/>
              </a:rPr>
              <a:t>trojan</a:t>
            </a:r>
            <a:r>
              <a:rPr lang="en-US" dirty="0">
                <a:hlinkClick r:id="rId7" tooltip="Trojan horse (computing)"/>
              </a:rPr>
              <a:t> horse</a:t>
            </a:r>
            <a:r>
              <a:rPr lang="en-US" dirty="0"/>
              <a:t> attacks, </a:t>
            </a:r>
            <a:r>
              <a:rPr lang="en-US" dirty="0">
                <a:hlinkClick r:id="rId8" tooltip="Computer virus"/>
              </a:rPr>
              <a:t>viruses</a:t>
            </a:r>
            <a:r>
              <a:rPr lang="en-US" dirty="0"/>
              <a:t>, and </a:t>
            </a:r>
            <a:r>
              <a:rPr lang="en-US" dirty="0">
                <a:hlinkClick r:id="rId9" tooltip="Computer worm"/>
              </a:rPr>
              <a:t>worms</a:t>
            </a:r>
            <a:r>
              <a:rPr lang="en-US" dirty="0"/>
              <a:t>. These are not generally solvable by software-design approaches because they operate relatively independently from the attacked program. However, vulnerabilities in a piece of software can lead to these attacks being successful on a system running the vulnerable code. </a:t>
            </a:r>
            <a:endParaRPr lang="en-US" dirty="0" smtClean="0"/>
          </a:p>
          <a:p>
            <a:r>
              <a:rPr lang="en-US" dirty="0" smtClean="0"/>
              <a:t>An </a:t>
            </a:r>
            <a:r>
              <a:rPr lang="en-US" dirty="0"/>
              <a:t>example of this is the vulnerable edition of </a:t>
            </a:r>
            <a:r>
              <a:rPr lang="en-US" dirty="0">
                <a:hlinkClick r:id="rId10" tooltip="Microsoft SQL Server"/>
              </a:rPr>
              <a:t>Microsoft SQL Server</a:t>
            </a:r>
            <a:r>
              <a:rPr lang="en-US" dirty="0"/>
              <a:t>, which allowed the </a:t>
            </a:r>
            <a:r>
              <a:rPr lang="en-US" dirty="0">
                <a:hlinkClick r:id="rId11" tooltip="SQL Slammer"/>
              </a:rPr>
              <a:t>Slammer worm</a:t>
            </a:r>
            <a:r>
              <a:rPr lang="en-US" dirty="0"/>
              <a:t> to propagate itself.</a:t>
            </a:r>
            <a:r>
              <a:rPr lang="en-US" baseline="30000" dirty="0">
                <a:hlinkClick r:id="rId12"/>
              </a:rPr>
              <a:t>[1]</a:t>
            </a:r>
            <a:r>
              <a:rPr lang="en-US" dirty="0"/>
              <a:t> The approach taken to these attacks is generally to revise the vulnerable code.</a:t>
            </a:r>
          </a:p>
          <a:p>
            <a:endParaRPr lang="en-US" dirty="0"/>
          </a:p>
        </p:txBody>
      </p:sp>
    </p:spTree>
    <p:extLst>
      <p:ext uri="{BB962C8B-B14F-4D97-AF65-F5344CB8AC3E}">
        <p14:creationId xmlns:p14="http://schemas.microsoft.com/office/powerpoint/2010/main" val="182289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attack patterns</a:t>
            </a:r>
            <a:endParaRPr lang="en-US" dirty="0"/>
          </a:p>
        </p:txBody>
      </p:sp>
      <p:sp>
        <p:nvSpPr>
          <p:cNvPr id="3" name="Content Placeholder 2"/>
          <p:cNvSpPr>
            <a:spLocks noGrp="1"/>
          </p:cNvSpPr>
          <p:nvPr>
            <p:ph idx="1"/>
          </p:nvPr>
        </p:nvSpPr>
        <p:spPr/>
        <p:txBody>
          <a:bodyPr/>
          <a:lstStyle/>
          <a:p>
            <a:r>
              <a:rPr lang="en-US" dirty="0"/>
              <a:t>Attack Patterns are structured very much like </a:t>
            </a:r>
            <a:r>
              <a:rPr lang="en-US" dirty="0">
                <a:hlinkClick r:id="rId2" tooltip="Design pattern (computer science)"/>
              </a:rPr>
              <a:t>structure of Design patterns</a:t>
            </a:r>
            <a:r>
              <a:rPr lang="en-US" dirty="0"/>
              <a:t>. Using this format is helpful for standardizing the development of attack patterns and ensures that certain information about each pattern is always documented the same way.</a:t>
            </a:r>
          </a:p>
          <a:p>
            <a:r>
              <a:rPr lang="en-US" dirty="0"/>
              <a:t>A recommended structure for recording Attack Patterns is as follows:</a:t>
            </a:r>
          </a:p>
          <a:p>
            <a:endParaRPr lang="en-US" dirty="0"/>
          </a:p>
        </p:txBody>
      </p:sp>
    </p:spTree>
    <p:extLst>
      <p:ext uri="{BB962C8B-B14F-4D97-AF65-F5344CB8AC3E}">
        <p14:creationId xmlns:p14="http://schemas.microsoft.com/office/powerpoint/2010/main" val="36351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fontScale="70000" lnSpcReduction="20000"/>
          </a:bodyPr>
          <a:lstStyle/>
          <a:p>
            <a:r>
              <a:rPr lang="en-US" b="1" dirty="0"/>
              <a:t>Pattern Name</a:t>
            </a:r>
            <a:endParaRPr lang="en-US" dirty="0"/>
          </a:p>
          <a:p>
            <a:r>
              <a:rPr lang="en-US" b="1" dirty="0"/>
              <a:t>Type &amp; </a:t>
            </a:r>
            <a:r>
              <a:rPr lang="en-US" b="1" dirty="0" err="1" smtClean="0"/>
              <a:t>Subtypes:</a:t>
            </a:r>
            <a:r>
              <a:rPr lang="en-US" dirty="0" err="1"/>
              <a:t>Typical</a:t>
            </a:r>
            <a:r>
              <a:rPr lang="en-US" dirty="0"/>
              <a:t> types include </a:t>
            </a:r>
            <a:r>
              <a:rPr lang="en-US" dirty="0">
                <a:hlinkClick r:id="rId2" tooltip="SQL injection"/>
              </a:rPr>
              <a:t>Injection</a:t>
            </a:r>
            <a:r>
              <a:rPr lang="en-US" dirty="0"/>
              <a:t> Attack, </a:t>
            </a:r>
            <a:r>
              <a:rPr lang="en-US" dirty="0">
                <a:hlinkClick r:id="rId3" tooltip="Denial of Service"/>
              </a:rPr>
              <a:t>Denial of Service</a:t>
            </a:r>
            <a:r>
              <a:rPr lang="en-US" dirty="0"/>
              <a:t> Attack, </a:t>
            </a:r>
            <a:r>
              <a:rPr lang="en-US" dirty="0" err="1">
                <a:hlinkClick r:id="rId4" tooltip="Cryptanalysis"/>
              </a:rPr>
              <a:t>Cryptanalysis</a:t>
            </a:r>
            <a:r>
              <a:rPr lang="en-US" dirty="0" err="1"/>
              <a:t>Attack</a:t>
            </a:r>
            <a:r>
              <a:rPr lang="en-US" dirty="0"/>
              <a:t>, etc. Examples of typical subtypes for Denial Of Service for example would be: DOS – </a:t>
            </a:r>
            <a:r>
              <a:rPr lang="en-US" dirty="0">
                <a:hlinkClick r:id="rId5" tooltip="Resource starvation"/>
              </a:rPr>
              <a:t>Resource Starvation</a:t>
            </a:r>
            <a:r>
              <a:rPr lang="en-US" dirty="0"/>
              <a:t>, DOS-System Crash, DOS-Policy Abuse.</a:t>
            </a:r>
          </a:p>
          <a:p>
            <a:r>
              <a:rPr lang="en-US" b="1" dirty="0"/>
              <a:t>Also Known As</a:t>
            </a:r>
            <a:endParaRPr lang="en-US" dirty="0"/>
          </a:p>
          <a:p>
            <a:r>
              <a:rPr lang="en-US" b="1" dirty="0"/>
              <a:t>Description</a:t>
            </a:r>
            <a:endParaRPr lang="en-US" dirty="0"/>
          </a:p>
          <a:p>
            <a:r>
              <a:rPr lang="en-US" b="1" dirty="0"/>
              <a:t>Attacker Intent</a:t>
            </a:r>
            <a:endParaRPr lang="en-US" dirty="0"/>
          </a:p>
          <a:p>
            <a:r>
              <a:rPr lang="en-US" b="1" dirty="0"/>
              <a:t>Motivation</a:t>
            </a:r>
            <a:endParaRPr lang="en-US" dirty="0"/>
          </a:p>
          <a:p>
            <a:r>
              <a:rPr lang="en-US" b="1" dirty="0"/>
              <a:t>Exploitable Vulnerability</a:t>
            </a:r>
            <a:endParaRPr lang="en-US" dirty="0"/>
          </a:p>
          <a:p>
            <a:r>
              <a:rPr lang="en-US" b="1" dirty="0"/>
              <a:t>Participants</a:t>
            </a:r>
            <a:endParaRPr lang="en-US" dirty="0"/>
          </a:p>
          <a:p>
            <a:r>
              <a:rPr lang="en-US" b="1" dirty="0" smtClean="0"/>
              <a:t>Process </a:t>
            </a:r>
            <a:r>
              <a:rPr lang="en-US" b="1" dirty="0"/>
              <a:t>Diagram</a:t>
            </a:r>
            <a:endParaRPr lang="en-US" dirty="0"/>
          </a:p>
          <a:p>
            <a:r>
              <a:rPr lang="en-US" b="1" dirty="0"/>
              <a:t>Dependencies and Conditions</a:t>
            </a:r>
            <a:endParaRPr lang="en-US" dirty="0"/>
          </a:p>
          <a:p>
            <a:r>
              <a:rPr lang="en-US" b="1" dirty="0"/>
              <a:t>Sample Attack Code</a:t>
            </a:r>
            <a:endParaRPr lang="en-US" dirty="0"/>
          </a:p>
          <a:p>
            <a:r>
              <a:rPr lang="en-US" b="1" dirty="0"/>
              <a:t>Existing Exploits</a:t>
            </a:r>
            <a:endParaRPr lang="en-US" dirty="0"/>
          </a:p>
          <a:p>
            <a:r>
              <a:rPr lang="en-US" b="1" dirty="0"/>
              <a:t>Follow-On Attacks</a:t>
            </a:r>
            <a:endParaRPr lang="en-US" dirty="0"/>
          </a:p>
          <a:p>
            <a:r>
              <a:rPr lang="en-US" b="1" dirty="0"/>
              <a:t>Mitigation Types</a:t>
            </a:r>
            <a:endParaRPr lang="en-US" dirty="0"/>
          </a:p>
          <a:p>
            <a:r>
              <a:rPr lang="en-US" b="1" dirty="0"/>
              <a:t>Recommended Mitigation</a:t>
            </a:r>
            <a:endParaRPr lang="en-US" dirty="0"/>
          </a:p>
          <a:p>
            <a:endParaRPr lang="en-US" dirty="0"/>
          </a:p>
        </p:txBody>
      </p:sp>
    </p:spTree>
    <p:extLst>
      <p:ext uri="{BB962C8B-B14F-4D97-AF65-F5344CB8AC3E}">
        <p14:creationId xmlns:p14="http://schemas.microsoft.com/office/powerpoint/2010/main" val="96053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Pattern Name</a:t>
            </a:r>
            <a:endParaRPr lang="en-US" dirty="0" smtClean="0">
              <a:solidFill>
                <a:srgbClr val="FF0000"/>
              </a:solidFill>
            </a:endParaRPr>
          </a:p>
          <a:p>
            <a:r>
              <a:rPr lang="en-US" dirty="0" smtClean="0"/>
              <a:t>The label given to the pattern which is commonly used to refer to the pattern in question.</a:t>
            </a:r>
          </a:p>
          <a:p>
            <a:r>
              <a:rPr lang="en-US" dirty="0" smtClean="0">
                <a:solidFill>
                  <a:srgbClr val="FF0000"/>
                </a:solidFill>
              </a:rPr>
              <a:t>Types and subtypes:</a:t>
            </a:r>
          </a:p>
          <a:p>
            <a:r>
              <a:rPr lang="en-US" dirty="0" smtClean="0"/>
              <a:t>Typical types include </a:t>
            </a:r>
            <a:r>
              <a:rPr lang="en-US" dirty="0" smtClean="0">
                <a:hlinkClick r:id="rId2" tooltip="SQL injection"/>
              </a:rPr>
              <a:t>Injection</a:t>
            </a:r>
            <a:r>
              <a:rPr lang="en-US" dirty="0" smtClean="0"/>
              <a:t> Attack, </a:t>
            </a:r>
            <a:r>
              <a:rPr lang="en-US" dirty="0" smtClean="0">
                <a:hlinkClick r:id="rId3" tooltip="Denial of Service"/>
              </a:rPr>
              <a:t>Denial of Service</a:t>
            </a:r>
            <a:r>
              <a:rPr lang="en-US" dirty="0" smtClean="0"/>
              <a:t> Attack, </a:t>
            </a:r>
            <a:r>
              <a:rPr lang="en-US" dirty="0" err="1" smtClean="0">
                <a:hlinkClick r:id="rId4" tooltip="Cryptanalysis"/>
              </a:rPr>
              <a:t>Cryptanalysis</a:t>
            </a:r>
            <a:r>
              <a:rPr lang="en-US" dirty="0" err="1" smtClean="0"/>
              <a:t>Attack</a:t>
            </a:r>
            <a:r>
              <a:rPr lang="en-US" dirty="0" smtClean="0"/>
              <a:t>, etc. Examples of typical subtypes for Denial Of Service for example would be: DOS – </a:t>
            </a:r>
            <a:r>
              <a:rPr lang="en-US" dirty="0" smtClean="0">
                <a:hlinkClick r:id="rId5" tooltip="Resource starvation"/>
              </a:rPr>
              <a:t>Resource Starvation</a:t>
            </a:r>
            <a:r>
              <a:rPr lang="en-US" dirty="0" smtClean="0"/>
              <a:t>, DOS-System Crash, DOS-Policy Abuse.</a:t>
            </a:r>
          </a:p>
          <a:p>
            <a:r>
              <a:rPr lang="en-US" b="1" dirty="0" smtClean="0">
                <a:solidFill>
                  <a:srgbClr val="FF0000"/>
                </a:solidFill>
              </a:rPr>
              <a:t>Also Known As</a:t>
            </a:r>
            <a:endParaRPr lang="en-US" dirty="0" smtClean="0">
              <a:solidFill>
                <a:srgbClr val="FF0000"/>
              </a:solidFill>
            </a:endParaRPr>
          </a:p>
          <a:p>
            <a:r>
              <a:rPr lang="en-US" dirty="0" smtClean="0"/>
              <a:t>Certain attacks may be known by several different names. This field is used to list those other names.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solidFill>
                  <a:srgbClr val="FF0000"/>
                </a:solidFill>
              </a:rPr>
              <a:t>Description</a:t>
            </a:r>
            <a:endParaRPr lang="en-US" dirty="0" smtClean="0">
              <a:solidFill>
                <a:srgbClr val="FF0000"/>
              </a:solidFill>
            </a:endParaRPr>
          </a:p>
          <a:p>
            <a:r>
              <a:rPr lang="en-US" dirty="0" smtClean="0"/>
              <a:t>This is a description of the attack itself, and where it may have originated from. It is essentially a free-form field that can be used to record information that doesn’t easily fit into the other fields.</a:t>
            </a:r>
          </a:p>
          <a:p>
            <a:r>
              <a:rPr lang="en-US" b="1" dirty="0" smtClean="0">
                <a:solidFill>
                  <a:srgbClr val="FF0000"/>
                </a:solidFill>
              </a:rPr>
              <a:t>Attacker Intent or motivation</a:t>
            </a:r>
            <a:endParaRPr lang="en-US" dirty="0" smtClean="0">
              <a:solidFill>
                <a:srgbClr val="FF0000"/>
              </a:solidFill>
            </a:endParaRPr>
          </a:p>
          <a:p>
            <a:r>
              <a:rPr lang="en-US" dirty="0" smtClean="0"/>
              <a:t>This field identifies the intended result of the attacker. This indicates the attacker’s main target and goal for the attack itself. For example, The Attacker Intent of a </a:t>
            </a:r>
            <a:r>
              <a:rPr lang="en-US" dirty="0" smtClean="0">
                <a:solidFill>
                  <a:schemeClr val="accent1">
                    <a:lumMod val="50000"/>
                  </a:schemeClr>
                </a:solidFill>
              </a:rPr>
              <a:t>DOS – Bandwidth Starvation attack is to make the target web site unreachable to legitimate traffic.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This </a:t>
            </a:r>
            <a:r>
              <a:rPr lang="en-US" dirty="0" smtClean="0"/>
              <a:t>field records the attacker’s reason for attempting this attack. It may be to crash a system in order to cause financial harm to the organization, or it may be to execute the theft of critical data in order to create financial gain for the attacker.</a:t>
            </a:r>
          </a:p>
          <a:p>
            <a:r>
              <a:rPr lang="en-US" b="1" dirty="0" smtClean="0"/>
              <a:t>Exploitable Vulnerability</a:t>
            </a:r>
            <a:endParaRPr lang="en-US" dirty="0" smtClean="0"/>
          </a:p>
          <a:p>
            <a:r>
              <a:rPr lang="en-US" dirty="0" smtClean="0"/>
              <a:t>This field indicates the specific or type of vulnerability that creates the attack opportunity in the first place. An example of this in an </a:t>
            </a:r>
            <a:r>
              <a:rPr lang="en-US" dirty="0" smtClean="0">
                <a:hlinkClick r:id="rId2" tooltip="Integer overflow"/>
              </a:rPr>
              <a:t>Integer Overflow</a:t>
            </a:r>
            <a:r>
              <a:rPr lang="en-US" dirty="0" smtClean="0"/>
              <a:t> attack would be that the integer based input field is not checking size of the value of the incoming data to ensure that the target variable is capable of managing the incoming value. This is the vulnerability that the associated exploit will take advantage of in order to carry out the attack.</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409</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Attack patterns </vt:lpstr>
      <vt:lpstr>PowerPoint Presentation</vt:lpstr>
      <vt:lpstr>PowerPoint Presentation</vt:lpstr>
      <vt:lpstr>PowerPoint Presentation</vt:lpstr>
      <vt:lpstr>Structure of attack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patterns</dc:title>
  <dc:creator>VJTIADH</dc:creator>
  <cp:lastModifiedBy>VJTIADH</cp:lastModifiedBy>
  <cp:revision>22</cp:revision>
  <dcterms:created xsi:type="dcterms:W3CDTF">2019-01-16T05:35:03Z</dcterms:created>
  <dcterms:modified xsi:type="dcterms:W3CDTF">2019-07-25T21:55:45Z</dcterms:modified>
</cp:coreProperties>
</file>