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theme/theme7.xml" ContentType="application/vnd.openxmlformats-officedocument.theme+xml"/>
  <Override PartName="/ppt/slideLayouts/slideLayout1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 id="2147483663" r:id="rId3"/>
    <p:sldMasterId id="2147483664" r:id="rId4"/>
    <p:sldMasterId id="2147483665" r:id="rId5"/>
    <p:sldMasterId id="2147483666" r:id="rId6"/>
    <p:sldMasterId id="2147483667" r:id="rId7"/>
    <p:sldMasterId id="2147483668" r:id="rId8"/>
  </p:sldMasterIdLst>
  <p:notesMasterIdLst>
    <p:notesMasterId r:id="rId103"/>
  </p:notesMasterIdLst>
  <p:sldIdLst>
    <p:sldId id="256" r:id="rId9"/>
    <p:sldId id="257"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Lst>
  <p:sldSz cx="9144000" cy="6858000" type="screen4x3"/>
  <p:notesSz cx="6985000" cy="9283700"/>
  <p:embeddedFontLst>
    <p:embeddedFont>
      <p:font typeface="Calibri" panose="020F0502020204030204" pitchFamily="34" charset="0"/>
      <p:regular r:id="rId104"/>
      <p:bold r:id="rId105"/>
      <p:italic r:id="rId106"/>
      <p:boldItalic r:id="rId107"/>
    </p:embeddedFont>
    <p:embeddedFont>
      <p:font typeface="Tahoma" panose="020B0604030504040204" pitchFamily="34" charset="0"/>
      <p:regular r:id="rId108"/>
      <p:bold r:id="rId10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FEAA3-C1C5-487F-9307-B4D6046A51B4}">
  <a:tblStyle styleId="{594FEAA3-C1C5-487F-9307-B4D6046A51B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12" Type="http://schemas.openxmlformats.org/officeDocument/2006/relationships/theme" Target="theme/theme1.xml"/><Relationship Id="rId16" Type="http://schemas.openxmlformats.org/officeDocument/2006/relationships/slide" Target="slides/slide8.xml"/><Relationship Id="rId107" Type="http://schemas.openxmlformats.org/officeDocument/2006/relationships/font" Target="fonts/font4.fntdata"/><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102" Type="http://schemas.openxmlformats.org/officeDocument/2006/relationships/slide" Target="slides/slide94.xml"/><Relationship Id="rId5" Type="http://schemas.openxmlformats.org/officeDocument/2006/relationships/slideMaster" Target="slideMasters/slideMaster5.xml"/><Relationship Id="rId90" Type="http://schemas.openxmlformats.org/officeDocument/2006/relationships/slide" Target="slides/slide82.xml"/><Relationship Id="rId95" Type="http://schemas.openxmlformats.org/officeDocument/2006/relationships/slide" Target="slides/slide87.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113" Type="http://schemas.openxmlformats.org/officeDocument/2006/relationships/tableStyles" Target="tableStyles.xml"/><Relationship Id="rId80" Type="http://schemas.openxmlformats.org/officeDocument/2006/relationships/slide" Target="slides/slide72.xml"/><Relationship Id="rId85" Type="http://schemas.openxmlformats.org/officeDocument/2006/relationships/slide" Target="slides/slide77.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notesMaster" Target="notesMasters/notesMaster1.xml"/><Relationship Id="rId108" Type="http://schemas.openxmlformats.org/officeDocument/2006/relationships/font" Target="fonts/font5.fntdata"/><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slide" Target="slides/slide8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font" Target="fonts/font3.fntdata"/><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font" Target="fonts/font6.fntdata"/><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font" Target="fonts/font1.fntdata"/><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presProps" Target="presProps.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font" Target="fonts/font2.fntdata"/><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3" Type="http://schemas.openxmlformats.org/officeDocument/2006/relationships/slideMaster" Target="slideMasters/slideMaster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7362" cy="463550"/>
          </a:xfrm>
          <a:prstGeom prst="rect">
            <a:avLst/>
          </a:prstGeom>
          <a:noFill/>
          <a:ln>
            <a:noFill/>
          </a:ln>
        </p:spPr>
        <p:txBody>
          <a:bodyPr spcFirstLastPara="1" wrap="square" lIns="92950" tIns="46475" rIns="92950" bIns="46475" anchor="t" anchorCtr="0">
            <a:noAutofit/>
          </a:bodyPr>
          <a:lstStyle>
            <a:lvl1pPr marR="0" lvl="0"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57637" y="0"/>
            <a:ext cx="3027362" cy="463550"/>
          </a:xfrm>
          <a:prstGeom prst="rect">
            <a:avLst/>
          </a:prstGeom>
          <a:noFill/>
          <a:ln>
            <a:noFill/>
          </a:ln>
        </p:spPr>
        <p:txBody>
          <a:bodyPr spcFirstLastPara="1" wrap="square" lIns="92950" tIns="46475" rIns="92950" bIns="46475" anchor="t" anchorCtr="0">
            <a:noAutofit/>
          </a:bodyPr>
          <a:lstStyle>
            <a:lvl1pPr marR="0" lvl="0"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7157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1862" y="4410075"/>
            <a:ext cx="5121275" cy="4176712"/>
          </a:xfrm>
          <a:prstGeom prst="rect">
            <a:avLst/>
          </a:prstGeom>
          <a:noFill/>
          <a:ln>
            <a:noFill/>
          </a:ln>
        </p:spPr>
        <p:txBody>
          <a:bodyPr spcFirstLastPara="1" wrap="square" lIns="92950" tIns="46475" rIns="92950" bIns="464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0150"/>
            <a:ext cx="3027362" cy="463550"/>
          </a:xfrm>
          <a:prstGeom prst="rect">
            <a:avLst/>
          </a:prstGeom>
          <a:noFill/>
          <a:ln>
            <a:noFill/>
          </a:ln>
        </p:spPr>
        <p:txBody>
          <a:bodyPr spcFirstLastPara="1" wrap="square" lIns="92950" tIns="46475" rIns="92950" bIns="46475" anchor="b" anchorCtr="0">
            <a:noAutofit/>
          </a:bodyPr>
          <a:lstStyle>
            <a:lvl1pPr marR="0" lvl="0"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57637" y="8820150"/>
            <a:ext cx="3027362" cy="463550"/>
          </a:xfrm>
          <a:prstGeom prst="rect">
            <a:avLst/>
          </a:prstGeom>
          <a:noFill/>
          <a:ln>
            <a:noFill/>
          </a:ln>
        </p:spPr>
        <p:txBody>
          <a:bodyPr spcFirstLastPara="1" wrap="square" lIns="92950" tIns="46475" rIns="92950" bIns="46475"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6004185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2915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181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366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297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33" name="Google Shape;233;p1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787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39" name="Google Shape;239;p1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9572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0: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50" name="Google Shape;250;p2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373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55" name="Google Shape;255;p2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56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2: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61" name="Google Shape;261;p2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7356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67" name="Google Shape;267;p2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5496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4: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73" name="Google Shape;273;p2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152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68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5: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79" name="Google Shape;279;p2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109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6: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85" name="Google Shape;285;p26: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0645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91" name="Google Shape;291;p2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138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8: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96" name="Google Shape;296;p2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00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9: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02" name="Google Shape;302;p2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993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0: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08" name="Google Shape;308;p3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72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1: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14" name="Google Shape;314;p3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656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20" name="Google Shape;320;p3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2203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3: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26" name="Google Shape;326;p3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7844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4: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32" name="Google Shape;332;p3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509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887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5: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38" name="Google Shape;338;p3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165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6: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44" name="Google Shape;344;p36: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7561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7: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51" name="Google Shape;351;p3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477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8: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56" name="Google Shape;356;p3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61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9: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61" name="Google Shape;361;p3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797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1: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76" name="Google Shape;376;p4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2831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2: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82" name="Google Shape;382;p4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254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3: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88" name="Google Shape;388;p4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932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4: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94" name="Google Shape;394;p4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9314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5: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99" name="Google Shape;399;p4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6618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16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6: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04" name="Google Shape;404;p46: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3032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7: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09" name="Google Shape;409;p4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465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8: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15" name="Google Shape;415;p4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412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9: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21" name="Google Shape;421;p4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6803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0: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27" name="Google Shape;427;p5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5702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1: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33" name="Google Shape;433;p5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36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52: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38" name="Google Shape;438;p5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2450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3: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43" name="Google Shape;443;p5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3486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4: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49" name="Google Shape;449;p5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376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5: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55" name="Google Shape;455;p5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37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9333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6: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60" name="Google Shape;460;p56: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9960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57: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66" name="Google Shape;466;p5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05128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8: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73" name="Google Shape;473;p5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0413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59: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78" name="Google Shape;478;p5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76472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60: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84" name="Google Shape;484;p6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2653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61: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90" name="Google Shape;490;p6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10034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62: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96" name="Google Shape;496;p6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3732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3: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02" name="Google Shape;502;p6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77038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64: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08" name="Google Shape;508;p6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2615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65: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14" name="Google Shape;514;p6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958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0971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6: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20" name="Google Shape;520;p66: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7116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67: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26" name="Google Shape;526;p6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5822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68: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32" name="Google Shape;532;p6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81965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69: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38" name="Google Shape;538;p6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55243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70: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44" name="Google Shape;544;p7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7598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71: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50" name="Google Shape;550;p7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34038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2: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56" name="Google Shape;556;p7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3750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73: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62" name="Google Shape;562;p7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623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74: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68" name="Google Shape;568;p7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8932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75: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74" name="Google Shape;574;p7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25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18309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6: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80" name="Google Shape;580;p76: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7299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77: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86" name="Google Shape;586;p7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587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78: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92" name="Google Shape;592;p7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4431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79: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98" name="Google Shape;598;p7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2848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80: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04" name="Google Shape;604;p8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5427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81: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10" name="Google Shape;610;p8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3628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82: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15" name="Google Shape;615;p8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7019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83: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23" name="Google Shape;623;p8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593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84: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28" name="Google Shape;628;p8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208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85: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34" name="Google Shape;634;p8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908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92234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86: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42" name="Google Shape;642;p86: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99608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87: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50" name="Google Shape;650;p8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090724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88: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55" name="Google Shape;655;p8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83685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89: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60" name="Google Shape;660;p8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3667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90: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66" name="Google Shape;666;p9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341113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91: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72" name="Google Shape;672;p9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8164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92: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78" name="Google Shape;678;p9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1925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93: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84" name="Google Shape;684;p9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8478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94: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90" name="Google Shape;690;p9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5110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95: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96" name="Google Shape;696;p9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0249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075121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96: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702" name="Google Shape;702;p96: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792059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97: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708" name="Google Shape;708;p9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24816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98: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714" name="Google Shape;714;p9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9818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99: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720" name="Google Shape;720;p9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7879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100:notes"/>
          <p:cNvSpPr txBox="1">
            <a:spLocks noGrp="1"/>
          </p:cNvSpPr>
          <p:nvPr>
            <p:ph type="body" idx="1"/>
          </p:nvPr>
        </p:nvSpPr>
        <p:spPr>
          <a:xfrm>
            <a:off x="931862" y="4410075"/>
            <a:ext cx="5121275" cy="4176712"/>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726" name="Google Shape;726;p10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72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9" name="Google Shape;89;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0" name="Google Shape;90;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1" name="Google Shape;91;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2" name="Google Shape;9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3"/>
        <p:cNvGrpSpPr/>
        <p:nvPr/>
      </p:nvGrpSpPr>
      <p:grpSpPr>
        <a:xfrm>
          <a:off x="0" y="0"/>
          <a:ext cx="0" cy="0"/>
          <a:chOff x="0" y="0"/>
          <a:chExt cx="0" cy="0"/>
        </a:xfrm>
      </p:grpSpPr>
      <p:sp>
        <p:nvSpPr>
          <p:cNvPr id="104" name="Google Shape;104;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6" name="Google Shape;10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7" name="Google Shape;117;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8" name="Google Shape;118;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9" name="Google Shape;119;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32"/>
        <p:cNvGrpSpPr/>
        <p:nvPr/>
      </p:nvGrpSpPr>
      <p:grpSpPr>
        <a:xfrm>
          <a:off x="0" y="0"/>
          <a:ext cx="0" cy="0"/>
          <a:chOff x="0" y="0"/>
          <a:chExt cx="0" cy="0"/>
        </a:xfrm>
      </p:grpSpPr>
      <p:sp>
        <p:nvSpPr>
          <p:cNvPr id="133" name="Google Shape;133;p21"/>
          <p:cNvSpPr txBox="1">
            <a:spLocks noGrp="1"/>
          </p:cNvSpPr>
          <p:nvPr>
            <p:ph type="ftr" idx="11"/>
          </p:nvPr>
        </p:nvSpPr>
        <p:spPr>
          <a:xfrm>
            <a:off x="457200" y="6340475"/>
            <a:ext cx="5638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9pPr>
          </a:lstStyle>
          <a:p>
            <a:pPr marL="0" lvl="0" indent="-76200" algn="r" rtl="0">
              <a:spcBef>
                <a:spcPts val="0"/>
              </a:spcBef>
              <a:spcAft>
                <a:spcPts val="0"/>
              </a:spcAft>
              <a:buClr>
                <a:schemeClr val="lt1"/>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47"/>
        <p:cNvGrpSpPr/>
        <p:nvPr/>
      </p:nvGrpSpPr>
      <p:grpSpPr>
        <a:xfrm>
          <a:off x="0" y="0"/>
          <a:ext cx="0" cy="0"/>
          <a:chOff x="0" y="0"/>
          <a:chExt cx="0" cy="0"/>
        </a:xfrm>
      </p:grpSpPr>
      <p:sp>
        <p:nvSpPr>
          <p:cNvPr id="48" name="Google Shape;48;p8"/>
          <p:cNvSpPr txBox="1">
            <a:spLocks noGrp="1"/>
          </p:cNvSpPr>
          <p:nvPr>
            <p:ph type="body" idx="1"/>
          </p:nvPr>
        </p:nvSpPr>
        <p:spPr>
          <a:xfrm>
            <a:off x="365125" y="0"/>
            <a:ext cx="8377238" cy="387191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1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 name="Google Shape;5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 name="Google Shape;6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7" name="Google Shape;77;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8" name="Google Shape;7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24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5.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2.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8.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733800" y="4419600"/>
            <a:ext cx="1828800" cy="18288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lt2"/>
              </a:solidFill>
              <a:latin typeface="Times New Roman"/>
              <a:ea typeface="Times New Roman"/>
              <a:cs typeface="Times New Roman"/>
              <a:sym typeface="Times New Roman"/>
            </a:endParaRPr>
          </a:p>
        </p:txBody>
      </p:sp>
      <p:sp>
        <p:nvSpPr>
          <p:cNvPr id="11" name="Google Shape;11;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15" name="Google Shape;15;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1" name="Google Shape;51;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Google Shape;5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53" name="Google Shape;5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54" name="Google Shape;5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6"/>
          <p:cNvSpPr txBox="1"/>
          <p:nvPr/>
        </p:nvSpPr>
        <p:spPr>
          <a:xfrm>
            <a:off x="0" y="762000"/>
            <a:ext cx="9144000" cy="1295400"/>
          </a:xfrm>
          <a:prstGeom prst="rect">
            <a:avLst/>
          </a:prstGeom>
          <a:solidFill>
            <a:srgbClr val="002E6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lt2"/>
              </a:solidFill>
              <a:latin typeface="Times New Roman"/>
              <a:ea typeface="Times New Roman"/>
              <a:cs typeface="Times New Roman"/>
              <a:sym typeface="Times New Roman"/>
            </a:endParaRPr>
          </a:p>
        </p:txBody>
      </p:sp>
      <p:sp>
        <p:nvSpPr>
          <p:cNvPr id="97" name="Google Shape;97;p16"/>
          <p:cNvSpPr txBox="1"/>
          <p:nvPr/>
        </p:nvSpPr>
        <p:spPr>
          <a:xfrm>
            <a:off x="685800" y="3352800"/>
            <a:ext cx="1828800" cy="18288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lt2"/>
              </a:solidFill>
              <a:latin typeface="Times New Roman"/>
              <a:ea typeface="Times New Roman"/>
              <a:cs typeface="Times New Roman"/>
              <a:sym typeface="Times New Roman"/>
            </a:endParaRPr>
          </a:p>
        </p:txBody>
      </p:sp>
      <p:sp>
        <p:nvSpPr>
          <p:cNvPr id="98" name="Google Shape;98;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99" name="Google Shape;99;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101" name="Google Shape;10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102" name="Google Shape;10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1" name="Google Shape;111;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2" name="Google Shape;11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113" name="Google Shape;11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SzPts val="1400"/>
              <a:buNone/>
              <a:defRPr sz="1200" b="0" i="0" u="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114" name="Google Shape;11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1200"/>
              <a:buFont typeface="Times New Roman"/>
              <a:buNone/>
              <a:defRPr sz="1200" b="0" i="0" u="none">
                <a:solidFill>
                  <a:srgbClr val="898989"/>
                </a:solidFill>
                <a:latin typeface="Times New Roman"/>
                <a:ea typeface="Times New Roman"/>
                <a:cs typeface="Times New Roman"/>
                <a:sym typeface="Times New Roman"/>
              </a:defRPr>
            </a:lvl9pPr>
          </a:lstStyle>
          <a:p>
            <a:pPr marL="0" lvl="0" indent="-76200" algn="r" rtl="0">
              <a:spcBef>
                <a:spcPts val="0"/>
              </a:spcBef>
              <a:spcAft>
                <a:spcPts val="0"/>
              </a:spcAft>
              <a:buClr>
                <a:srgbClr val="898989"/>
              </a:buClr>
              <a:buSzPts val="1200"/>
              <a:buFont typeface="Times New Roman"/>
              <a:buChar char="•"/>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0"/>
          <p:cNvSpPr txBox="1"/>
          <p:nvPr/>
        </p:nvSpPr>
        <p:spPr>
          <a:xfrm>
            <a:off x="0" y="6400800"/>
            <a:ext cx="9144000" cy="304800"/>
          </a:xfrm>
          <a:prstGeom prst="rect">
            <a:avLst/>
          </a:prstGeom>
          <a:solidFill>
            <a:srgbClr val="002E6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lt2"/>
              </a:solidFill>
              <a:latin typeface="Times New Roman"/>
              <a:ea typeface="Times New Roman"/>
              <a:cs typeface="Times New Roman"/>
              <a:sym typeface="Times New Roman"/>
            </a:endParaRPr>
          </a:p>
        </p:txBody>
      </p:sp>
      <p:sp>
        <p:nvSpPr>
          <p:cNvPr id="124" name="Google Shape;124;p20"/>
          <p:cNvSpPr txBox="1"/>
          <p:nvPr/>
        </p:nvSpPr>
        <p:spPr>
          <a:xfrm>
            <a:off x="0" y="334962"/>
            <a:ext cx="9144000" cy="609600"/>
          </a:xfrm>
          <a:prstGeom prst="rect">
            <a:avLst/>
          </a:prstGeom>
          <a:solidFill>
            <a:srgbClr val="002E6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lt2"/>
              </a:solidFill>
              <a:latin typeface="Times New Roman"/>
              <a:ea typeface="Times New Roman"/>
              <a:cs typeface="Times New Roman"/>
              <a:sym typeface="Times New Roman"/>
            </a:endParaRPr>
          </a:p>
        </p:txBody>
      </p:sp>
      <p:sp>
        <p:nvSpPr>
          <p:cNvPr id="125" name="Google Shape;125;p20"/>
          <p:cNvSpPr txBox="1"/>
          <p:nvPr/>
        </p:nvSpPr>
        <p:spPr>
          <a:xfrm>
            <a:off x="1752600" y="76200"/>
            <a:ext cx="72390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Click to edit Master title style</a:t>
            </a:r>
            <a:endParaRPr/>
          </a:p>
        </p:txBody>
      </p:sp>
      <p:pic>
        <p:nvPicPr>
          <p:cNvPr id="126" name="Google Shape;126;p20" descr="Nevada_N_RGB.jpg"/>
          <p:cNvPicPr preferRelativeResize="0"/>
          <p:nvPr/>
        </p:nvPicPr>
        <p:blipFill rotWithShape="1">
          <a:blip r:embed="rId3">
            <a:alphaModFix/>
          </a:blip>
          <a:srcRect/>
          <a:stretch/>
        </p:blipFill>
        <p:spPr>
          <a:xfrm>
            <a:off x="457200" y="182562"/>
            <a:ext cx="914400" cy="914400"/>
          </a:xfrm>
          <a:prstGeom prst="rect">
            <a:avLst/>
          </a:prstGeom>
          <a:noFill/>
          <a:ln w="15875" cap="flat" cmpd="sng">
            <a:solidFill>
              <a:schemeClr val="lt1"/>
            </a:solidFill>
            <a:prstDash val="solid"/>
            <a:miter lim="800000"/>
            <a:headEnd type="none" w="sm" len="sm"/>
            <a:tailEnd type="none" w="sm" len="sm"/>
          </a:ln>
        </p:spPr>
      </p:pic>
      <p:sp>
        <p:nvSpPr>
          <p:cNvPr id="127" name="Google Shape;127;p20"/>
          <p:cNvSpPr txBox="1"/>
          <p:nvPr/>
        </p:nvSpPr>
        <p:spPr>
          <a:xfrm>
            <a:off x="0" y="6705600"/>
            <a:ext cx="9144000" cy="152400"/>
          </a:xfrm>
          <a:prstGeom prst="rect">
            <a:avLst/>
          </a:prstGeom>
          <a:solidFill>
            <a:srgbClr val="C0C0C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lt2"/>
              </a:solidFill>
              <a:latin typeface="Times New Roman"/>
              <a:ea typeface="Times New Roman"/>
              <a:cs typeface="Times New Roman"/>
              <a:sym typeface="Times New Roman"/>
            </a:endParaRPr>
          </a:p>
        </p:txBody>
      </p:sp>
      <p:sp>
        <p:nvSpPr>
          <p:cNvPr id="128" name="Google Shape;128;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29" name="Google Shape;129;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0" name="Google Shape;130;p20"/>
          <p:cNvSpPr txBox="1">
            <a:spLocks noGrp="1"/>
          </p:cNvSpPr>
          <p:nvPr>
            <p:ph type="ftr" idx="11"/>
          </p:nvPr>
        </p:nvSpPr>
        <p:spPr>
          <a:xfrm>
            <a:off x="457200" y="6340475"/>
            <a:ext cx="5638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SzPts val="1400"/>
              <a:buNone/>
              <a:defRPr sz="1200" b="0" i="0" u="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9pPr>
          </a:lstStyle>
          <a:p>
            <a:endParaRPr/>
          </a:p>
        </p:txBody>
      </p:sp>
      <p:sp>
        <p:nvSpPr>
          <p:cNvPr id="131" name="Google Shape;13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lt1"/>
              </a:buClr>
              <a:buSzPts val="1200"/>
              <a:buFont typeface="Times New Roman"/>
              <a:buNone/>
              <a:defRPr sz="1200" b="0" i="0" u="none">
                <a:solidFill>
                  <a:schemeClr val="lt1"/>
                </a:solidFill>
                <a:latin typeface="Times New Roman"/>
                <a:ea typeface="Times New Roman"/>
                <a:cs typeface="Times New Roman"/>
                <a:sym typeface="Times New Roman"/>
              </a:defRPr>
            </a:lvl9pPr>
          </a:lstStyle>
          <a:p>
            <a:pPr marL="0" lvl="0" indent="-76200" algn="r" rtl="0">
              <a:spcBef>
                <a:spcPts val="0"/>
              </a:spcBef>
              <a:spcAft>
                <a:spcPts val="0"/>
              </a:spcAft>
              <a:buClr>
                <a:schemeClr val="lt1"/>
              </a:buClr>
              <a:buSzPts val="1200"/>
              <a:buFont typeface="Times New Roman"/>
              <a:buChar char="•"/>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en.wikipedia.org/wiki/Race_condition" TargetMode="External"/><Relationship Id="rId4" Type="http://schemas.openxmlformats.org/officeDocument/2006/relationships/hyperlink" Target="https://en.wikipedia.org/wiki/Software_bug"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Attack_(computing)"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https://en.wikipedia.org/wiki/Computer_security_policy"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ndex.php?title=Storage_channels&amp;action=edit&amp;redlink=1"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hyperlink" Target="https://en.wikipedia.org/wiki/Timing_channels"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webopedia.com/TERM/S/script_kiddie.html"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hyperlink" Target="https://www.us-cert.gov/bsi/articles/best-practices/architectural-risk-analysis/architectural-risk-analysis"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722312"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
            </a:r>
            <a:br>
              <a:rPr lang="en-US" sz="4000" b="1" i="0" u="none">
                <a:solidFill>
                  <a:schemeClr val="dk1"/>
                </a:solidFill>
                <a:latin typeface="Calibri"/>
                <a:ea typeface="Calibri"/>
                <a:cs typeface="Calibri"/>
                <a:sym typeface="Calibri"/>
              </a:rPr>
            </a:br>
            <a:endParaRPr/>
          </a:p>
        </p:txBody>
      </p:sp>
      <p:sp>
        <p:nvSpPr>
          <p:cNvPr id="140" name="Google Shape;140;p22"/>
          <p:cNvSpPr txBox="1">
            <a:spLocks noGrp="1"/>
          </p:cNvSpPr>
          <p:nvPr>
            <p:ph type="body" idx="1"/>
          </p:nvPr>
        </p:nvSpPr>
        <p:spPr>
          <a:xfrm>
            <a:off x="685800" y="1905000"/>
            <a:ext cx="7772400" cy="1500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98989"/>
              </a:buClr>
              <a:buSzPts val="4800"/>
              <a:buNone/>
            </a:pPr>
            <a:r>
              <a:rPr lang="en-US" sz="4800" b="0" i="0" u="none">
                <a:solidFill>
                  <a:srgbClr val="898989"/>
                </a:solidFill>
                <a:latin typeface="Calibri"/>
                <a:ea typeface="Calibri"/>
                <a:cs typeface="Calibri"/>
                <a:sym typeface="Calibri"/>
              </a:rPr>
              <a:t>Program security:chp2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218" name="Google Shape;218;p35"/>
          <p:cNvPicPr preferRelativeResize="0">
            <a:picLocks noGrp="1"/>
          </p:cNvPicPr>
          <p:nvPr>
            <p:ph type="body" idx="1"/>
          </p:nvPr>
        </p:nvPicPr>
        <p:blipFill rotWithShape="1">
          <a:blip r:embed="rId3">
            <a:alphaModFix/>
          </a:blip>
          <a:srcRect/>
          <a:stretch/>
        </p:blipFill>
        <p:spPr>
          <a:xfrm>
            <a:off x="228600" y="304800"/>
            <a:ext cx="8899525" cy="472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224" name="Google Shape;224;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However, there might be  a possibility of buffer overflow in a program because the gets() function does not check the array bounds.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Here is an example of what an attacker could do with this coding error:</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230" name="Google Shape;230;p37"/>
          <p:cNvPicPr preferRelativeResize="0">
            <a:picLocks noGrp="1"/>
          </p:cNvPicPr>
          <p:nvPr>
            <p:ph type="body" idx="1"/>
          </p:nvPr>
        </p:nvPicPr>
        <p:blipFill rotWithShape="1">
          <a:blip r:embed="rId3">
            <a:alphaModFix/>
          </a:blip>
          <a:srcRect/>
          <a:stretch/>
        </p:blipFill>
        <p:spPr>
          <a:xfrm>
            <a:off x="457200" y="0"/>
            <a:ext cx="8666162" cy="419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236" name="Google Shape;236;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3000"/>
              <a:buFont typeface="Arial"/>
              <a:buChar char="•"/>
            </a:pPr>
            <a:r>
              <a:rPr lang="en-US" sz="3000" b="0" i="0" u="none">
                <a:solidFill>
                  <a:srgbClr val="FF0000"/>
                </a:solidFill>
                <a:latin typeface="Calibri"/>
                <a:ea typeface="Calibri"/>
                <a:cs typeface="Calibri"/>
                <a:sym typeface="Calibri"/>
              </a:rPr>
              <a:t>In the above example, the program gives the user root privileges, even though the user entered an incorrect password. </a:t>
            </a:r>
            <a:endParaRPr/>
          </a:p>
          <a:p>
            <a:pPr marL="342900" marR="0" lvl="0" indent="-342900" algn="l" rtl="0">
              <a:lnSpc>
                <a:spcPct val="100000"/>
              </a:lnSpc>
              <a:spcBef>
                <a:spcPts val="600"/>
              </a:spcBef>
              <a:spcAft>
                <a:spcPts val="0"/>
              </a:spcAft>
              <a:buClr>
                <a:srgbClr val="0070C0"/>
              </a:buClr>
              <a:buSzPts val="3000"/>
              <a:buFont typeface="Arial"/>
              <a:buChar char="•"/>
            </a:pPr>
            <a:r>
              <a:rPr lang="en-US" sz="3000" b="0" i="0" u="none">
                <a:solidFill>
                  <a:srgbClr val="0070C0"/>
                </a:solidFill>
                <a:latin typeface="Calibri"/>
                <a:ea typeface="Calibri"/>
                <a:cs typeface="Calibri"/>
                <a:sym typeface="Calibri"/>
              </a:rPr>
              <a:t>In this case, the attacker supplied an input with a length greater than the buffer can hold, creating buffer overflow, which overwrote the memory of “pass.” </a:t>
            </a:r>
            <a:r>
              <a:rPr lang="en-US" sz="3000" b="0" i="0" u="none">
                <a:solidFill>
                  <a:schemeClr val="dk1"/>
                </a:solidFill>
                <a:latin typeface="Calibri"/>
                <a:ea typeface="Calibri"/>
                <a:cs typeface="Calibri"/>
                <a:sym typeface="Calibri"/>
              </a:rPr>
              <a:t>Therefore, despite the incorrect password, the value of “pass” became non zero, and the attacker receives root privileges.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body" idx="1"/>
          </p:nvPr>
        </p:nvSpPr>
        <p:spPr>
          <a:xfrm>
            <a:off x="457200" y="533400"/>
            <a:ext cx="8229600" cy="55927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3000"/>
              <a:buFont typeface="Arial"/>
              <a:buChar char="•"/>
            </a:pPr>
            <a:r>
              <a:rPr lang="en-US" sz="3000" b="1" i="0" u="none">
                <a:solidFill>
                  <a:schemeClr val="dk1"/>
                </a:solidFill>
                <a:latin typeface="Calibri"/>
                <a:ea typeface="Calibri"/>
                <a:cs typeface="Calibri"/>
                <a:sym typeface="Calibri"/>
              </a:rPr>
              <a:t>Buffer Overflow Solutions</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To prevent buffer overflow, developers of C/C++ applications </a:t>
            </a:r>
            <a:r>
              <a:rPr lang="en-US" sz="3000" b="0" i="0" u="none">
                <a:solidFill>
                  <a:srgbClr val="0070C0"/>
                </a:solidFill>
                <a:latin typeface="Calibri"/>
                <a:ea typeface="Calibri"/>
                <a:cs typeface="Calibri"/>
                <a:sym typeface="Calibri"/>
              </a:rPr>
              <a:t>should avoid standard library functions that are not bounds-checked, such as gets, scanf and strcpy.</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In addition, secure development practices should </a:t>
            </a:r>
            <a:r>
              <a:rPr lang="en-US" sz="3000" b="0" i="0" u="none">
                <a:solidFill>
                  <a:srgbClr val="0070C0"/>
                </a:solidFill>
                <a:latin typeface="Calibri"/>
                <a:ea typeface="Calibri"/>
                <a:cs typeface="Calibri"/>
                <a:sym typeface="Calibri"/>
              </a:rPr>
              <a:t>include regular testing to detect and fix buffer overflows. </a:t>
            </a:r>
            <a:r>
              <a:rPr lang="en-US" sz="3000" b="0" i="0" u="none">
                <a:solidFill>
                  <a:schemeClr val="dk1"/>
                </a:solidFill>
                <a:latin typeface="Calibri"/>
                <a:ea typeface="Calibri"/>
                <a:cs typeface="Calibri"/>
                <a:sym typeface="Calibri"/>
              </a:rPr>
              <a:t>The most reliable way to avoid or prevent buffer overflows is to use automatic protection at the language level. </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Another fix is </a:t>
            </a:r>
            <a:r>
              <a:rPr lang="en-US" sz="3000" b="0" i="0" u="none">
                <a:solidFill>
                  <a:srgbClr val="0070C0"/>
                </a:solidFill>
                <a:latin typeface="Calibri"/>
                <a:ea typeface="Calibri"/>
                <a:cs typeface="Calibri"/>
                <a:sym typeface="Calibri"/>
              </a:rPr>
              <a:t>bounds-checking</a:t>
            </a:r>
            <a:r>
              <a:rPr lang="en-US" sz="3000" b="0" i="0" u="none">
                <a:solidFill>
                  <a:schemeClr val="dk1"/>
                </a:solidFill>
                <a:latin typeface="Calibri"/>
                <a:ea typeface="Calibri"/>
                <a:cs typeface="Calibri"/>
                <a:sym typeface="Calibri"/>
              </a:rPr>
              <a:t> enforced at run-time, which prevents buffer overrun by automatically checking that data written to a buffer is within acceptable boundaries.</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Incomplete mediation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mediation</a:t>
            </a:r>
            <a:endParaRPr/>
          </a:p>
        </p:txBody>
      </p:sp>
      <p:sp>
        <p:nvSpPr>
          <p:cNvPr id="258" name="Google Shape;258;p4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0070C0"/>
              </a:buClr>
              <a:buSzPts val="2800"/>
              <a:buFont typeface="Arial"/>
              <a:buChar char="–"/>
            </a:pPr>
            <a:r>
              <a:rPr lang="en-US" sz="2800" b="0" i="0" u="none" strike="noStrike" cap="none">
                <a:solidFill>
                  <a:srgbClr val="0070C0"/>
                </a:solidFill>
                <a:latin typeface="Calibri"/>
                <a:ea typeface="Calibri"/>
                <a:cs typeface="Calibri"/>
                <a:sym typeface="Calibri"/>
              </a:rPr>
              <a:t>Web-based applications are a common example</a:t>
            </a:r>
            <a:endParaRPr/>
          </a:p>
          <a:p>
            <a:pPr marL="342900" marR="0" lvl="0" indent="-342900" algn="l" rtl="0">
              <a:lnSpc>
                <a:spcPct val="100000"/>
              </a:lnSpc>
              <a:spcBef>
                <a:spcPts val="640"/>
              </a:spcBef>
              <a:spcAft>
                <a:spcPts val="0"/>
              </a:spcAft>
              <a:buClr>
                <a:srgbClr val="0070C0"/>
              </a:buClr>
              <a:buSzPts val="3200"/>
              <a:buFont typeface="Arial"/>
              <a:buChar char="•"/>
            </a:pPr>
            <a:r>
              <a:rPr lang="en-US" sz="3200" b="0" i="0" u="none">
                <a:solidFill>
                  <a:srgbClr val="0070C0"/>
                </a:solidFill>
                <a:latin typeface="Calibri"/>
                <a:ea typeface="Calibri"/>
                <a:cs typeface="Calibri"/>
                <a:sym typeface="Calibri"/>
              </a:rPr>
              <a:t>An application needs to ensure that what user has entered constitutes a meaningful request</a:t>
            </a:r>
            <a:endParaRPr/>
          </a:p>
          <a:p>
            <a:pPr marL="742950" marR="0" lvl="1" indent="-285750" algn="l" rtl="0">
              <a:lnSpc>
                <a:spcPct val="100000"/>
              </a:lnSpc>
              <a:spcBef>
                <a:spcPts val="560"/>
              </a:spcBef>
              <a:spcAft>
                <a:spcPts val="0"/>
              </a:spcAft>
              <a:buClr>
                <a:srgbClr val="0070C0"/>
              </a:buClr>
              <a:buSzPts val="2800"/>
              <a:buFont typeface="Arial"/>
              <a:buChar char="–"/>
            </a:pPr>
            <a:r>
              <a:rPr lang="en-US" sz="2800" b="0" i="0" u="none" strike="noStrike" cap="none">
                <a:solidFill>
                  <a:srgbClr val="0070C0"/>
                </a:solidFill>
                <a:latin typeface="Calibri"/>
                <a:ea typeface="Calibri"/>
                <a:cs typeface="Calibri"/>
                <a:sym typeface="Calibri"/>
              </a:rPr>
              <a:t>This is called mediation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Incomplete mediation</a:t>
            </a:r>
            <a:endParaRPr/>
          </a:p>
        </p:txBody>
      </p:sp>
      <p:sp>
        <p:nvSpPr>
          <p:cNvPr id="264" name="Google Shape;264;p4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Incomplete mediation occurs when the application accepts incorrect data from user</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270" name="Google Shape;270;p44"/>
          <p:cNvPicPr preferRelativeResize="0">
            <a:picLocks noGrp="1"/>
          </p:cNvPicPr>
          <p:nvPr>
            <p:ph type="body" idx="1"/>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Defences against incomplete mediation</a:t>
            </a:r>
            <a:endParaRPr/>
          </a:p>
        </p:txBody>
      </p:sp>
      <p:sp>
        <p:nvSpPr>
          <p:cNvPr id="276" name="Google Shape;276;p4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For values entered by the user</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Always do very careful checks on the values of all fields</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These values can potentially contain completely arbitrary 8-bit data and be of any length</a:t>
            </a:r>
            <a:endParaRPr/>
          </a:p>
          <a:p>
            <a:pPr marL="1143000" marR="0" lvl="2" indent="-76200" algn="l" rtl="0">
              <a:lnSpc>
                <a:spcPct val="100000"/>
              </a:lnSpc>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For state stored by the client:</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Make sure the client has not modified the data in any way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Secure programs</a:t>
            </a:r>
            <a:endParaRPr/>
          </a:p>
        </p:txBody>
      </p:sp>
      <p:sp>
        <p:nvSpPr>
          <p:cNvPr id="146" name="Google Shape;146;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2400"/>
              <a:buFont typeface="Noto Sans Symbols"/>
              <a:buChar char="▪"/>
            </a:pPr>
            <a:r>
              <a:rPr lang="en-US" sz="2400" b="0" i="0" u="none" strike="noStrike" cap="none">
                <a:solidFill>
                  <a:srgbClr val="FF0000"/>
                </a:solidFill>
                <a:latin typeface="Calibri"/>
                <a:ea typeface="Calibri"/>
                <a:cs typeface="Calibri"/>
                <a:sym typeface="Calibri"/>
              </a:rPr>
              <a:t>Pgm is secure if we trust that it provides/enforces:</a:t>
            </a:r>
            <a:endParaRPr/>
          </a:p>
          <a:p>
            <a:pPr marL="742950" marR="0" lvl="1" indent="-28575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Confidentiality</a:t>
            </a:r>
            <a:endParaRPr/>
          </a:p>
          <a:p>
            <a:pPr marL="742950" marR="0" lvl="1" indent="-28575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Integrity</a:t>
            </a:r>
            <a:endParaRPr/>
          </a:p>
          <a:p>
            <a:pPr marL="742950" marR="0" lvl="1" indent="-28575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Availability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Time-Of-Check To Time-Of-Use errors</a:t>
            </a:r>
            <a:endParaRPr/>
          </a:p>
        </p:txBody>
      </p:sp>
      <p:sp>
        <p:nvSpPr>
          <p:cNvPr id="282" name="Google Shape;282;p4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TOCTTOU (“TOCK-too”) errors</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Also known as “race condition” errors</a:t>
            </a:r>
            <a:endParaRPr/>
          </a:p>
          <a:p>
            <a:pPr marL="742950" marR="0" lvl="1" indent="-285750" algn="l" rtl="0">
              <a:lnSpc>
                <a:spcPct val="9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In </a:t>
            </a:r>
            <a:r>
              <a:rPr lang="en-US" sz="2800" b="0" i="0" u="sng" strike="noStrike" cap="none">
                <a:solidFill>
                  <a:schemeClr val="hlink"/>
                </a:solidFill>
                <a:latin typeface="Calibri"/>
                <a:ea typeface="Calibri"/>
                <a:cs typeface="Calibri"/>
                <a:sym typeface="Calibri"/>
                <a:hlinkClick r:id="rId3"/>
              </a:rPr>
              <a:t>software development</a:t>
            </a:r>
            <a:r>
              <a:rPr lang="en-US" sz="2800" b="0" i="0" u="none" strike="noStrike" cap="none">
                <a:solidFill>
                  <a:schemeClr val="dk1"/>
                </a:solidFill>
                <a:latin typeface="Calibri"/>
                <a:ea typeface="Calibri"/>
                <a:cs typeface="Calibri"/>
                <a:sym typeface="Calibri"/>
              </a:rPr>
              <a:t>, </a:t>
            </a:r>
            <a:r>
              <a:rPr lang="en-US" sz="2800" b="1" i="0" u="none" strike="noStrike" cap="none">
                <a:solidFill>
                  <a:schemeClr val="dk1"/>
                </a:solidFill>
                <a:latin typeface="Calibri"/>
                <a:ea typeface="Calibri"/>
                <a:cs typeface="Calibri"/>
                <a:sym typeface="Calibri"/>
              </a:rPr>
              <a:t>time of check to time of use</a:t>
            </a:r>
            <a:r>
              <a:rPr lang="en-US" sz="2800" b="0" i="0" u="none" strike="noStrike" cap="none">
                <a:solidFill>
                  <a:schemeClr val="dk1"/>
                </a:solidFill>
                <a:latin typeface="Calibri"/>
                <a:ea typeface="Calibri"/>
                <a:cs typeface="Calibri"/>
                <a:sym typeface="Calibri"/>
              </a:rPr>
              <a:t> (</a:t>
            </a:r>
            <a:r>
              <a:rPr lang="en-US" sz="2800" b="1" i="0" u="none" strike="noStrike" cap="none">
                <a:solidFill>
                  <a:schemeClr val="dk1"/>
                </a:solidFill>
                <a:latin typeface="Calibri"/>
                <a:ea typeface="Calibri"/>
                <a:cs typeface="Calibri"/>
                <a:sym typeface="Calibri"/>
              </a:rPr>
              <a:t>TOCTTOU</a:t>
            </a:r>
            <a:r>
              <a:rPr lang="en-US" sz="2800" b="0" i="0" u="none" strike="noStrike" cap="none">
                <a:solidFill>
                  <a:schemeClr val="dk1"/>
                </a:solidFill>
                <a:latin typeface="Calibri"/>
                <a:ea typeface="Calibri"/>
                <a:cs typeface="Calibri"/>
                <a:sym typeface="Calibri"/>
              </a:rPr>
              <a:t> or </a:t>
            </a:r>
            <a:r>
              <a:rPr lang="en-US" sz="2800" b="1" i="0" u="none" strike="noStrike" cap="none">
                <a:solidFill>
                  <a:schemeClr val="dk1"/>
                </a:solidFill>
                <a:latin typeface="Calibri"/>
                <a:ea typeface="Calibri"/>
                <a:cs typeface="Calibri"/>
                <a:sym typeface="Calibri"/>
              </a:rPr>
              <a:t>TOCTOU</a:t>
            </a:r>
            <a:r>
              <a:rPr lang="en-US" sz="2800" b="0" i="0" u="none" strike="noStrike" cap="none">
                <a:solidFill>
                  <a:schemeClr val="dk1"/>
                </a:solidFill>
                <a:latin typeface="Calibri"/>
                <a:ea typeface="Calibri"/>
                <a:cs typeface="Calibri"/>
                <a:sym typeface="Calibri"/>
              </a:rPr>
              <a:t>, pronounced "</a:t>
            </a:r>
            <a:r>
              <a:rPr lang="en-US" sz="2800" b="0" i="1" u="none" strike="noStrike" cap="none">
                <a:solidFill>
                  <a:schemeClr val="dk1"/>
                </a:solidFill>
                <a:latin typeface="Calibri"/>
                <a:ea typeface="Calibri"/>
                <a:cs typeface="Calibri"/>
                <a:sym typeface="Calibri"/>
              </a:rPr>
              <a:t>tock too</a:t>
            </a:r>
            <a:r>
              <a:rPr lang="en-US" sz="2800" b="0" i="0" u="none" strike="noStrike" cap="none">
                <a:solidFill>
                  <a:schemeClr val="dk1"/>
                </a:solidFill>
                <a:latin typeface="Calibri"/>
                <a:ea typeface="Calibri"/>
                <a:cs typeface="Calibri"/>
                <a:sym typeface="Calibri"/>
              </a:rPr>
              <a:t>") is a class of </a:t>
            </a:r>
            <a:r>
              <a:rPr lang="en-US" sz="2800" b="0" i="0" u="sng" strike="noStrike" cap="none">
                <a:solidFill>
                  <a:schemeClr val="hlink"/>
                </a:solidFill>
                <a:latin typeface="Calibri"/>
                <a:ea typeface="Calibri"/>
                <a:cs typeface="Calibri"/>
                <a:sym typeface="Calibri"/>
                <a:hlinkClick r:id="rId4"/>
              </a:rPr>
              <a:t>software bugs</a:t>
            </a:r>
            <a:r>
              <a:rPr lang="en-US" sz="2800" b="0" i="0" u="none" strike="noStrike" cap="none">
                <a:solidFill>
                  <a:schemeClr val="dk1"/>
                </a:solidFill>
                <a:latin typeface="Calibri"/>
                <a:ea typeface="Calibri"/>
                <a:cs typeface="Calibri"/>
                <a:sym typeface="Calibri"/>
              </a:rPr>
              <a:t> caused by changes in a system between the </a:t>
            </a:r>
            <a:r>
              <a:rPr lang="en-US" sz="2800" b="0" i="1" u="none" strike="noStrike" cap="none">
                <a:solidFill>
                  <a:schemeClr val="dk1"/>
                </a:solidFill>
                <a:latin typeface="Calibri"/>
                <a:ea typeface="Calibri"/>
                <a:cs typeface="Calibri"/>
                <a:sym typeface="Calibri"/>
              </a:rPr>
              <a:t>checking</a:t>
            </a:r>
            <a:r>
              <a:rPr lang="en-US" sz="2800" b="0" i="0" u="none" strike="noStrike" cap="none">
                <a:solidFill>
                  <a:schemeClr val="dk1"/>
                </a:solidFill>
                <a:latin typeface="Calibri"/>
                <a:ea typeface="Calibri"/>
                <a:cs typeface="Calibri"/>
                <a:sym typeface="Calibri"/>
              </a:rPr>
              <a:t> of a condition (such as a security credential) and the </a:t>
            </a:r>
            <a:r>
              <a:rPr lang="en-US" sz="2800" b="0" i="1" u="none" strike="noStrike" cap="none">
                <a:solidFill>
                  <a:schemeClr val="dk1"/>
                </a:solidFill>
                <a:latin typeface="Calibri"/>
                <a:ea typeface="Calibri"/>
                <a:cs typeface="Calibri"/>
                <a:sym typeface="Calibri"/>
              </a:rPr>
              <a:t>use</a:t>
            </a:r>
            <a:r>
              <a:rPr lang="en-US" sz="2800" b="0" i="0" u="none" strike="noStrike" cap="none">
                <a:solidFill>
                  <a:schemeClr val="dk1"/>
                </a:solidFill>
                <a:latin typeface="Calibri"/>
                <a:ea typeface="Calibri"/>
                <a:cs typeface="Calibri"/>
                <a:sym typeface="Calibri"/>
              </a:rPr>
              <a:t> of the results of that check. This is one example of a </a:t>
            </a:r>
            <a:r>
              <a:rPr lang="en-US" sz="2800" b="0" i="0" u="sng" strike="noStrike" cap="none">
                <a:solidFill>
                  <a:schemeClr val="hlink"/>
                </a:solidFill>
                <a:latin typeface="Calibri"/>
                <a:ea typeface="Calibri"/>
                <a:cs typeface="Calibri"/>
                <a:sym typeface="Calibri"/>
                <a:hlinkClick r:id="rId5"/>
              </a:rPr>
              <a:t>race condition</a:t>
            </a:r>
            <a:r>
              <a:rPr lang="en-US" sz="2800" b="0" i="0" u="none" strike="noStrike" cap="none">
                <a:solidFill>
                  <a:schemeClr val="dk1"/>
                </a:solidFill>
                <a:latin typeface="Calibri"/>
                <a:ea typeface="Calibri"/>
                <a:cs typeface="Calibri"/>
                <a:sym typeface="Calibri"/>
              </a:rPr>
              <a:t>.</a:t>
            </a:r>
            <a:br>
              <a:rPr lang="en-US" sz="2800" b="0" i="0" u="none" strike="noStrike" cap="none">
                <a:solidFill>
                  <a:schemeClr val="dk1"/>
                </a:solidFill>
                <a:latin typeface="Calibri"/>
                <a:ea typeface="Calibri"/>
                <a:cs typeface="Calibri"/>
                <a:sym typeface="Calibri"/>
              </a:rPr>
            </a:b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288" name="Google Shape;288;p4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This weakness can be security-relevant when an attacker can influence the state of the resource between check and use. This can happen with shared resources such as files, memory, or even variables in multithreaded programs.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8"/>
          <p:cNvSpPr txBox="1"/>
          <p:nvPr/>
        </p:nvSpPr>
        <p:spPr>
          <a:xfrm>
            <a:off x="225425" y="0"/>
            <a:ext cx="8918575" cy="6678612"/>
          </a:xfrm>
          <a:prstGeom prst="rect">
            <a:avLst/>
          </a:prstGeom>
          <a:noFill/>
          <a:ln>
            <a:noFill/>
          </a:ln>
        </p:spPr>
        <p:txBody>
          <a:bodyPr spcFirstLastPara="1" wrap="square" lIns="91425" tIns="45700" rIns="91425" bIns="45700" anchor="t" anchorCtr="0">
            <a:noAutofit/>
          </a:bodyPr>
          <a:lstStyle/>
          <a:p>
            <a:pPr marL="0" marR="0" lvl="0" indent="-127000" algn="l" rtl="0">
              <a:lnSpc>
                <a:spcPct val="100000"/>
              </a:lnSpc>
              <a:spcBef>
                <a:spcPts val="0"/>
              </a:spcBef>
              <a:spcAft>
                <a:spcPts val="0"/>
              </a:spcAft>
              <a:buClr>
                <a:srgbClr val="FF0000"/>
              </a:buClr>
              <a:buSzPts val="2000"/>
              <a:buFont typeface="Times New Roman"/>
              <a:buChar char="•"/>
            </a:pPr>
            <a:r>
              <a:rPr lang="en-US" sz="2000" b="0" i="0" u="none" dirty="0">
                <a:solidFill>
                  <a:srgbClr val="FF0000"/>
                </a:solidFill>
                <a:latin typeface="Times New Roman"/>
                <a:ea typeface="Times New Roman"/>
                <a:cs typeface="Times New Roman"/>
                <a:sym typeface="Times New Roman"/>
              </a:rPr>
              <a:t>Malicious Code</a:t>
            </a:r>
            <a:endParaRPr dirty="0"/>
          </a:p>
          <a:p>
            <a:pPr marL="0" marR="0" lvl="0" indent="0" algn="l" rtl="0">
              <a:lnSpc>
                <a:spcPct val="100000"/>
              </a:lnSpc>
              <a:spcBef>
                <a:spcPts val="400"/>
              </a:spcBef>
              <a:spcAft>
                <a:spcPts val="0"/>
              </a:spcAft>
              <a:buClr>
                <a:schemeClr val="lt2"/>
              </a:buClr>
              <a:buSzPts val="2000"/>
              <a:buFont typeface="Times New Roman"/>
              <a:buNone/>
            </a:pPr>
            <a:endParaRPr sz="2000" b="0" i="0" u="none" dirty="0">
              <a:solidFill>
                <a:schemeClr val="dk1"/>
              </a:solidFill>
              <a:latin typeface="Times New Roman"/>
              <a:ea typeface="Times New Roman"/>
              <a:cs typeface="Times New Roman"/>
              <a:sym typeface="Times New Roman"/>
            </a:endParaRPr>
          </a:p>
          <a:p>
            <a:pPr marL="0" marR="0" lvl="0" indent="-76200" algn="l" rtl="0">
              <a:lnSpc>
                <a:spcPct val="100000"/>
              </a:lnSpc>
              <a:spcBef>
                <a:spcPts val="400"/>
              </a:spcBef>
              <a:spcAft>
                <a:spcPts val="0"/>
              </a:spcAft>
              <a:buClr>
                <a:schemeClr val="folHlink"/>
              </a:buClr>
              <a:buSzPts val="1200"/>
              <a:buFont typeface="Noto Sans Symbols"/>
              <a:buChar char="■"/>
            </a:pPr>
            <a:r>
              <a:rPr lang="en-US" sz="2000" b="0" i="0" u="none" dirty="0">
                <a:solidFill>
                  <a:schemeClr val="dk1"/>
                </a:solidFill>
                <a:latin typeface="Times New Roman"/>
                <a:ea typeface="Times New Roman"/>
                <a:cs typeface="Times New Roman"/>
                <a:sym typeface="Times New Roman"/>
              </a:rPr>
              <a:t> Malicious code or rogue </a:t>
            </a:r>
            <a:r>
              <a:rPr lang="en-US" sz="2000" b="0" i="0" u="none" dirty="0" err="1">
                <a:solidFill>
                  <a:schemeClr val="dk1"/>
                </a:solidFill>
                <a:latin typeface="Times New Roman"/>
                <a:ea typeface="Times New Roman"/>
                <a:cs typeface="Times New Roman"/>
                <a:sym typeface="Times New Roman"/>
              </a:rPr>
              <a:t>pgm</a:t>
            </a:r>
            <a:r>
              <a:rPr lang="en-US" sz="2000" b="0" i="0" u="none" dirty="0">
                <a:solidFill>
                  <a:schemeClr val="dk1"/>
                </a:solidFill>
                <a:latin typeface="Times New Roman"/>
                <a:ea typeface="Times New Roman"/>
                <a:cs typeface="Times New Roman"/>
                <a:sym typeface="Times New Roman"/>
              </a:rPr>
              <a:t> is written to exploit flaws in </a:t>
            </a:r>
            <a:r>
              <a:rPr lang="en-US" sz="2000" b="0" i="0" u="none" dirty="0" err="1">
                <a:solidFill>
                  <a:schemeClr val="dk1"/>
                </a:solidFill>
                <a:latin typeface="Times New Roman"/>
                <a:ea typeface="Times New Roman"/>
                <a:cs typeface="Times New Roman"/>
                <a:sym typeface="Times New Roman"/>
              </a:rPr>
              <a:t>pgms</a:t>
            </a:r>
            <a:endParaRPr dirty="0"/>
          </a:p>
          <a:p>
            <a:pPr marL="0" marR="0" lvl="0" indent="0" algn="l" rtl="0">
              <a:lnSpc>
                <a:spcPct val="100000"/>
              </a:lnSpc>
              <a:spcBef>
                <a:spcPts val="400"/>
              </a:spcBef>
              <a:spcAft>
                <a:spcPts val="0"/>
              </a:spcAft>
              <a:buClr>
                <a:schemeClr val="lt2"/>
              </a:buClr>
              <a:buSzPts val="2000"/>
              <a:buFont typeface="Times New Roman"/>
              <a:buNone/>
            </a:pPr>
            <a:endParaRPr sz="20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Malicious code can change</a:t>
            </a:r>
            <a:endParaRPr dirty="0"/>
          </a:p>
          <a:p>
            <a:pPr marL="457200" marR="0" lvl="1" indent="-76200" algn="l" rtl="0">
              <a:lnSpc>
                <a:spcPct val="100000"/>
              </a:lnSpc>
              <a:spcBef>
                <a:spcPts val="400"/>
              </a:spcBef>
              <a:spcAft>
                <a:spcPts val="0"/>
              </a:spcAft>
              <a:buClr>
                <a:schemeClr val="hlink"/>
              </a:buClr>
              <a:buSzPts val="12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 data</a:t>
            </a:r>
            <a:endParaRPr dirty="0"/>
          </a:p>
          <a:p>
            <a:pPr marL="457200" marR="0" lvl="1" indent="-76200" algn="l" rtl="0">
              <a:lnSpc>
                <a:spcPct val="100000"/>
              </a:lnSpc>
              <a:spcBef>
                <a:spcPts val="400"/>
              </a:spcBef>
              <a:spcAft>
                <a:spcPts val="0"/>
              </a:spcAft>
              <a:buClr>
                <a:schemeClr val="hlink"/>
              </a:buClr>
              <a:buSzPts val="12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 other programs</a:t>
            </a:r>
            <a:endParaRPr dirty="0"/>
          </a:p>
          <a:p>
            <a:pPr marL="0" marR="0" lvl="0" indent="0" algn="l" rtl="0">
              <a:lnSpc>
                <a:spcPct val="100000"/>
              </a:lnSpc>
              <a:spcBef>
                <a:spcPts val="400"/>
              </a:spcBef>
              <a:spcAft>
                <a:spcPts val="0"/>
              </a:spcAft>
              <a:buClr>
                <a:schemeClr val="lt2"/>
              </a:buClr>
              <a:buSzPts val="2000"/>
              <a:buFont typeface="Times New Roman"/>
              <a:buNone/>
            </a:pPr>
            <a:endParaRPr sz="2000" b="0" i="0" u="none" dirty="0">
              <a:solidFill>
                <a:schemeClr val="dk1"/>
              </a:solidFill>
              <a:latin typeface="Times New Roman"/>
              <a:ea typeface="Times New Roman"/>
              <a:cs typeface="Times New Roman"/>
              <a:sym typeface="Times New Roman"/>
            </a:endParaRPr>
          </a:p>
          <a:p>
            <a:pPr marR="0" lvl="0" algn="l" rtl="0">
              <a:lnSpc>
                <a:spcPct val="100000"/>
              </a:lnSpc>
              <a:spcBef>
                <a:spcPts val="400"/>
              </a:spcBef>
              <a:spcAft>
                <a:spcPts val="0"/>
              </a:spcAft>
              <a:buClr>
                <a:srgbClr val="0000FF"/>
              </a:buClr>
              <a:buSzPts val="1200"/>
            </a:pPr>
            <a:endParaRPr sz="2000" b="0" i="0" u="none" dirty="0">
              <a:solidFill>
                <a:schemeClr val="dk1"/>
              </a:solidFill>
              <a:latin typeface="Times New Roman"/>
              <a:ea typeface="Times New Roman"/>
              <a:cs typeface="Times New Roman"/>
              <a:sym typeface="Times New Roman"/>
            </a:endParaRPr>
          </a:p>
          <a:p>
            <a:pPr marL="457200" marR="0" lvl="1" indent="0" algn="l" rtl="0">
              <a:lnSpc>
                <a:spcPct val="100000"/>
              </a:lnSpc>
              <a:spcBef>
                <a:spcPts val="400"/>
              </a:spcBef>
              <a:spcAft>
                <a:spcPts val="0"/>
              </a:spcAft>
              <a:buClr>
                <a:schemeClr val="hlink"/>
              </a:buClr>
              <a:buSzPts val="1200"/>
              <a:buFont typeface="Noto Sans Symbols"/>
              <a:buNone/>
            </a:pPr>
            <a:endParaRPr sz="2000" b="0" i="0" u="none" strike="noStrike" cap="none" dirty="0">
              <a:solidFill>
                <a:schemeClr val="dk1"/>
              </a:solidFill>
              <a:latin typeface="Times New Roman"/>
              <a:ea typeface="Times New Roman"/>
              <a:cs typeface="Times New Roman"/>
              <a:sym typeface="Times New Roman"/>
            </a:endParaRPr>
          </a:p>
          <a:p>
            <a:pPr marL="0" marR="0" lvl="0" indent="-76200" algn="l" rtl="0">
              <a:lnSpc>
                <a:spcPct val="100000"/>
              </a:lnSpc>
              <a:spcBef>
                <a:spcPts val="400"/>
              </a:spcBef>
              <a:spcAft>
                <a:spcPts val="0"/>
              </a:spcAft>
              <a:buClr>
                <a:srgbClr val="0000FF"/>
              </a:buClr>
              <a:buSzPts val="1200"/>
              <a:buFont typeface="Noto Sans Symbols"/>
              <a:buChar char="■"/>
            </a:pPr>
            <a:r>
              <a:rPr lang="en-US" sz="2000" b="0" i="0" u="none" dirty="0">
                <a:solidFill>
                  <a:schemeClr val="dk1"/>
                </a:solidFill>
                <a:latin typeface="Times New Roman"/>
                <a:ea typeface="Times New Roman"/>
                <a:cs typeface="Times New Roman"/>
                <a:sym typeface="Times New Roman"/>
              </a:rPr>
              <a:t> Outline for this Subsection:</a:t>
            </a:r>
            <a:endParaRPr dirty="0"/>
          </a:p>
          <a:p>
            <a:pPr marL="0" marR="0" lvl="0" indent="-127000" algn="l"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	General-Purpose Malicious Code (incl. Viruses)</a:t>
            </a:r>
            <a:endParaRPr dirty="0"/>
          </a:p>
          <a:p>
            <a:pPr marL="0" marR="0" lvl="0" indent="-127000" algn="l" rtl="0">
              <a:lnSpc>
                <a:spcPct val="10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	Targeted Malicious Code</a:t>
            </a:r>
            <a:endParaRPr dirty="0"/>
          </a:p>
          <a:p>
            <a:pPr marL="457200" marR="0" lvl="1" indent="0" algn="l" rtl="0">
              <a:lnSpc>
                <a:spcPct val="100000"/>
              </a:lnSpc>
              <a:spcBef>
                <a:spcPts val="400"/>
              </a:spcBef>
              <a:spcAft>
                <a:spcPts val="0"/>
              </a:spcAft>
              <a:buClr>
                <a:schemeClr val="hlink"/>
              </a:buClr>
              <a:buSzPts val="1200"/>
              <a:buFont typeface="Noto Sans Symbols"/>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virus</a:t>
            </a:r>
            <a:endParaRPr/>
          </a:p>
        </p:txBody>
      </p:sp>
      <p:sp>
        <p:nvSpPr>
          <p:cNvPr id="299" name="Google Shape;299;p4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A virus is a computer code or program, which is capable of affecting your computer data badly by corrupting or destroying them.</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Computer virus has the tendency to make its duplicate copies at a swift pace, and also spread it across every folder and damage the data of your computer system.</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A computer virus is actually a malicious software program or "malware" that, when infecting your system, replicates itself by modifying other computer programs and inserting its own code.</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xfrm>
            <a:off x="457200" y="2746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
            </a:r>
            <a:br>
              <a:rPr lang="en-US" sz="4000" b="0" i="0" u="none">
                <a:solidFill>
                  <a:schemeClr val="dk1"/>
                </a:solidFill>
                <a:latin typeface="Calibri"/>
                <a:ea typeface="Calibri"/>
                <a:cs typeface="Calibri"/>
                <a:sym typeface="Calibri"/>
              </a:rPr>
            </a:br>
            <a:endParaRPr/>
          </a:p>
        </p:txBody>
      </p:sp>
      <p:sp>
        <p:nvSpPr>
          <p:cNvPr id="305" name="Google Shape;305;p50"/>
          <p:cNvSpPr txBox="1">
            <a:spLocks noGrp="1"/>
          </p:cNvSpPr>
          <p:nvPr>
            <p:ph type="body" idx="1"/>
          </p:nvPr>
        </p:nvSpPr>
        <p:spPr>
          <a:xfrm>
            <a:off x="457200" y="762000"/>
            <a:ext cx="8229600" cy="5364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600"/>
              <a:buFont typeface="Arial"/>
              <a:buChar char="•"/>
            </a:pPr>
            <a:r>
              <a:rPr lang="en-US" sz="2600" b="0" i="0" u="none" dirty="0">
                <a:solidFill>
                  <a:schemeClr val="dk1"/>
                </a:solidFill>
                <a:latin typeface="Calibri"/>
                <a:ea typeface="Calibri"/>
                <a:cs typeface="Calibri"/>
                <a:sym typeface="Calibri"/>
              </a:rPr>
              <a:t>Following are the other malicious code…………</a:t>
            </a:r>
            <a:endParaRPr dirty="0"/>
          </a:p>
          <a:p>
            <a:pPr marL="342900" marR="0" lvl="0" indent="-342900" algn="l" rtl="0">
              <a:lnSpc>
                <a:spcPct val="80000"/>
              </a:lnSpc>
              <a:spcBef>
                <a:spcPts val="520"/>
              </a:spcBef>
              <a:spcAft>
                <a:spcPts val="0"/>
              </a:spcAft>
              <a:buClr>
                <a:srgbClr val="0070C0"/>
              </a:buClr>
              <a:buSzPts val="2600"/>
              <a:buFont typeface="Arial"/>
              <a:buChar char="•"/>
            </a:pPr>
            <a:r>
              <a:rPr lang="en-US" sz="2600" b="0" i="0" u="none" dirty="0">
                <a:solidFill>
                  <a:srgbClr val="0070C0"/>
                </a:solidFill>
                <a:latin typeface="Calibri"/>
                <a:ea typeface="Calibri"/>
                <a:cs typeface="Calibri"/>
                <a:sym typeface="Calibri"/>
              </a:rPr>
              <a:t>Worms</a:t>
            </a:r>
            <a:endParaRPr dirty="0"/>
          </a:p>
          <a:p>
            <a:pPr marL="342900" marR="0" lvl="0" indent="-342900" algn="l" rtl="0">
              <a:lnSpc>
                <a:spcPct val="80000"/>
              </a:lnSpc>
              <a:spcBef>
                <a:spcPts val="520"/>
              </a:spcBef>
              <a:spcAft>
                <a:spcPts val="0"/>
              </a:spcAft>
              <a:buClr>
                <a:schemeClr val="dk1"/>
              </a:buClr>
              <a:buSzPts val="2600"/>
              <a:buFont typeface="Arial"/>
              <a:buChar char="•"/>
            </a:pPr>
            <a:r>
              <a:rPr lang="en-US" sz="2600" b="0" i="0" u="none" dirty="0">
                <a:solidFill>
                  <a:schemeClr val="dk1"/>
                </a:solidFill>
                <a:latin typeface="Calibri"/>
                <a:ea typeface="Calibri"/>
                <a:cs typeface="Calibri"/>
                <a:sym typeface="Calibri"/>
              </a:rPr>
              <a:t>This is a computer program that replicates itself .Unlike a computer virus, it is self-contained and hence does not need to be part of another program to propagate itself.</a:t>
            </a:r>
            <a:endParaRPr dirty="0"/>
          </a:p>
          <a:p>
            <a:pPr marL="342900" marR="0" lvl="0" indent="-342900" algn="l" rtl="0">
              <a:lnSpc>
                <a:spcPct val="80000"/>
              </a:lnSpc>
              <a:spcBef>
                <a:spcPts val="520"/>
              </a:spcBef>
              <a:spcAft>
                <a:spcPts val="0"/>
              </a:spcAft>
              <a:buClr>
                <a:srgbClr val="0070C0"/>
              </a:buClr>
              <a:buSzPts val="2600"/>
              <a:buFont typeface="Arial"/>
              <a:buChar char="•"/>
            </a:pPr>
            <a:r>
              <a:rPr lang="en-US" sz="2600" b="0" i="0" u="none" dirty="0">
                <a:solidFill>
                  <a:srgbClr val="0070C0"/>
                </a:solidFill>
                <a:latin typeface="Calibri"/>
                <a:ea typeface="Calibri"/>
                <a:cs typeface="Calibri"/>
                <a:sym typeface="Calibri"/>
              </a:rPr>
              <a:t>Trojan Horse</a:t>
            </a:r>
            <a:endParaRPr dirty="0"/>
          </a:p>
          <a:p>
            <a:pPr marL="342900" marR="0" lvl="0" indent="-342900" algn="l" rtl="0">
              <a:lnSpc>
                <a:spcPct val="80000"/>
              </a:lnSpc>
              <a:spcBef>
                <a:spcPts val="520"/>
              </a:spcBef>
              <a:spcAft>
                <a:spcPts val="0"/>
              </a:spcAft>
              <a:buClr>
                <a:schemeClr val="dk1"/>
              </a:buClr>
              <a:buSzPts val="2600"/>
              <a:buFont typeface="Arial"/>
              <a:buChar char="•"/>
            </a:pPr>
            <a:r>
              <a:rPr lang="en-US" sz="2600" b="0" i="0" u="none" dirty="0">
                <a:solidFill>
                  <a:schemeClr val="dk1"/>
                </a:solidFill>
                <a:latin typeface="Calibri"/>
                <a:ea typeface="Calibri"/>
                <a:cs typeface="Calibri"/>
                <a:sym typeface="Calibri"/>
              </a:rPr>
              <a:t>A Trojan Horse is also a sort of destructive program that remains disguised in a normal software program. </a:t>
            </a:r>
            <a:r>
              <a:rPr lang="en-US" sz="2600" b="0" i="0" u="none" dirty="0">
                <a:solidFill>
                  <a:srgbClr val="FF0000"/>
                </a:solidFill>
                <a:latin typeface="Calibri"/>
                <a:ea typeface="Calibri"/>
                <a:cs typeface="Calibri"/>
                <a:sym typeface="Calibri"/>
              </a:rPr>
              <a:t>It is not exactly a virus, as it cannot replicate itself. </a:t>
            </a:r>
            <a:r>
              <a:rPr lang="en-US" sz="2600" b="0" i="0" u="none" dirty="0">
                <a:solidFill>
                  <a:schemeClr val="dk1"/>
                </a:solidFill>
                <a:latin typeface="Calibri"/>
                <a:ea typeface="Calibri"/>
                <a:cs typeface="Calibri"/>
                <a:sym typeface="Calibri"/>
              </a:rPr>
              <a:t>However, there is possibility that virus program may remain concealed in the Trojan Horse.</a:t>
            </a:r>
            <a:endParaRPr dirty="0"/>
          </a:p>
          <a:p>
            <a:pPr marL="342900" marR="0" lvl="0" indent="-342900" algn="l" rtl="0">
              <a:lnSpc>
                <a:spcPct val="80000"/>
              </a:lnSpc>
              <a:spcBef>
                <a:spcPts val="520"/>
              </a:spcBef>
              <a:spcAft>
                <a:spcPts val="0"/>
              </a:spcAft>
              <a:buClr>
                <a:srgbClr val="0070C0"/>
              </a:buClr>
              <a:buSzPts val="2600"/>
              <a:buFont typeface="Arial"/>
              <a:buChar char="•"/>
            </a:pPr>
            <a:r>
              <a:rPr lang="en-US" sz="2600" b="0" i="0" u="none" dirty="0">
                <a:solidFill>
                  <a:srgbClr val="0070C0"/>
                </a:solidFill>
                <a:latin typeface="Calibri"/>
                <a:ea typeface="Calibri"/>
                <a:cs typeface="Calibri"/>
                <a:sym typeface="Calibri"/>
              </a:rPr>
              <a:t>Bombs</a:t>
            </a:r>
            <a:endParaRPr dirty="0"/>
          </a:p>
          <a:p>
            <a:pPr marL="342900" marR="0" lvl="0" indent="-342900" algn="l" rtl="0">
              <a:lnSpc>
                <a:spcPct val="80000"/>
              </a:lnSpc>
              <a:spcBef>
                <a:spcPts val="520"/>
              </a:spcBef>
              <a:spcAft>
                <a:spcPts val="0"/>
              </a:spcAft>
              <a:buClr>
                <a:schemeClr val="dk1"/>
              </a:buClr>
              <a:buSzPts val="2600"/>
              <a:buFont typeface="Arial"/>
              <a:buChar char="•"/>
            </a:pPr>
            <a:r>
              <a:rPr lang="en-US" sz="2600" b="0" i="0" u="none" dirty="0">
                <a:solidFill>
                  <a:schemeClr val="dk1"/>
                </a:solidFill>
                <a:latin typeface="Calibri"/>
                <a:ea typeface="Calibri"/>
                <a:cs typeface="Calibri"/>
                <a:sym typeface="Calibri"/>
              </a:rPr>
              <a:t>It is similar to Trojan Horse, but Logic bombs have some </a:t>
            </a:r>
            <a:r>
              <a:rPr lang="en-US" sz="2600" b="0" i="0" u="none" dirty="0" err="1">
                <a:solidFill>
                  <a:schemeClr val="dk1"/>
                </a:solidFill>
                <a:latin typeface="Calibri"/>
                <a:ea typeface="Calibri"/>
                <a:cs typeface="Calibri"/>
                <a:sym typeface="Calibri"/>
              </a:rPr>
              <a:t>speciality</a:t>
            </a:r>
            <a:r>
              <a:rPr lang="en-US" sz="2600" b="0" i="0" u="none" dirty="0">
                <a:solidFill>
                  <a:schemeClr val="dk1"/>
                </a:solidFill>
                <a:latin typeface="Calibri"/>
                <a:ea typeface="Calibri"/>
                <a:cs typeface="Calibri"/>
                <a:sym typeface="Calibri"/>
              </a:rPr>
              <a:t>; these include a timing device and hence it will go off only at a particular date and time.</a:t>
            </a:r>
            <a:endParaRPr dirty="0"/>
          </a:p>
          <a:p>
            <a:pPr marL="342900" marR="0" lvl="0" indent="-177800" algn="l" rtl="0">
              <a:spcBef>
                <a:spcPts val="520"/>
              </a:spcBef>
              <a:spcAft>
                <a:spcPts val="0"/>
              </a:spcAft>
              <a:buClr>
                <a:schemeClr val="dk1"/>
              </a:buClr>
              <a:buSzPts val="2600"/>
              <a:buFont typeface="Arial"/>
              <a:buNone/>
            </a:pPr>
            <a:endParaRPr sz="2600" b="0" i="0" u="none"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How Does Virus Affect?</a:t>
            </a:r>
            <a:br>
              <a:rPr lang="en-US" sz="4000" b="0" i="0" u="none">
                <a:solidFill>
                  <a:schemeClr val="dk1"/>
                </a:solidFill>
                <a:latin typeface="Calibri"/>
                <a:ea typeface="Calibri"/>
                <a:cs typeface="Calibri"/>
                <a:sym typeface="Calibri"/>
              </a:rPr>
            </a:br>
            <a:endParaRPr/>
          </a:p>
        </p:txBody>
      </p:sp>
      <p:sp>
        <p:nvSpPr>
          <p:cNvPr id="311" name="Google Shape;311;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Let us discuss in what ways a virus can affect your computer system. The ways are mentioned below −</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By downloading files from the Internet.</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During the removable of media or drives.</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Through pen drive.</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Through e-mail attachments.</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Through unpatched software &amp; services.</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Through unprotected or poor administrator passwords.</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Impact of Virus</a:t>
            </a:r>
            <a:br>
              <a:rPr lang="en-US" sz="4000" b="0" i="0" u="none">
                <a:solidFill>
                  <a:schemeClr val="dk1"/>
                </a:solidFill>
                <a:latin typeface="Calibri"/>
                <a:ea typeface="Calibri"/>
                <a:cs typeface="Calibri"/>
                <a:sym typeface="Calibri"/>
              </a:rPr>
            </a:br>
            <a:endParaRPr/>
          </a:p>
        </p:txBody>
      </p:sp>
      <p:sp>
        <p:nvSpPr>
          <p:cNvPr id="317" name="Google Shape;317;p5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Let us now see the impact of virus on your computer system −</a:t>
            </a:r>
            <a:endParaRPr/>
          </a:p>
          <a:p>
            <a:pPr marL="342900" marR="0" lvl="0" indent="-342900" algn="l" rtl="0">
              <a:lnSpc>
                <a:spcPct val="9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Disrupts the normal functionality of respective computer system.</a:t>
            </a:r>
            <a:endParaRPr/>
          </a:p>
          <a:p>
            <a:pPr marL="342900" marR="0" lvl="0" indent="-342900" algn="l" rtl="0">
              <a:lnSpc>
                <a:spcPct val="9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Disrupts system network use.</a:t>
            </a:r>
            <a:endParaRPr/>
          </a:p>
          <a:p>
            <a:pPr marL="342900" marR="0" lvl="0" indent="-342900" algn="l" rtl="0">
              <a:lnSpc>
                <a:spcPct val="9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Modifies configuration setting of the system.</a:t>
            </a:r>
            <a:endParaRPr/>
          </a:p>
          <a:p>
            <a:pPr marL="342900" marR="0" lvl="0" indent="-342900" algn="l" rtl="0">
              <a:lnSpc>
                <a:spcPct val="9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Destructs data.</a:t>
            </a:r>
            <a:endParaRPr/>
          </a:p>
          <a:p>
            <a:pPr marL="342900" marR="0" lvl="0" indent="-342900" algn="l" rtl="0">
              <a:lnSpc>
                <a:spcPct val="9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Disrupts computer network resources.</a:t>
            </a:r>
            <a:endParaRPr/>
          </a:p>
          <a:p>
            <a:pPr marL="342900" marR="0" lvl="0" indent="-342900" algn="l" rtl="0">
              <a:lnSpc>
                <a:spcPct val="9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Destructs of confidential data.</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Virus Detection</a:t>
            </a:r>
            <a:br>
              <a:rPr lang="en-US" sz="4000" b="0" i="0" u="none">
                <a:solidFill>
                  <a:schemeClr val="dk1"/>
                </a:solidFill>
                <a:latin typeface="Calibri"/>
                <a:ea typeface="Calibri"/>
                <a:cs typeface="Calibri"/>
                <a:sym typeface="Calibri"/>
              </a:rPr>
            </a:br>
            <a:endParaRPr/>
          </a:p>
        </p:txBody>
      </p:sp>
      <p:sp>
        <p:nvSpPr>
          <p:cNvPr id="323" name="Google Shape;323;p5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The most fundamental method of detection of virus is to check the functionality of your computer system; a virus affected computer does not take command properly.</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However, if there is antivirus software in your computer system, then it can easily check programs and files on a system for virus signatures.</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Virus Preventive Measures</a:t>
            </a:r>
            <a:br>
              <a:rPr lang="en-US" sz="4000" b="0" i="0" u="none">
                <a:solidFill>
                  <a:schemeClr val="dk1"/>
                </a:solidFill>
                <a:latin typeface="Calibri"/>
                <a:ea typeface="Calibri"/>
                <a:cs typeface="Calibri"/>
                <a:sym typeface="Calibri"/>
              </a:rPr>
            </a:br>
            <a:endParaRPr/>
          </a:p>
        </p:txBody>
      </p:sp>
      <p:sp>
        <p:nvSpPr>
          <p:cNvPr id="329" name="Google Shape;329;p54"/>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 computer system can be protected from virus through the following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Installation of an effective antivirus software.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Patching up the operating system.</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Patching up the client software.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Putting highly secured Passwords.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Use of Firewalls.</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Most Effective Antivirus</a:t>
            </a:r>
            <a:br>
              <a:rPr lang="en-US" sz="4000" b="0" i="0" u="none">
                <a:solidFill>
                  <a:schemeClr val="dk1"/>
                </a:solidFill>
                <a:latin typeface="Calibri"/>
                <a:ea typeface="Calibri"/>
                <a:cs typeface="Calibri"/>
                <a:sym typeface="Calibri"/>
              </a:rPr>
            </a:br>
            <a:endParaRPr/>
          </a:p>
        </p:txBody>
      </p:sp>
      <p:sp>
        <p:nvSpPr>
          <p:cNvPr id="335" name="Google Shape;335;p5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Following are the most popular and effective antivirus from which you can choose one for your personal computer −</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McAfee Antivirus Plus</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Symantec Norton Antivirus</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Avast Pro Antivirus</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Bitdefender Antivirus Plus</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Kaspersky Anti-Virus</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Avira Antivirus</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Webroot Secure Anywhere Antivirus</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Emsisoft Anti-Malware</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Quick Heal Antivirus</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ESET NOD32 Antivirus</a:t>
            </a:r>
            <a:endParaRPr/>
          </a:p>
          <a:p>
            <a:pPr marL="342900" marR="0" lvl="0" indent="-184150" algn="l" rtl="0">
              <a:spcBef>
                <a:spcPts val="500"/>
              </a:spcBef>
              <a:spcAft>
                <a:spcPts val="0"/>
              </a:spcAft>
              <a:buClr>
                <a:schemeClr val="dk1"/>
              </a:buClr>
              <a:buSzPts val="2500"/>
              <a:buFont typeface="Arial"/>
              <a:buNone/>
            </a:pPr>
            <a:endParaRPr sz="2500" b="0" i="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Types of  flaws:</a:t>
            </a:r>
            <a:endParaRPr/>
          </a:p>
        </p:txBody>
      </p:sp>
      <p:sp>
        <p:nvSpPr>
          <p:cNvPr id="176" name="Google Shape;176;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Some flaws are </a:t>
            </a:r>
            <a:r>
              <a:rPr lang="en-US" sz="3200" b="0" i="1" u="none">
                <a:solidFill>
                  <a:schemeClr val="dk1"/>
                </a:solidFill>
                <a:latin typeface="Calibri"/>
                <a:ea typeface="Calibri"/>
                <a:cs typeface="Calibri"/>
                <a:sym typeface="Calibri"/>
              </a:rPr>
              <a:t>intentional</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Malicious flaws are intentionally inserted to attack</a:t>
            </a:r>
            <a:endParaRPr/>
          </a:p>
          <a:p>
            <a:pPr marL="1143000" marR="0" lvl="2" indent="-228600"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If it's meant to attack some particular system, we call it a targeted malicious flaw</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Nonmalicious (but intentional) flaws are often features that are meant to be in the system</a:t>
            </a:r>
            <a:endParaRPr/>
          </a:p>
          <a:p>
            <a:pPr marL="1143000" marR="0" lvl="2" indent="-228600"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are correctly implemented, </a:t>
            </a:r>
            <a:endParaRPr/>
          </a:p>
          <a:p>
            <a:pPr marL="1143000" marR="0" lvl="2" indent="-228600"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but can cause a failure when used by an attacker</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Most security flaws are caused by </a:t>
            </a:r>
            <a:r>
              <a:rPr lang="en-US" sz="3200" b="0" i="1" u="none">
                <a:solidFill>
                  <a:schemeClr val="dk1"/>
                </a:solidFill>
                <a:latin typeface="Calibri"/>
                <a:ea typeface="Calibri"/>
                <a:cs typeface="Calibri"/>
                <a:sym typeface="Calibri"/>
              </a:rPr>
              <a:t>unintentional</a:t>
            </a:r>
            <a:r>
              <a:rPr lang="en-US" sz="3200" b="0" i="0" u="none">
                <a:solidFill>
                  <a:schemeClr val="dk1"/>
                </a:solidFill>
                <a:latin typeface="Calibri"/>
                <a:ea typeface="Calibri"/>
                <a:cs typeface="Calibri"/>
                <a:sym typeface="Calibri"/>
              </a:rPr>
              <a:t> program errors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Malicious software</a:t>
            </a:r>
            <a:endParaRPr/>
          </a:p>
        </p:txBody>
      </p:sp>
      <p:sp>
        <p:nvSpPr>
          <p:cNvPr id="341" name="Google Shape;341;p5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Malicious software (malware) is any software that gives partial to full control of the system to the attacker/malware creator.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347" name="Google Shape;347;p57"/>
          <p:cNvPicPr preferRelativeResize="0">
            <a:picLocks noGrp="1"/>
          </p:cNvPicPr>
          <p:nvPr>
            <p:ph type="body" idx="1"/>
          </p:nvPr>
        </p:nvPicPr>
        <p:blipFill rotWithShape="1">
          <a:blip r:embed="rId3">
            <a:alphaModFix/>
          </a:blip>
          <a:srcRect/>
          <a:stretch/>
        </p:blipFill>
        <p:spPr>
          <a:xfrm>
            <a:off x="304800" y="0"/>
            <a:ext cx="8839200" cy="6858000"/>
          </a:xfrm>
          <a:prstGeom prst="rect">
            <a:avLst/>
          </a:prstGeom>
          <a:noFill/>
          <a:ln>
            <a:noFill/>
          </a:ln>
        </p:spPr>
      </p:pic>
      <p:sp>
        <p:nvSpPr>
          <p:cNvPr id="348" name="Google Shape;348;p57"/>
          <p:cNvSpPr txBox="1"/>
          <p:nvPr/>
        </p:nvSpPr>
        <p:spPr>
          <a:xfrm>
            <a:off x="6553200" y="6629400"/>
            <a:ext cx="2590800" cy="228600"/>
          </a:xfrm>
          <a:prstGeom prst="rect">
            <a:avLst/>
          </a:prstGeom>
          <a:solidFill>
            <a:schemeClr val="lt1"/>
          </a:solid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lt2"/>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8"/>
          <p:cNvSpPr txBox="1"/>
          <p:nvPr/>
        </p:nvSpPr>
        <p:spPr>
          <a:xfrm>
            <a:off x="234950" y="74612"/>
            <a:ext cx="8909050" cy="6567487"/>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Targeted Malicious Code</a:t>
            </a:r>
            <a:endParaRPr/>
          </a:p>
          <a:p>
            <a:pPr marL="609600" marR="0" lvl="0" indent="-457200" algn="l" rtl="0">
              <a:lnSpc>
                <a:spcPct val="100000"/>
              </a:lnSpc>
              <a:spcBef>
                <a:spcPts val="480"/>
              </a:spcBef>
              <a:spcAft>
                <a:spcPts val="0"/>
              </a:spcAft>
              <a:buClr>
                <a:schemeClr val="folHlink"/>
              </a:buClr>
              <a:buSzPts val="2400"/>
              <a:buFont typeface="Noto Sans Symbols"/>
              <a:buNone/>
            </a:pPr>
            <a:endParaRPr sz="2400" b="0" i="0" u="none">
              <a:solidFill>
                <a:schemeClr val="dk1"/>
              </a:solidFill>
              <a:latin typeface="Tahoma"/>
              <a:ea typeface="Tahoma"/>
              <a:cs typeface="Tahoma"/>
              <a:sym typeface="Tahoma"/>
            </a:endParaRPr>
          </a:p>
          <a:p>
            <a:pPr marL="609600" marR="0" lvl="0" indent="-609600" algn="l" rtl="0">
              <a:lnSpc>
                <a:spcPct val="100000"/>
              </a:lnSpc>
              <a:spcBef>
                <a:spcPts val="48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Targeted = written to attack a particular system, a particular application, and for a particular purpose</a:t>
            </a:r>
            <a:endParaRPr/>
          </a:p>
          <a:p>
            <a:pPr marL="609600" marR="0" lvl="0" indent="-609600" algn="l" rtl="0">
              <a:lnSpc>
                <a:spcPct val="100000"/>
              </a:lnSpc>
              <a:spcBef>
                <a:spcPts val="480"/>
              </a:spcBef>
              <a:spcAft>
                <a:spcPts val="0"/>
              </a:spcAft>
              <a:buClr>
                <a:schemeClr val="lt2"/>
              </a:buClr>
              <a:buSzPts val="2400"/>
              <a:buFont typeface="Times New Roman"/>
              <a:buNone/>
            </a:pPr>
            <a:endParaRPr sz="2400" b="0" i="0" u="none">
              <a:solidFill>
                <a:schemeClr val="dk1"/>
              </a:solidFill>
              <a:latin typeface="Tahoma"/>
              <a:ea typeface="Tahoma"/>
              <a:cs typeface="Tahoma"/>
              <a:sym typeface="Tahoma"/>
            </a:endParaRPr>
          </a:p>
          <a:p>
            <a:pPr marL="1371600" marR="0" lvl="2" indent="-457200" algn="l" rtl="0">
              <a:lnSpc>
                <a:spcPct val="100000"/>
              </a:lnSpc>
              <a:spcBef>
                <a:spcPts val="480"/>
              </a:spcBef>
              <a:spcAft>
                <a:spcPts val="0"/>
              </a:spcAft>
              <a:buClr>
                <a:schemeClr val="lt2"/>
              </a:buClr>
              <a:buSzPts val="2400"/>
              <a:buFont typeface="Times New Roman"/>
              <a:buNone/>
            </a:pPr>
            <a:endParaRPr sz="2400" b="0" i="0" u="none" strike="noStrike" cap="none">
              <a:solidFill>
                <a:schemeClr val="dk1"/>
              </a:solidFill>
              <a:latin typeface="Tahoma"/>
              <a:ea typeface="Tahoma"/>
              <a:cs typeface="Tahoma"/>
              <a:sym typeface="Tahoma"/>
            </a:endParaRPr>
          </a:p>
          <a:p>
            <a:pPr marL="609600" marR="0" lvl="0" indent="-609600" algn="l" rtl="0">
              <a:lnSpc>
                <a:spcPct val="100000"/>
              </a:lnSpc>
              <a:spcBef>
                <a:spcPts val="0"/>
              </a:spcBef>
              <a:spcAft>
                <a:spcPts val="0"/>
              </a:spcAft>
              <a:buClr>
                <a:schemeClr val="lt2"/>
              </a:buClr>
              <a:buSzPts val="2400"/>
              <a:buFont typeface="Times New Roman"/>
              <a:buNone/>
            </a:pPr>
            <a:endParaRPr sz="2400" b="0" i="0" u="none">
              <a:solidFill>
                <a:schemeClr val="dk1"/>
              </a:solidFill>
              <a:latin typeface="Tahoma"/>
              <a:ea typeface="Tahoma"/>
              <a:cs typeface="Tahoma"/>
              <a:sym typeface="Tahoma"/>
            </a:endParaRPr>
          </a:p>
          <a:p>
            <a:pPr marL="609600" marR="0" lvl="0" indent="-60960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59"/>
          <p:cNvPicPr preferRelativeResize="0">
            <a:picLocks noGrp="1"/>
          </p:cNvPicPr>
          <p:nvPr>
            <p:ph type="body" idx="1"/>
          </p:nvPr>
        </p:nvPicPr>
        <p:blipFill rotWithShape="1">
          <a:blip r:embed="rId3">
            <a:alphaModFix/>
          </a:blip>
          <a:srcRect/>
          <a:stretch/>
        </p:blipFill>
        <p:spPr>
          <a:xfrm>
            <a:off x="304800" y="990600"/>
            <a:ext cx="8534400" cy="24590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364" name="Google Shape;364;p60"/>
          <p:cNvPicPr preferRelativeResize="0">
            <a:picLocks noGrp="1"/>
          </p:cNvPicPr>
          <p:nvPr>
            <p:ph type="body" idx="1"/>
          </p:nvPr>
        </p:nvPicPr>
        <p:blipFill rotWithShape="1">
          <a:blip r:embed="rId3">
            <a:alphaModFix/>
          </a:blip>
          <a:srcRect/>
          <a:stretch/>
        </p:blipFill>
        <p:spPr>
          <a:xfrm>
            <a:off x="206375" y="381000"/>
            <a:ext cx="8404225" cy="6172200"/>
          </a:xfrm>
          <a:prstGeom prst="rect">
            <a:avLst/>
          </a:prstGeom>
          <a:noFill/>
          <a:ln>
            <a:noFill/>
          </a:ln>
        </p:spPr>
      </p:pic>
      <p:sp>
        <p:nvSpPr>
          <p:cNvPr id="365" name="Google Shape;365;p60"/>
          <p:cNvSpPr txBox="1"/>
          <p:nvPr/>
        </p:nvSpPr>
        <p:spPr>
          <a:xfrm>
            <a:off x="304800" y="3886200"/>
            <a:ext cx="8153400" cy="2286000"/>
          </a:xfrm>
          <a:prstGeom prst="rect">
            <a:avLst/>
          </a:prstGeom>
          <a:solidFill>
            <a:schemeClr val="lt1"/>
          </a:solid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lt2"/>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Trapdoors</a:t>
            </a:r>
            <a:br>
              <a:rPr lang="en-US" sz="4000" b="1" i="0" u="none">
                <a:solidFill>
                  <a:schemeClr val="dk1"/>
                </a:solidFill>
                <a:latin typeface="Calibri"/>
                <a:ea typeface="Calibri"/>
                <a:cs typeface="Calibri"/>
                <a:sym typeface="Calibri"/>
              </a:rPr>
            </a:br>
            <a:endParaRPr/>
          </a:p>
        </p:txBody>
      </p:sp>
      <p:sp>
        <p:nvSpPr>
          <p:cNvPr id="379" name="Google Shape;379;p6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A </a:t>
            </a:r>
            <a:r>
              <a:rPr lang="en-US" sz="3000" b="1" i="0" u="none">
                <a:solidFill>
                  <a:schemeClr val="dk1"/>
                </a:solidFill>
                <a:latin typeface="Calibri"/>
                <a:ea typeface="Calibri"/>
                <a:cs typeface="Calibri"/>
                <a:sym typeface="Calibri"/>
              </a:rPr>
              <a:t>trapdoor </a:t>
            </a:r>
            <a:r>
              <a:rPr lang="en-US" sz="3000" b="0" i="0" u="none">
                <a:solidFill>
                  <a:schemeClr val="dk1"/>
                </a:solidFill>
                <a:latin typeface="Calibri"/>
                <a:ea typeface="Calibri"/>
                <a:cs typeface="Calibri"/>
                <a:sym typeface="Calibri"/>
              </a:rPr>
              <a:t>is an undocumented entry point to a module. </a:t>
            </a:r>
            <a:r>
              <a:rPr lang="en-US" sz="3000" b="0" i="0" u="none">
                <a:solidFill>
                  <a:srgbClr val="0070C0"/>
                </a:solidFill>
                <a:latin typeface="Calibri"/>
                <a:ea typeface="Calibri"/>
                <a:cs typeface="Calibri"/>
                <a:sym typeface="Calibri"/>
              </a:rPr>
              <a:t>The trapdoor is inserted during code development, perhaps to test the module, to provide "hooks" by which to connect future modifications or enhancements or to allow access if the module should fail in the future. </a:t>
            </a:r>
            <a:endParaRPr sz="3000" b="0" i="0" u="none">
              <a:solidFill>
                <a:srgbClr val="0070C0"/>
              </a:solidFill>
              <a:latin typeface="Calibri"/>
              <a:ea typeface="Calibri"/>
              <a:cs typeface="Calibri"/>
              <a:sym typeface="Calibri"/>
            </a:endParaRPr>
          </a:p>
          <a:p>
            <a:pPr marL="342900" marR="0" lvl="0" indent="-342900" algn="l" rtl="0">
              <a:lnSpc>
                <a:spcPct val="10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In addition to these legitimate uses, trapdoors can allow a programmer access to a program once it is placed in production.</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85" name="Google Shape;385;p6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Testing:</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each small component of the system is tested first, separate from the other components, in a step called </a:t>
            </a:r>
            <a:r>
              <a:rPr lang="en-US" sz="3200" b="1" i="0" u="none">
                <a:solidFill>
                  <a:schemeClr val="dk1"/>
                </a:solidFill>
                <a:latin typeface="Calibri"/>
                <a:ea typeface="Calibri"/>
                <a:cs typeface="Calibri"/>
                <a:sym typeface="Calibri"/>
              </a:rPr>
              <a:t>unit testing</a:t>
            </a:r>
            <a:r>
              <a:rPr lang="en-US" sz="3200" b="0" i="0" u="none">
                <a:solidFill>
                  <a:schemeClr val="dk1"/>
                </a:solidFill>
                <a:latin typeface="Calibri"/>
                <a:ea typeface="Calibri"/>
                <a:cs typeface="Calibri"/>
                <a:sym typeface="Calibri"/>
              </a:rPr>
              <a:t>, to ensure that the component works correctly by itself. Then, components are tested together during </a:t>
            </a:r>
            <a:r>
              <a:rPr lang="en-US" sz="3200" b="1" i="0" u="none">
                <a:solidFill>
                  <a:schemeClr val="dk1"/>
                </a:solidFill>
                <a:latin typeface="Calibri"/>
                <a:ea typeface="Calibri"/>
                <a:cs typeface="Calibri"/>
                <a:sym typeface="Calibri"/>
              </a:rPr>
              <a:t>integration testing</a:t>
            </a:r>
            <a:r>
              <a:rPr lang="en-US" sz="3200" b="0" i="0" u="none">
                <a:solidFill>
                  <a:schemeClr val="dk1"/>
                </a:solidFill>
                <a:latin typeface="Calibri"/>
                <a:ea typeface="Calibri"/>
                <a:cs typeface="Calibri"/>
                <a:sym typeface="Calibri"/>
              </a:rPr>
              <a:t>, to see how they function as they send messages and data from one to the other.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Source of trapdoors</a:t>
            </a:r>
            <a:endParaRPr/>
          </a:p>
        </p:txBody>
      </p:sp>
      <p:pic>
        <p:nvPicPr>
          <p:cNvPr id="391" name="Google Shape;391;p64"/>
          <p:cNvPicPr preferRelativeResize="0">
            <a:picLocks noGrp="1"/>
          </p:cNvPicPr>
          <p:nvPr>
            <p:ph type="body" idx="1"/>
          </p:nvPr>
        </p:nvPicPr>
        <p:blipFill rotWithShape="1">
          <a:blip r:embed="rId3">
            <a:alphaModFix/>
          </a:blip>
          <a:srcRect/>
          <a:stretch/>
        </p:blipFill>
        <p:spPr>
          <a:xfrm>
            <a:off x="685800" y="1905000"/>
            <a:ext cx="7570787" cy="990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5"/>
          <p:cNvSpPr txBox="1">
            <a:spLocks noGrp="1"/>
          </p:cNvSpPr>
          <p:nvPr>
            <p:ph type="body" idx="1"/>
          </p:nvPr>
        </p:nvSpPr>
        <p:spPr>
          <a:xfrm>
            <a:off x="457200" y="304800"/>
            <a:ext cx="8229600" cy="5821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Stubs and Drivers are two types of test harness. Test harness are the collection of software and test data which is configured so that we can test a program unit by simulating different set of conditions, while monitoring the behavior and outputs. </a:t>
            </a:r>
            <a:endParaRPr/>
          </a:p>
          <a:p>
            <a:pPr marL="342900" marR="0" lvl="0" indent="-342900" algn="l" rtl="0">
              <a:lnSpc>
                <a:spcPct val="100000"/>
              </a:lnSpc>
              <a:spcBef>
                <a:spcPts val="640"/>
              </a:spcBef>
              <a:spcAft>
                <a:spcPts val="0"/>
              </a:spcAft>
              <a:buClr>
                <a:srgbClr val="0070C0"/>
              </a:buClr>
              <a:buSzPts val="3200"/>
              <a:buFont typeface="Arial"/>
              <a:buChar char="•"/>
            </a:pPr>
            <a:r>
              <a:rPr lang="en-US" sz="3200" b="0" i="0" u="none">
                <a:solidFill>
                  <a:srgbClr val="0070C0"/>
                </a:solidFill>
                <a:latin typeface="Calibri"/>
                <a:ea typeface="Calibri"/>
                <a:cs typeface="Calibri"/>
                <a:sym typeface="Calibri"/>
              </a:rPr>
              <a:t>Stubs and drivers both are dummy modules and are only created for test purposes. </a:t>
            </a:r>
            <a:r>
              <a:rPr lang="en-US" sz="3200" b="0" i="0" u="none">
                <a:solidFill>
                  <a:schemeClr val="dk1"/>
                </a:solidFill>
                <a:latin typeface="Calibri"/>
                <a:ea typeface="Calibri"/>
                <a:cs typeface="Calibri"/>
                <a:sym typeface="Calibri"/>
              </a:rPr>
              <a:t/>
            </a:r>
            <a:br>
              <a:rPr lang="en-US" sz="3200" b="0" i="0" u="none">
                <a:solidFill>
                  <a:schemeClr val="dk1"/>
                </a:solidFill>
                <a:latin typeface="Calibri"/>
                <a:ea typeface="Calibri"/>
                <a:cs typeface="Calibri"/>
                <a:sym typeface="Calibri"/>
              </a:rPr>
            </a:br>
            <a:r>
              <a:rPr lang="en-US" sz="3200" b="0" i="0" u="none">
                <a:solidFill>
                  <a:schemeClr val="dk1"/>
                </a:solidFill>
                <a:latin typeface="Calibri"/>
                <a:ea typeface="Calibri"/>
                <a:cs typeface="Calibri"/>
                <a:sym typeface="Calibri"/>
              </a:rPr>
              <a:t/>
            </a:r>
            <a:br>
              <a:rPr lang="en-US" sz="3200" b="0" i="0" u="none">
                <a:solidFill>
                  <a:schemeClr val="dk1"/>
                </a:solidFill>
                <a:latin typeface="Calibri"/>
                <a:ea typeface="Calibri"/>
                <a:cs typeface="Calibri"/>
                <a:sym typeface="Calibri"/>
              </a:rPr>
            </a:b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6"/>
          <p:cNvSpPr txBox="1">
            <a:spLocks noGrp="1"/>
          </p:cNvSpPr>
          <p:nvPr>
            <p:ph type="body" idx="1"/>
          </p:nvPr>
        </p:nvSpPr>
        <p:spPr>
          <a:xfrm>
            <a:off x="457200" y="304800"/>
            <a:ext cx="8229600" cy="5821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dirty="0">
                <a:solidFill>
                  <a:srgbClr val="FF0000"/>
                </a:solidFill>
                <a:latin typeface="Calibri"/>
                <a:ea typeface="Calibri"/>
                <a:cs typeface="Calibri"/>
                <a:sym typeface="Calibri"/>
              </a:rPr>
              <a:t>Stubs are used in </a:t>
            </a:r>
            <a:r>
              <a:rPr lang="en-US" sz="3200" b="0" i="1" u="none" dirty="0">
                <a:solidFill>
                  <a:srgbClr val="FF0000"/>
                </a:solidFill>
                <a:latin typeface="Calibri"/>
                <a:ea typeface="Calibri"/>
                <a:cs typeface="Calibri"/>
                <a:sym typeface="Calibri"/>
              </a:rPr>
              <a:t>top down testing approach</a:t>
            </a:r>
            <a:r>
              <a:rPr lang="en-US" sz="3200" b="0" i="0" u="none" dirty="0">
                <a:solidFill>
                  <a:schemeClr val="dk1"/>
                </a:solidFill>
                <a:latin typeface="Calibri"/>
                <a:ea typeface="Calibri"/>
                <a:cs typeface="Calibri"/>
                <a:sym typeface="Calibri"/>
              </a:rPr>
              <a:t>, when you have the major module ready to test, but the sub modules are still not ready yet. So in a simple language stubs are "called" programs, which are called in to test the major module's functionality. </a:t>
            </a:r>
            <a:br>
              <a:rPr lang="en-US" sz="3200" b="0" i="0" u="none" dirty="0">
                <a:solidFill>
                  <a:schemeClr val="dk1"/>
                </a:solidFill>
                <a:latin typeface="Calibri"/>
                <a:ea typeface="Calibri"/>
                <a:cs typeface="Calibri"/>
                <a:sym typeface="Calibri"/>
              </a:rPr>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Nonmalicious program errors</a:t>
            </a:r>
            <a:endParaRPr/>
          </a:p>
        </p:txBody>
      </p:sp>
      <p:sp>
        <p:nvSpPr>
          <p:cNvPr id="182" name="Google Shape;182;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dirty="0" err="1">
                <a:solidFill>
                  <a:schemeClr val="dk1"/>
                </a:solidFill>
                <a:latin typeface="Calibri"/>
                <a:ea typeface="Calibri"/>
                <a:cs typeface="Calibri"/>
                <a:sym typeface="Calibri"/>
              </a:rPr>
              <a:t>nonmalicious</a:t>
            </a:r>
            <a:r>
              <a:rPr lang="en-US" sz="3200" b="0" i="0" u="none" dirty="0">
                <a:solidFill>
                  <a:schemeClr val="dk1"/>
                </a:solidFill>
                <a:latin typeface="Calibri"/>
                <a:ea typeface="Calibri"/>
                <a:cs typeface="Calibri"/>
                <a:sym typeface="Calibri"/>
              </a:rPr>
              <a:t> program errors/flaws</a:t>
            </a:r>
            <a:endParaRPr dirty="0"/>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dirty="0">
                <a:solidFill>
                  <a:srgbClr val="FF0000"/>
                </a:solidFill>
                <a:sym typeface="Calibri"/>
              </a:rPr>
              <a:t>Buffer overflows</a:t>
            </a:r>
            <a:endParaRPr dirty="0">
              <a:solidFill>
                <a:srgbClr val="FF0000"/>
              </a:solidFill>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dirty="0">
                <a:solidFill>
                  <a:srgbClr val="FF0000"/>
                </a:solidFill>
                <a:sym typeface="Calibri"/>
              </a:rPr>
              <a:t>Incomplete mediation</a:t>
            </a:r>
            <a:endParaRPr dirty="0">
              <a:solidFill>
                <a:srgbClr val="FF0000"/>
              </a:solidFill>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dirty="0">
                <a:solidFill>
                  <a:srgbClr val="FF0000"/>
                </a:solidFill>
                <a:sym typeface="Calibri"/>
              </a:rPr>
              <a:t>TOCTTOU (time of check to time of use)errors (race conditions)‏</a:t>
            </a:r>
            <a:endParaRPr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7"/>
          <p:cNvSpPr txBox="1">
            <a:spLocks noGrp="1"/>
          </p:cNvSpPr>
          <p:nvPr>
            <p:ph type="body" idx="1"/>
          </p:nvPr>
        </p:nvSpPr>
        <p:spPr>
          <a:xfrm>
            <a:off x="457200" y="304800"/>
            <a:ext cx="8229600" cy="5821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
            </a:r>
            <a:br>
              <a:rPr lang="en-US" sz="2000" b="0"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For eg. suppose you have three different modules : </a:t>
            </a:r>
            <a:r>
              <a:rPr lang="en-US" sz="2000" b="1" i="0" u="none">
                <a:solidFill>
                  <a:schemeClr val="dk1"/>
                </a:solidFill>
                <a:latin typeface="Calibri"/>
                <a:ea typeface="Calibri"/>
                <a:cs typeface="Calibri"/>
                <a:sym typeface="Calibri"/>
              </a:rPr>
              <a:t>Login, Home, User</a:t>
            </a:r>
            <a:r>
              <a:rPr lang="en-US" sz="2000" b="0" i="0" u="none">
                <a:solidFill>
                  <a:schemeClr val="dk1"/>
                </a:solidFill>
                <a:latin typeface="Calibri"/>
                <a:ea typeface="Calibri"/>
                <a:cs typeface="Calibri"/>
                <a:sym typeface="Calibri"/>
              </a:rPr>
              <a:t>. Suppose login module is ready for test, but the two minor modules Home and User, which are called by Login module are not ready yet for testing. </a:t>
            </a:r>
            <a:br>
              <a:rPr lang="en-US" sz="2000" b="0"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At this time, we write a piece of dummy code, which simulates the called methods of Home and User. These dummy pieces of code are the stubs.</a:t>
            </a:r>
            <a:br>
              <a:rPr lang="en-US" sz="2000" b="0"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
            </a:r>
            <a:br>
              <a:rPr lang="en-US" sz="2000" b="0"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On the other hand, Drivers are the ones, which are the "calling" programs. Drivers are used in </a:t>
            </a:r>
            <a:r>
              <a:rPr lang="en-US" sz="2000" b="0" i="1" u="none">
                <a:solidFill>
                  <a:schemeClr val="dk1"/>
                </a:solidFill>
                <a:latin typeface="Calibri"/>
                <a:ea typeface="Calibri"/>
                <a:cs typeface="Calibri"/>
                <a:sym typeface="Calibri"/>
              </a:rPr>
              <a:t>bottom up testing approach</a:t>
            </a:r>
            <a:r>
              <a:rPr lang="en-US" sz="2000" b="0" i="0" u="none">
                <a:solidFill>
                  <a:schemeClr val="dk1"/>
                </a:solidFill>
                <a:latin typeface="Calibri"/>
                <a:ea typeface="Calibri"/>
                <a:cs typeface="Calibri"/>
                <a:sym typeface="Calibri"/>
              </a:rPr>
              <a:t>. Drivers are dummy code, which is used when the sub modules are ready but the main module is still not ready. </a:t>
            </a:r>
            <a:br>
              <a:rPr lang="en-US" sz="2000" b="0"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
            </a:r>
            <a:br>
              <a:rPr lang="en-US" sz="2000" b="0"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Taking the same example as above. Suppose this time, the </a:t>
            </a:r>
            <a:r>
              <a:rPr lang="en-US" sz="2000" b="1" i="0" u="none">
                <a:solidFill>
                  <a:schemeClr val="dk1"/>
                </a:solidFill>
                <a:latin typeface="Calibri"/>
                <a:ea typeface="Calibri"/>
                <a:cs typeface="Calibri"/>
                <a:sym typeface="Calibri"/>
              </a:rPr>
              <a:t>User and Home</a:t>
            </a:r>
            <a:r>
              <a:rPr lang="en-US" sz="2000" b="0" i="0" u="none">
                <a:solidFill>
                  <a:schemeClr val="dk1"/>
                </a:solidFill>
                <a:latin typeface="Calibri"/>
                <a:ea typeface="Calibri"/>
                <a:cs typeface="Calibri"/>
                <a:sym typeface="Calibri"/>
              </a:rPr>
              <a:t> modules are ready, but the Login module is not ready to test. Now since Home and User return values from Login module, so we write a dummy piece of code, which simulates the Login module. This dummy code is then called Driver.</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Source of trapdoor (cont)</a:t>
            </a:r>
            <a:endParaRPr/>
          </a:p>
        </p:txBody>
      </p:sp>
      <p:sp>
        <p:nvSpPr>
          <p:cNvPr id="412" name="Google Shape;412;p6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Poor </a:t>
            </a:r>
            <a:r>
              <a:rPr lang="en-US" sz="3200" b="1" i="0" u="none">
                <a:solidFill>
                  <a:schemeClr val="dk1"/>
                </a:solidFill>
                <a:latin typeface="Calibri"/>
                <a:ea typeface="Calibri"/>
                <a:cs typeface="Calibri"/>
                <a:sym typeface="Calibri"/>
              </a:rPr>
              <a:t>error checking </a:t>
            </a:r>
            <a:r>
              <a:rPr lang="en-US" sz="3200" b="0" i="0" u="none">
                <a:solidFill>
                  <a:schemeClr val="dk1"/>
                </a:solidFill>
                <a:latin typeface="Calibri"/>
                <a:ea typeface="Calibri"/>
                <a:cs typeface="Calibri"/>
                <a:sym typeface="Calibri"/>
              </a:rPr>
              <a:t>is another source of trapdoors. A good developer will design a system so that any data value is checked before it is used; the checking involves making sure the </a:t>
            </a:r>
            <a:r>
              <a:rPr lang="en-US" sz="3200" b="0" i="0" u="none">
                <a:solidFill>
                  <a:srgbClr val="0070C0"/>
                </a:solidFill>
                <a:latin typeface="Calibri"/>
                <a:ea typeface="Calibri"/>
                <a:cs typeface="Calibri"/>
                <a:sym typeface="Calibri"/>
              </a:rPr>
              <a:t>data type is correct </a:t>
            </a:r>
            <a:r>
              <a:rPr lang="en-US" sz="3200" b="0" i="0" u="none">
                <a:solidFill>
                  <a:schemeClr val="dk1"/>
                </a:solidFill>
                <a:latin typeface="Calibri"/>
                <a:ea typeface="Calibri"/>
                <a:cs typeface="Calibri"/>
                <a:sym typeface="Calibri"/>
              </a:rPr>
              <a:t>as well as ensuring that </a:t>
            </a:r>
            <a:r>
              <a:rPr lang="en-US" sz="3200" b="0" i="0" u="none">
                <a:solidFill>
                  <a:srgbClr val="0070C0"/>
                </a:solidFill>
                <a:latin typeface="Calibri"/>
                <a:ea typeface="Calibri"/>
                <a:cs typeface="Calibri"/>
                <a:sym typeface="Calibri"/>
              </a:rPr>
              <a:t>the value is within acceptable bounds. </a:t>
            </a:r>
            <a:r>
              <a:rPr lang="en-US" sz="3200" b="0" i="0" u="none">
                <a:solidFill>
                  <a:schemeClr val="dk1"/>
                </a:solidFill>
                <a:latin typeface="Calibri"/>
                <a:ea typeface="Calibri"/>
                <a:cs typeface="Calibri"/>
                <a:sym typeface="Calibri"/>
              </a:rPr>
              <a:t>But in some poorly designed systems, unacceptable input may not be caught and can be passed on for use in unanticipated ways.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Causes of Trapdoors</a:t>
            </a:r>
            <a:br>
              <a:rPr lang="en-US" sz="4000" b="1" i="0" u="none">
                <a:solidFill>
                  <a:schemeClr val="dk1"/>
                </a:solidFill>
                <a:latin typeface="Calibri"/>
                <a:ea typeface="Calibri"/>
                <a:cs typeface="Calibri"/>
                <a:sym typeface="Calibri"/>
              </a:rPr>
            </a:br>
            <a:endParaRPr/>
          </a:p>
        </p:txBody>
      </p:sp>
      <p:sp>
        <p:nvSpPr>
          <p:cNvPr id="418" name="Google Shape;418;p6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3000"/>
              <a:buFont typeface="Arial"/>
              <a:buNone/>
            </a:pPr>
            <a:r>
              <a:rPr lang="en-US" sz="3000" b="0" i="0" u="none">
                <a:solidFill>
                  <a:schemeClr val="dk1"/>
                </a:solidFill>
                <a:latin typeface="Calibri"/>
                <a:ea typeface="Calibri"/>
                <a:cs typeface="Calibri"/>
                <a:sym typeface="Calibri"/>
              </a:rPr>
              <a:t>    trapdoors can persist in production programs because the developers:</a:t>
            </a:r>
            <a:endParaRPr sz="3000" b="0" i="0" u="none">
              <a:solidFill>
                <a:schemeClr val="dk1"/>
              </a:solidFill>
              <a:latin typeface="Calibri"/>
              <a:ea typeface="Calibri"/>
              <a:cs typeface="Calibri"/>
              <a:sym typeface="Calibri"/>
            </a:endParaRPr>
          </a:p>
          <a:p>
            <a:pPr marL="342900" marR="0" lvl="0" indent="-342900" algn="l" rtl="0">
              <a:lnSpc>
                <a:spcPct val="80000"/>
              </a:lnSpc>
              <a:spcBef>
                <a:spcPts val="600"/>
              </a:spcBef>
              <a:spcAft>
                <a:spcPts val="0"/>
              </a:spcAft>
              <a:buClr>
                <a:schemeClr val="dk1"/>
              </a:buClr>
              <a:buSzPts val="3000"/>
              <a:buFont typeface="Arial"/>
              <a:buChar char="•"/>
            </a:pPr>
            <a:r>
              <a:rPr lang="en-US" sz="3000" b="0" i="1" u="none">
                <a:solidFill>
                  <a:schemeClr val="dk1"/>
                </a:solidFill>
                <a:latin typeface="Calibri"/>
                <a:ea typeface="Calibri"/>
                <a:cs typeface="Calibri"/>
                <a:sym typeface="Calibri"/>
              </a:rPr>
              <a:t>forget </a:t>
            </a:r>
            <a:r>
              <a:rPr lang="en-US" sz="3000" b="0" i="0" u="none">
                <a:solidFill>
                  <a:schemeClr val="dk1"/>
                </a:solidFill>
                <a:latin typeface="Calibri"/>
                <a:ea typeface="Calibri"/>
                <a:cs typeface="Calibri"/>
                <a:sym typeface="Calibri"/>
              </a:rPr>
              <a:t>to remove them</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intentionally leave them in the program for </a:t>
            </a:r>
            <a:r>
              <a:rPr lang="en-US" sz="3000" b="0" i="1" u="none">
                <a:solidFill>
                  <a:schemeClr val="dk1"/>
                </a:solidFill>
                <a:latin typeface="Calibri"/>
                <a:ea typeface="Calibri"/>
                <a:cs typeface="Calibri"/>
                <a:sym typeface="Calibri"/>
              </a:rPr>
              <a:t>testing</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intentionally leave them in the program for </a:t>
            </a:r>
            <a:r>
              <a:rPr lang="en-US" sz="3000" b="0" i="1" u="none">
                <a:solidFill>
                  <a:schemeClr val="dk1"/>
                </a:solidFill>
                <a:latin typeface="Calibri"/>
                <a:ea typeface="Calibri"/>
                <a:cs typeface="Calibri"/>
                <a:sym typeface="Calibri"/>
              </a:rPr>
              <a:t>maintenance </a:t>
            </a:r>
            <a:r>
              <a:rPr lang="en-US" sz="3000" b="0" i="0" u="none">
                <a:solidFill>
                  <a:schemeClr val="dk1"/>
                </a:solidFill>
                <a:latin typeface="Calibri"/>
                <a:ea typeface="Calibri"/>
                <a:cs typeface="Calibri"/>
                <a:sym typeface="Calibri"/>
              </a:rPr>
              <a:t>of the finished program, or</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intentionally leave them in the program as a </a:t>
            </a:r>
            <a:r>
              <a:rPr lang="en-US" sz="3000" b="0" i="1" u="none">
                <a:solidFill>
                  <a:schemeClr val="dk1"/>
                </a:solidFill>
                <a:latin typeface="Calibri"/>
                <a:ea typeface="Calibri"/>
                <a:cs typeface="Calibri"/>
                <a:sym typeface="Calibri"/>
              </a:rPr>
              <a:t>covert means of access </a:t>
            </a:r>
            <a:r>
              <a:rPr lang="en-US" sz="3000" b="0" i="0" u="none">
                <a:solidFill>
                  <a:schemeClr val="dk1"/>
                </a:solidFill>
                <a:latin typeface="Calibri"/>
                <a:ea typeface="Calibri"/>
                <a:cs typeface="Calibri"/>
                <a:sym typeface="Calibri"/>
              </a:rPr>
              <a:t>to the component after it becomes an accepted part of a production system</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24" name="Google Shape;424;p7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 It is important to remember that the fault is not with the trapdoor itself, which can be a very useful technique for program testing, correction, and maintenance. Rather, the fault is with the system development process, which does not ensure that the trapdoor is "closed" when it is no longer needed. That is, the trapdoor becomes a vulnerability if no one notices it or acts to prevent or control its use in vulnerable situations.</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In general, </a:t>
            </a:r>
            <a:r>
              <a:rPr lang="en-US" sz="2500" b="0" i="0" u="none">
                <a:solidFill>
                  <a:srgbClr val="0070C0"/>
                </a:solidFill>
                <a:latin typeface="Calibri"/>
                <a:ea typeface="Calibri"/>
                <a:cs typeface="Calibri"/>
                <a:sym typeface="Calibri"/>
              </a:rPr>
              <a:t>trapdoors are a vulnerability when they expose the system to modification during execution. </a:t>
            </a:r>
            <a:r>
              <a:rPr lang="en-US" sz="2500" b="0" i="0" u="none">
                <a:solidFill>
                  <a:schemeClr val="dk1"/>
                </a:solidFill>
                <a:latin typeface="Calibri"/>
                <a:ea typeface="Calibri"/>
                <a:cs typeface="Calibri"/>
                <a:sym typeface="Calibri"/>
              </a:rPr>
              <a:t>They can be exploited by the original developers or used by anyone who discovers the trapdoor by accident or through exhaustive trials. A system is not secure when someone believes that no one else would find the hole.</a:t>
            </a:r>
            <a:endParaRPr/>
          </a:p>
          <a:p>
            <a:pPr marL="342900" marR="0" lvl="0" indent="-184150" algn="l" rtl="0">
              <a:spcBef>
                <a:spcPts val="500"/>
              </a:spcBef>
              <a:spcAft>
                <a:spcPts val="0"/>
              </a:spcAft>
              <a:buClr>
                <a:schemeClr val="dk1"/>
              </a:buClr>
              <a:buSzPts val="2500"/>
              <a:buFont typeface="Arial"/>
              <a:buNone/>
            </a:pPr>
            <a:endParaRPr sz="2500" b="0" i="0" u="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In short</a:t>
            </a:r>
            <a:endParaRPr/>
          </a:p>
        </p:txBody>
      </p:sp>
      <p:sp>
        <p:nvSpPr>
          <p:cNvPr id="430" name="Google Shape;430;p7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72"/>
          <p:cNvSpPr txBox="1"/>
          <p:nvPr/>
        </p:nvSpPr>
        <p:spPr>
          <a:xfrm>
            <a:off x="234950" y="74612"/>
            <a:ext cx="8909050" cy="6567487"/>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folHlink"/>
              </a:buClr>
              <a:buSzPts val="4000"/>
              <a:buFont typeface="Noto Sans Symbols"/>
              <a:buAutoNum type="alphaLcPeriod"/>
            </a:pPr>
            <a:r>
              <a:rPr lang="en-US" sz="4000" b="0" i="0" u="none">
                <a:solidFill>
                  <a:srgbClr val="0000FF"/>
                </a:solidFill>
                <a:latin typeface="Tahoma"/>
                <a:ea typeface="Tahoma"/>
                <a:cs typeface="Tahoma"/>
                <a:sym typeface="Tahoma"/>
              </a:rPr>
              <a:t>Trapdoors (1)</a:t>
            </a:r>
            <a:endParaRPr/>
          </a:p>
          <a:p>
            <a:pPr marL="609600" marR="0" lvl="0" indent="-609600" algn="l" rtl="0">
              <a:lnSpc>
                <a:spcPct val="100000"/>
              </a:lnSpc>
              <a:spcBef>
                <a:spcPts val="48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Original def:</a:t>
            </a:r>
            <a:endParaRPr/>
          </a:p>
          <a:p>
            <a:pPr marL="609600" marR="0" lvl="0" indent="-609600" algn="l" rtl="0">
              <a:lnSpc>
                <a:spcPct val="100000"/>
              </a:lnSpc>
              <a:spcBef>
                <a:spcPts val="480"/>
              </a:spcBef>
              <a:spcAft>
                <a:spcPts val="0"/>
              </a:spcAft>
              <a:buClr>
                <a:srgbClr val="0000FF"/>
              </a:buClr>
              <a:buSzPts val="2400"/>
              <a:buFont typeface="Tahoma"/>
              <a:buNone/>
            </a:pPr>
            <a:r>
              <a:rPr lang="en-US" sz="2400" b="0" i="0" u="none">
                <a:solidFill>
                  <a:srgbClr val="0000FF"/>
                </a:solidFill>
                <a:latin typeface="Tahoma"/>
                <a:ea typeface="Tahoma"/>
                <a:cs typeface="Tahoma"/>
                <a:sym typeface="Tahoma"/>
              </a:rPr>
              <a:t>	Trapdoor </a:t>
            </a:r>
            <a:r>
              <a:rPr lang="en-US" sz="2400" b="0" i="0" u="none">
                <a:solidFill>
                  <a:schemeClr val="dk1"/>
                </a:solidFill>
                <a:latin typeface="Tahoma"/>
                <a:ea typeface="Tahoma"/>
                <a:cs typeface="Tahoma"/>
                <a:sym typeface="Tahoma"/>
              </a:rPr>
              <a:t>/</a:t>
            </a:r>
            <a:r>
              <a:rPr lang="en-US" sz="2400" b="0" i="0" u="none">
                <a:solidFill>
                  <a:srgbClr val="0000FF"/>
                </a:solidFill>
                <a:latin typeface="Tahoma"/>
                <a:ea typeface="Tahoma"/>
                <a:cs typeface="Tahoma"/>
                <a:sym typeface="Tahoma"/>
              </a:rPr>
              <a:t> backdoor</a:t>
            </a:r>
            <a:r>
              <a:rPr lang="en-US" sz="2400" b="0" i="0" u="none">
                <a:solidFill>
                  <a:srgbClr val="080808"/>
                </a:solidFill>
                <a:latin typeface="Tahoma"/>
                <a:ea typeface="Tahoma"/>
                <a:cs typeface="Tahoma"/>
                <a:sym typeface="Tahoma"/>
              </a:rPr>
              <a:t> - A hidden </a:t>
            </a:r>
            <a:r>
              <a:rPr lang="en-US" sz="2400" b="0" i="1" u="none">
                <a:solidFill>
                  <a:srgbClr val="080808"/>
                </a:solidFill>
                <a:latin typeface="Tahoma"/>
                <a:ea typeface="Tahoma"/>
                <a:cs typeface="Tahoma"/>
                <a:sym typeface="Tahoma"/>
              </a:rPr>
              <a:t>computer </a:t>
            </a:r>
            <a:r>
              <a:rPr lang="en-US" sz="2400" b="0" i="1" u="sng">
                <a:solidFill>
                  <a:srgbClr val="080808"/>
                </a:solidFill>
                <a:latin typeface="Tahoma"/>
                <a:ea typeface="Tahoma"/>
                <a:cs typeface="Tahoma"/>
                <a:sym typeface="Tahoma"/>
              </a:rPr>
              <a:t>flaw</a:t>
            </a:r>
            <a:r>
              <a:rPr lang="en-US" sz="2400" b="0" i="0" u="none">
                <a:solidFill>
                  <a:srgbClr val="080808"/>
                </a:solidFill>
                <a:latin typeface="Tahoma"/>
                <a:ea typeface="Tahoma"/>
                <a:cs typeface="Tahoma"/>
                <a:sym typeface="Tahoma"/>
              </a:rPr>
              <a:t> </a:t>
            </a:r>
            <a:r>
              <a:rPr lang="en-US" sz="2400" b="0" i="1" u="none">
                <a:solidFill>
                  <a:srgbClr val="080808"/>
                </a:solidFill>
                <a:latin typeface="Tahoma"/>
                <a:ea typeface="Tahoma"/>
                <a:cs typeface="Tahoma"/>
                <a:sym typeface="Tahoma"/>
              </a:rPr>
              <a:t>known to an intruder</a:t>
            </a:r>
            <a:r>
              <a:rPr lang="en-US" sz="2400" b="0" i="0" u="none">
                <a:solidFill>
                  <a:srgbClr val="080808"/>
                </a:solidFill>
                <a:latin typeface="Tahoma"/>
                <a:ea typeface="Tahoma"/>
                <a:cs typeface="Tahoma"/>
                <a:sym typeface="Tahoma"/>
              </a:rPr>
              <a:t>, or a hidden computer mechanism (usually software) installed by an intruder, </a:t>
            </a:r>
            <a:r>
              <a:rPr lang="en-US" sz="2400" b="0" i="1" u="none">
                <a:solidFill>
                  <a:srgbClr val="080808"/>
                </a:solidFill>
                <a:latin typeface="Tahoma"/>
                <a:ea typeface="Tahoma"/>
                <a:cs typeface="Tahoma"/>
                <a:sym typeface="Tahoma"/>
              </a:rPr>
              <a:t>who</a:t>
            </a:r>
            <a:r>
              <a:rPr lang="en-US" sz="2400" b="0" i="0" u="none">
                <a:solidFill>
                  <a:srgbClr val="080808"/>
                </a:solidFill>
                <a:latin typeface="Tahoma"/>
                <a:ea typeface="Tahoma"/>
                <a:cs typeface="Tahoma"/>
                <a:sym typeface="Tahoma"/>
              </a:rPr>
              <a:t> </a:t>
            </a:r>
            <a:r>
              <a:rPr lang="en-US" sz="2400" b="0" i="1" u="none">
                <a:solidFill>
                  <a:srgbClr val="080808"/>
                </a:solidFill>
                <a:latin typeface="Tahoma"/>
                <a:ea typeface="Tahoma"/>
                <a:cs typeface="Tahoma"/>
                <a:sym typeface="Tahoma"/>
              </a:rPr>
              <a:t>can activate the trap door to gain access</a:t>
            </a:r>
            <a:r>
              <a:rPr lang="en-US" sz="2400" b="0" i="0" u="none">
                <a:solidFill>
                  <a:srgbClr val="080808"/>
                </a:solidFill>
                <a:latin typeface="Tahoma"/>
                <a:ea typeface="Tahoma"/>
                <a:cs typeface="Tahoma"/>
                <a:sym typeface="Tahoma"/>
              </a:rPr>
              <a:t> to the computer without being blocked by security services or mechanisms.</a:t>
            </a:r>
            <a:endParaRPr/>
          </a:p>
          <a:p>
            <a:pPr marL="609600" marR="0" lvl="0" indent="-558800" algn="l" rtl="0">
              <a:lnSpc>
                <a:spcPct val="100000"/>
              </a:lnSpc>
              <a:spcBef>
                <a:spcPts val="160"/>
              </a:spcBef>
              <a:spcAft>
                <a:spcPts val="0"/>
              </a:spcAft>
              <a:buClr>
                <a:schemeClr val="folHlink"/>
              </a:buClr>
              <a:buSzPts val="800"/>
              <a:buFont typeface="Noto Sans Symbols"/>
              <a:buNone/>
            </a:pPr>
            <a:endParaRPr sz="800" b="0" i="0" u="none">
              <a:solidFill>
                <a:srgbClr val="080808"/>
              </a:solidFill>
              <a:latin typeface="Tahoma"/>
              <a:ea typeface="Tahoma"/>
              <a:cs typeface="Tahoma"/>
              <a:sym typeface="Tahoma"/>
            </a:endParaRPr>
          </a:p>
          <a:p>
            <a:pPr marL="609600" marR="0" lvl="0" indent="-609600" algn="l" rtl="0">
              <a:lnSpc>
                <a:spcPct val="100000"/>
              </a:lnSpc>
              <a:spcBef>
                <a:spcPts val="48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A broader definition:</a:t>
            </a:r>
            <a:endParaRPr/>
          </a:p>
          <a:p>
            <a:pPr marL="609600" marR="0" lvl="0" indent="-609600" algn="l" rtl="0">
              <a:lnSpc>
                <a:spcPct val="100000"/>
              </a:lnSpc>
              <a:spcBef>
                <a:spcPts val="480"/>
              </a:spcBef>
              <a:spcAft>
                <a:spcPts val="0"/>
              </a:spcAft>
              <a:buClr>
                <a:srgbClr val="0000FF"/>
              </a:buClr>
              <a:buSzPts val="2400"/>
              <a:buFont typeface="Tahoma"/>
              <a:buNone/>
            </a:pPr>
            <a:r>
              <a:rPr lang="en-US" sz="2400" b="0" i="0" u="none">
                <a:solidFill>
                  <a:srgbClr val="0000FF"/>
                </a:solidFill>
                <a:latin typeface="Tahoma"/>
                <a:ea typeface="Tahoma"/>
                <a:cs typeface="Tahoma"/>
                <a:sym typeface="Tahoma"/>
              </a:rPr>
              <a:t>	Trapdoor</a:t>
            </a:r>
            <a:r>
              <a:rPr lang="en-US" sz="2400" b="0" i="0" u="none">
                <a:solidFill>
                  <a:srgbClr val="080808"/>
                </a:solidFill>
                <a:latin typeface="Tahoma"/>
                <a:ea typeface="Tahoma"/>
                <a:cs typeface="Tahoma"/>
                <a:sym typeface="Tahoma"/>
              </a:rPr>
              <a:t> – an undocumented </a:t>
            </a:r>
            <a:r>
              <a:rPr lang="en-US" sz="2400" b="0" i="0" u="none">
                <a:solidFill>
                  <a:srgbClr val="0000FF"/>
                </a:solidFill>
                <a:latin typeface="Tahoma"/>
                <a:ea typeface="Tahoma"/>
                <a:cs typeface="Tahoma"/>
                <a:sym typeface="Tahoma"/>
              </a:rPr>
              <a:t>entry point</a:t>
            </a:r>
            <a:r>
              <a:rPr lang="en-US" sz="2400" b="0" i="0" u="none">
                <a:solidFill>
                  <a:srgbClr val="080808"/>
                </a:solidFill>
                <a:latin typeface="Tahoma"/>
                <a:ea typeface="Tahoma"/>
                <a:cs typeface="Tahoma"/>
                <a:sym typeface="Tahoma"/>
              </a:rPr>
              <a:t> to a module</a:t>
            </a:r>
            <a:endParaRPr sz="2400" b="0" i="0" u="none">
              <a:solidFill>
                <a:schemeClr val="lt2"/>
              </a:solidFill>
              <a:latin typeface="Tahoma"/>
              <a:ea typeface="Tahoma"/>
              <a:cs typeface="Tahoma"/>
              <a:sym typeface="Tahoma"/>
            </a:endParaRPr>
          </a:p>
          <a:p>
            <a:pPr marL="990600" marR="0" lvl="1" indent="-533400" algn="l" rtl="0">
              <a:lnSpc>
                <a:spcPct val="100000"/>
              </a:lnSpc>
              <a:spcBef>
                <a:spcPts val="480"/>
              </a:spcBef>
              <a:spcAft>
                <a:spcPts val="0"/>
              </a:spcAft>
              <a:buClr>
                <a:schemeClr val="hlink"/>
              </a:buClr>
              <a:buSzPts val="2400"/>
              <a:buFont typeface="Noto Sans Symbols"/>
              <a:buChar char="▪"/>
            </a:pPr>
            <a:r>
              <a:rPr lang="en-US" sz="2400" b="0" i="0" u="none" strike="noStrike" cap="none">
                <a:solidFill>
                  <a:schemeClr val="dk1"/>
                </a:solidFill>
                <a:latin typeface="Tahoma"/>
                <a:ea typeface="Tahoma"/>
                <a:cs typeface="Tahoma"/>
                <a:sym typeface="Tahoma"/>
              </a:rPr>
              <a:t>Inserted during code development</a:t>
            </a:r>
            <a:endParaRPr/>
          </a:p>
          <a:p>
            <a:pPr marL="1371600" marR="0" lvl="2" indent="-457200" algn="l" rtl="0">
              <a:lnSpc>
                <a:spcPct val="100000"/>
              </a:lnSpc>
              <a:spcBef>
                <a:spcPts val="0"/>
              </a:spcBef>
              <a:spcAft>
                <a:spcPts val="0"/>
              </a:spcAft>
              <a:buClr>
                <a:schemeClr val="folHlink"/>
              </a:buClr>
              <a:buSzPts val="2400"/>
              <a:buFont typeface="Noto Sans Symbols"/>
              <a:buChar char="▪"/>
            </a:pPr>
            <a:r>
              <a:rPr lang="en-US" sz="2400" b="0" i="0" u="none" strike="noStrike" cap="none">
                <a:solidFill>
                  <a:schemeClr val="dk1"/>
                </a:solidFill>
                <a:latin typeface="Tahoma"/>
                <a:ea typeface="Tahoma"/>
                <a:cs typeface="Tahoma"/>
                <a:sym typeface="Tahoma"/>
              </a:rPr>
              <a:t>For testing</a:t>
            </a:r>
            <a:endParaRPr/>
          </a:p>
          <a:p>
            <a:pPr marL="1371600" marR="0" lvl="2" indent="-457200" algn="l" rtl="0">
              <a:lnSpc>
                <a:spcPct val="100000"/>
              </a:lnSpc>
              <a:spcBef>
                <a:spcPts val="0"/>
              </a:spcBef>
              <a:spcAft>
                <a:spcPts val="0"/>
              </a:spcAft>
              <a:buClr>
                <a:schemeClr val="folHlink"/>
              </a:buClr>
              <a:buSzPts val="2400"/>
              <a:buFont typeface="Noto Sans Symbols"/>
              <a:buChar char="▪"/>
            </a:pPr>
            <a:r>
              <a:rPr lang="en-US" sz="2400" b="0" i="0" u="none" strike="noStrike" cap="none">
                <a:solidFill>
                  <a:schemeClr val="dk1"/>
                </a:solidFill>
                <a:latin typeface="Tahoma"/>
                <a:ea typeface="Tahoma"/>
                <a:cs typeface="Tahoma"/>
                <a:sym typeface="Tahoma"/>
              </a:rPr>
              <a:t>As a hook for future extensions</a:t>
            </a:r>
            <a:endParaRPr/>
          </a:p>
          <a:p>
            <a:pPr marL="1371600" marR="0" lvl="2" indent="-457200" algn="l" rtl="0">
              <a:lnSpc>
                <a:spcPct val="100000"/>
              </a:lnSpc>
              <a:spcBef>
                <a:spcPts val="0"/>
              </a:spcBef>
              <a:spcAft>
                <a:spcPts val="0"/>
              </a:spcAft>
              <a:buClr>
                <a:schemeClr val="folHlink"/>
              </a:buClr>
              <a:buSzPts val="2400"/>
              <a:buFont typeface="Noto Sans Symbols"/>
              <a:buChar char="▪"/>
            </a:pPr>
            <a:r>
              <a:rPr lang="en-US" sz="2400" b="0" i="0" u="none" strike="noStrike" cap="none">
                <a:solidFill>
                  <a:schemeClr val="dk1"/>
                </a:solidFill>
                <a:latin typeface="Tahoma"/>
                <a:ea typeface="Tahoma"/>
                <a:cs typeface="Tahoma"/>
                <a:sym typeface="Tahoma"/>
              </a:rPr>
              <a:t>As emergency access in case of s/w failure</a:t>
            </a:r>
            <a:endParaRPr/>
          </a:p>
          <a:p>
            <a:pPr marL="609600" marR="0" lvl="0" indent="-609600" algn="l" rtl="0">
              <a:lnSpc>
                <a:spcPct val="100000"/>
              </a:lnSpc>
              <a:spcBef>
                <a:spcPts val="0"/>
              </a:spcBef>
              <a:spcAft>
                <a:spcPts val="0"/>
              </a:spcAft>
              <a:buClr>
                <a:schemeClr val="lt2"/>
              </a:buClr>
              <a:buSzPts val="2400"/>
              <a:buFont typeface="Times New Roman"/>
              <a:buNone/>
            </a:pPr>
            <a:endParaRPr sz="2400" b="0" i="0" u="none">
              <a:solidFill>
                <a:srgbClr val="777777"/>
              </a:solidFill>
              <a:latin typeface="Tahoma"/>
              <a:ea typeface="Tahoma"/>
              <a:cs typeface="Tahoma"/>
              <a:sym typeface="Tahoma"/>
            </a:endParaRPr>
          </a:p>
          <a:p>
            <a:pPr marL="609600" marR="0" lvl="0" indent="-60960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3"/>
          <p:cNvSpPr txBox="1"/>
          <p:nvPr/>
        </p:nvSpPr>
        <p:spPr>
          <a:xfrm>
            <a:off x="234950" y="74612"/>
            <a:ext cx="8909050" cy="6567487"/>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rgbClr val="0000FF"/>
              </a:buClr>
              <a:buSzPts val="2000"/>
              <a:buFont typeface="Tahoma"/>
              <a:buNone/>
            </a:pPr>
            <a:r>
              <a:rPr lang="en-US" sz="2000" b="0" i="0" u="none">
                <a:solidFill>
                  <a:srgbClr val="0000FF"/>
                </a:solidFill>
                <a:latin typeface="Tahoma"/>
                <a:ea typeface="Tahoma"/>
                <a:cs typeface="Tahoma"/>
                <a:sym typeface="Tahoma"/>
              </a:rPr>
              <a:t>Trapdoors (2)</a:t>
            </a:r>
            <a:endParaRPr/>
          </a:p>
          <a:p>
            <a:pPr marL="609600" marR="0" lvl="0" indent="-609600" algn="l" rtl="0">
              <a:lnSpc>
                <a:spcPct val="100000"/>
              </a:lnSpc>
              <a:spcBef>
                <a:spcPts val="160"/>
              </a:spcBef>
              <a:spcAft>
                <a:spcPts val="0"/>
              </a:spcAft>
              <a:buClr>
                <a:schemeClr val="lt2"/>
              </a:buClr>
              <a:buSzPts val="800"/>
              <a:buFont typeface="Times New Roman"/>
              <a:buNone/>
            </a:pPr>
            <a:endParaRPr sz="800" b="0" i="0" u="none">
              <a:solidFill>
                <a:srgbClr val="0000FF"/>
              </a:solidFill>
              <a:latin typeface="Tahoma"/>
              <a:ea typeface="Tahoma"/>
              <a:cs typeface="Tahoma"/>
              <a:sym typeface="Tahoma"/>
            </a:endParaRPr>
          </a:p>
          <a:p>
            <a:pPr marL="609600" marR="0" lvl="0" indent="-6096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Testing:</a:t>
            </a:r>
            <a:endParaRPr/>
          </a:p>
          <a:p>
            <a:pPr marL="990600" marR="0" lvl="1" indent="-533400" algn="l" rtl="0">
              <a:lnSpc>
                <a:spcPct val="100000"/>
              </a:lnSpc>
              <a:spcBef>
                <a:spcPts val="0"/>
              </a:spcBef>
              <a:spcAft>
                <a:spcPts val="0"/>
              </a:spcAft>
              <a:buClr>
                <a:schemeClr val="hlink"/>
              </a:buClr>
              <a:buSzPts val="2400"/>
              <a:buFont typeface="Noto Sans Symbols"/>
              <a:buChar char="▪"/>
            </a:pPr>
            <a:r>
              <a:rPr lang="en-US" sz="2400" b="0" i="0" u="none" strike="noStrike" cap="none">
                <a:solidFill>
                  <a:schemeClr val="dk1"/>
                </a:solidFill>
                <a:latin typeface="Tahoma"/>
                <a:ea typeface="Tahoma"/>
                <a:cs typeface="Tahoma"/>
                <a:sym typeface="Tahoma"/>
              </a:rPr>
              <a:t>With </a:t>
            </a:r>
            <a:r>
              <a:rPr lang="en-US" sz="2400" b="0" i="0" u="none" strike="noStrike" cap="none">
                <a:solidFill>
                  <a:srgbClr val="0000FF"/>
                </a:solidFill>
                <a:latin typeface="Tahoma"/>
                <a:ea typeface="Tahoma"/>
                <a:cs typeface="Tahoma"/>
                <a:sym typeface="Tahoma"/>
              </a:rPr>
              <a:t>stubs</a:t>
            </a:r>
            <a:r>
              <a:rPr lang="en-US" sz="2400" b="0" i="0" u="none" strike="noStrike" cap="none">
                <a:solidFill>
                  <a:schemeClr val="dk1"/>
                </a:solidFill>
                <a:latin typeface="Tahoma"/>
                <a:ea typeface="Tahoma"/>
                <a:cs typeface="Tahoma"/>
                <a:sym typeface="Tahoma"/>
              </a:rPr>
              <a:t> and </a:t>
            </a:r>
            <a:r>
              <a:rPr lang="en-US" sz="2400" b="0" i="0" u="none" strike="noStrike" cap="none">
                <a:solidFill>
                  <a:srgbClr val="0000FF"/>
                </a:solidFill>
                <a:latin typeface="Tahoma"/>
                <a:ea typeface="Tahoma"/>
                <a:cs typeface="Tahoma"/>
                <a:sym typeface="Tahoma"/>
              </a:rPr>
              <a:t>drivers</a:t>
            </a:r>
            <a:r>
              <a:rPr lang="en-US" sz="2400" b="0" i="0" u="none" strike="noStrike" cap="none">
                <a:solidFill>
                  <a:schemeClr val="dk1"/>
                </a:solidFill>
                <a:latin typeface="Tahoma"/>
                <a:ea typeface="Tahoma"/>
                <a:cs typeface="Tahoma"/>
                <a:sym typeface="Tahoma"/>
              </a:rPr>
              <a:t> for unit testing</a:t>
            </a:r>
            <a:endParaRPr sz="2000" b="0" i="0" u="none" strike="noStrike" cap="none">
              <a:solidFill>
                <a:schemeClr val="dk1"/>
              </a:solidFill>
              <a:latin typeface="Tahoma"/>
              <a:ea typeface="Tahoma"/>
              <a:cs typeface="Tahoma"/>
              <a:sym typeface="Tahoma"/>
            </a:endParaRPr>
          </a:p>
          <a:p>
            <a:pPr marL="990600" marR="0" lvl="1" indent="-533400" algn="l" rtl="0">
              <a:lnSpc>
                <a:spcPct val="100000"/>
              </a:lnSpc>
              <a:spcBef>
                <a:spcPts val="0"/>
              </a:spcBef>
              <a:spcAft>
                <a:spcPts val="0"/>
              </a:spcAft>
              <a:buClr>
                <a:schemeClr val="hlink"/>
              </a:buClr>
              <a:buSzPts val="2400"/>
              <a:buFont typeface="Noto Sans Symbols"/>
              <a:buChar char="▪"/>
            </a:pPr>
            <a:r>
              <a:rPr lang="en-US" sz="2400" b="0" i="0" u="none" strike="noStrike" cap="none">
                <a:solidFill>
                  <a:schemeClr val="dk1"/>
                </a:solidFill>
                <a:latin typeface="Tahoma"/>
                <a:ea typeface="Tahoma"/>
                <a:cs typeface="Tahoma"/>
                <a:sym typeface="Tahoma"/>
              </a:rPr>
              <a:t>Testing with </a:t>
            </a:r>
            <a:r>
              <a:rPr lang="en-US" sz="2400" b="0" i="0" u="none" strike="noStrike" cap="none">
                <a:solidFill>
                  <a:srgbClr val="0000FF"/>
                </a:solidFill>
                <a:latin typeface="Tahoma"/>
                <a:ea typeface="Tahoma"/>
                <a:cs typeface="Tahoma"/>
                <a:sym typeface="Tahoma"/>
              </a:rPr>
              <a:t>debugging code</a:t>
            </a:r>
            <a:r>
              <a:rPr lang="en-US" sz="2400" b="0" i="0" u="none" strike="noStrike" cap="none">
                <a:solidFill>
                  <a:schemeClr val="dk1"/>
                </a:solidFill>
                <a:latin typeface="Tahoma"/>
                <a:ea typeface="Tahoma"/>
                <a:cs typeface="Tahoma"/>
                <a:sym typeface="Tahoma"/>
              </a:rPr>
              <a:t> inserted into tested modules</a:t>
            </a:r>
            <a:endParaRPr/>
          </a:p>
          <a:p>
            <a:pPr marL="1371600" marR="0" lvl="2" indent="-457200" algn="l" rtl="0">
              <a:lnSpc>
                <a:spcPct val="100000"/>
              </a:lnSpc>
              <a:spcBef>
                <a:spcPts val="0"/>
              </a:spcBef>
              <a:spcAft>
                <a:spcPts val="0"/>
              </a:spcAft>
              <a:buClr>
                <a:schemeClr val="folHlink"/>
              </a:buClr>
              <a:buSzPts val="2000"/>
              <a:buFont typeface="Noto Sans Symbols"/>
              <a:buChar char="▪"/>
            </a:pPr>
            <a:r>
              <a:rPr lang="en-US" sz="2000" b="0" i="0" u="none" strike="noStrike" cap="none">
                <a:solidFill>
                  <a:schemeClr val="dk1"/>
                </a:solidFill>
                <a:latin typeface="Tahoma"/>
                <a:ea typeface="Tahoma"/>
                <a:cs typeface="Tahoma"/>
                <a:sym typeface="Tahoma"/>
              </a:rPr>
              <a:t>May allow programmer to modify internal module variables</a:t>
            </a:r>
            <a:endParaRPr/>
          </a:p>
          <a:p>
            <a:pPr marL="609600" marR="0" lvl="0" indent="-558800" algn="l" rtl="0">
              <a:lnSpc>
                <a:spcPct val="100000"/>
              </a:lnSpc>
              <a:spcBef>
                <a:spcPts val="0"/>
              </a:spcBef>
              <a:spcAft>
                <a:spcPts val="0"/>
              </a:spcAft>
              <a:buClr>
                <a:schemeClr val="folHlink"/>
              </a:buClr>
              <a:buSzPts val="800"/>
              <a:buFont typeface="Noto Sans Symbols"/>
              <a:buNone/>
            </a:pPr>
            <a:endParaRPr sz="800" b="0" i="0" u="none">
              <a:solidFill>
                <a:schemeClr val="dk1"/>
              </a:solidFill>
              <a:latin typeface="Tahoma"/>
              <a:ea typeface="Tahoma"/>
              <a:cs typeface="Tahoma"/>
              <a:sym typeface="Tahoma"/>
            </a:endParaRPr>
          </a:p>
          <a:p>
            <a:pPr marL="609600" marR="0" lvl="0" indent="-558800" algn="l" rtl="0">
              <a:lnSpc>
                <a:spcPct val="100000"/>
              </a:lnSpc>
              <a:spcBef>
                <a:spcPts val="0"/>
              </a:spcBef>
              <a:spcAft>
                <a:spcPts val="0"/>
              </a:spcAft>
              <a:buClr>
                <a:schemeClr val="folHlink"/>
              </a:buClr>
              <a:buSzPts val="800"/>
              <a:buFont typeface="Noto Sans Symbols"/>
              <a:buNone/>
            </a:pPr>
            <a:endParaRPr sz="800" b="0" i="0" u="none">
              <a:solidFill>
                <a:schemeClr val="dk1"/>
              </a:solidFill>
              <a:latin typeface="Tahoma"/>
              <a:ea typeface="Tahoma"/>
              <a:cs typeface="Tahoma"/>
              <a:sym typeface="Tahoma"/>
            </a:endParaRPr>
          </a:p>
          <a:p>
            <a:pPr marL="609600" marR="0" lvl="0" indent="-6096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Major </a:t>
            </a:r>
            <a:r>
              <a:rPr lang="en-US" sz="2400" b="0" i="0" u="none">
                <a:solidFill>
                  <a:srgbClr val="0000FF"/>
                </a:solidFill>
                <a:latin typeface="Tahoma"/>
                <a:ea typeface="Tahoma"/>
                <a:cs typeface="Tahoma"/>
                <a:sym typeface="Tahoma"/>
              </a:rPr>
              <a:t>sources of trapdoors</a:t>
            </a:r>
            <a:r>
              <a:rPr lang="en-US" sz="2400" b="0" i="0" u="none">
                <a:solidFill>
                  <a:schemeClr val="dk1"/>
                </a:solidFill>
                <a:latin typeface="Tahoma"/>
                <a:ea typeface="Tahoma"/>
                <a:cs typeface="Tahoma"/>
                <a:sym typeface="Tahoma"/>
              </a:rPr>
              <a:t>:</a:t>
            </a:r>
            <a:endParaRPr/>
          </a:p>
          <a:p>
            <a:pPr marL="990600" marR="0" lvl="1" indent="-533400" algn="l" rtl="0">
              <a:lnSpc>
                <a:spcPct val="100000"/>
              </a:lnSpc>
              <a:spcBef>
                <a:spcPts val="0"/>
              </a:spcBef>
              <a:spcAft>
                <a:spcPts val="0"/>
              </a:spcAft>
              <a:buClr>
                <a:schemeClr val="hlink"/>
              </a:buClr>
              <a:buSzPts val="2400"/>
              <a:buFont typeface="Noto Sans Symbols"/>
              <a:buChar char="▪"/>
            </a:pPr>
            <a:r>
              <a:rPr lang="en-US" sz="2400" b="0" i="0" u="none" strike="noStrike" cap="none">
                <a:solidFill>
                  <a:schemeClr val="dk1"/>
                </a:solidFill>
                <a:latin typeface="Tahoma"/>
                <a:ea typeface="Tahoma"/>
                <a:cs typeface="Tahoma"/>
                <a:sym typeface="Tahoma"/>
              </a:rPr>
              <a:t>Left-over </a:t>
            </a:r>
            <a:r>
              <a:rPr lang="en-US" sz="2000" b="0" i="0" u="none" strike="noStrike" cap="none">
                <a:solidFill>
                  <a:srgbClr val="777777"/>
                </a:solidFill>
                <a:latin typeface="Tahoma"/>
                <a:ea typeface="Tahoma"/>
                <a:cs typeface="Tahoma"/>
                <a:sym typeface="Tahoma"/>
              </a:rPr>
              <a:t>(purposely or not)</a:t>
            </a:r>
            <a:r>
              <a:rPr lang="en-US" sz="2400" b="0" i="0" u="none" strike="noStrike" cap="none">
                <a:solidFill>
                  <a:schemeClr val="dk1"/>
                </a:solidFill>
                <a:latin typeface="Tahoma"/>
                <a:ea typeface="Tahoma"/>
                <a:cs typeface="Tahoma"/>
                <a:sym typeface="Tahoma"/>
              </a:rPr>
              <a:t> stubs, drivers, debugging code</a:t>
            </a:r>
            <a:endParaRPr/>
          </a:p>
          <a:p>
            <a:pPr marL="990600" marR="0" lvl="1" indent="-533400" algn="l" rtl="0">
              <a:lnSpc>
                <a:spcPct val="100000"/>
              </a:lnSpc>
              <a:spcBef>
                <a:spcPts val="0"/>
              </a:spcBef>
              <a:spcAft>
                <a:spcPts val="0"/>
              </a:spcAft>
              <a:buClr>
                <a:schemeClr val="hlink"/>
              </a:buClr>
              <a:buSzPts val="2400"/>
              <a:buFont typeface="Noto Sans Symbols"/>
              <a:buChar char="▪"/>
            </a:pPr>
            <a:r>
              <a:rPr lang="en-US" sz="2400" b="0" i="0" u="none" strike="noStrike" cap="none">
                <a:solidFill>
                  <a:schemeClr val="dk1"/>
                </a:solidFill>
                <a:latin typeface="Tahoma"/>
                <a:ea typeface="Tahoma"/>
                <a:cs typeface="Tahoma"/>
                <a:sym typeface="Tahoma"/>
              </a:rPr>
              <a:t>Poor error checking</a:t>
            </a:r>
            <a:endParaRPr/>
          </a:p>
          <a:p>
            <a:pPr marL="1371600" marR="0" lvl="2" indent="-457200" algn="l" rtl="0">
              <a:lnSpc>
                <a:spcPct val="100000"/>
              </a:lnSpc>
              <a:spcBef>
                <a:spcPts val="0"/>
              </a:spcBef>
              <a:spcAft>
                <a:spcPts val="0"/>
              </a:spcAft>
              <a:buClr>
                <a:schemeClr val="folHlink"/>
              </a:buClr>
              <a:buSzPts val="2000"/>
              <a:buFont typeface="Noto Sans Symbols"/>
              <a:buChar char="▪"/>
            </a:pPr>
            <a:r>
              <a:rPr lang="en-US" sz="2000" b="0" i="0" u="none" strike="noStrike" cap="none">
                <a:solidFill>
                  <a:schemeClr val="dk1"/>
                </a:solidFill>
                <a:latin typeface="Tahoma"/>
                <a:ea typeface="Tahoma"/>
                <a:cs typeface="Tahoma"/>
                <a:sym typeface="Tahoma"/>
              </a:rPr>
              <a:t>E.g., allowing for unacceptable input that causes buffer overflow</a:t>
            </a:r>
            <a:endParaRPr/>
          </a:p>
          <a:p>
            <a:pPr marL="990600" marR="0" lvl="1" indent="-533400" algn="l" rtl="0">
              <a:lnSpc>
                <a:spcPct val="100000"/>
              </a:lnSpc>
              <a:spcBef>
                <a:spcPts val="0"/>
              </a:spcBef>
              <a:spcAft>
                <a:spcPts val="0"/>
              </a:spcAft>
              <a:buClr>
                <a:schemeClr val="hlink"/>
              </a:buClr>
              <a:buSzPts val="2400"/>
              <a:buFont typeface="Noto Sans Symbols"/>
              <a:buChar char="▪"/>
            </a:pPr>
            <a:r>
              <a:rPr lang="en-US" sz="2400" b="0" i="0" u="none" strike="noStrike" cap="none">
                <a:solidFill>
                  <a:schemeClr val="dk1"/>
                </a:solidFill>
                <a:latin typeface="Tahoma"/>
                <a:ea typeface="Tahoma"/>
                <a:cs typeface="Tahoma"/>
                <a:sym typeface="Tahoma"/>
              </a:rPr>
              <a:t>Undefined opcodes in h/w processors</a:t>
            </a:r>
            <a:endParaRPr/>
          </a:p>
          <a:p>
            <a:pPr marL="1371600" marR="0" lvl="2" indent="-457200" algn="l" rtl="0">
              <a:lnSpc>
                <a:spcPct val="100000"/>
              </a:lnSpc>
              <a:spcBef>
                <a:spcPts val="0"/>
              </a:spcBef>
              <a:spcAft>
                <a:spcPts val="0"/>
              </a:spcAft>
              <a:buClr>
                <a:schemeClr val="folHlink"/>
              </a:buClr>
              <a:buSzPts val="2000"/>
              <a:buFont typeface="Noto Sans Symbols"/>
              <a:buChar char="▪"/>
            </a:pPr>
            <a:r>
              <a:rPr lang="en-US" sz="2000" b="0" i="0" u="none" strike="noStrike" cap="none">
                <a:solidFill>
                  <a:schemeClr val="dk1"/>
                </a:solidFill>
                <a:latin typeface="Tahoma"/>
                <a:ea typeface="Tahoma"/>
                <a:cs typeface="Tahoma"/>
                <a:sym typeface="Tahoma"/>
              </a:rPr>
              <a:t>Some were used for testing, some random</a:t>
            </a:r>
            <a:endParaRPr/>
          </a:p>
          <a:p>
            <a:pPr marL="1371600" marR="0" lvl="2" indent="-406400" algn="l" rtl="0">
              <a:lnSpc>
                <a:spcPct val="100000"/>
              </a:lnSpc>
              <a:spcBef>
                <a:spcPts val="0"/>
              </a:spcBef>
              <a:spcAft>
                <a:spcPts val="0"/>
              </a:spcAft>
              <a:buClr>
                <a:schemeClr val="folHlink"/>
              </a:buClr>
              <a:buSzPts val="800"/>
              <a:buFont typeface="Noto Sans Symbols"/>
              <a:buNone/>
            </a:pPr>
            <a:endParaRPr sz="800" b="0" i="0" u="none" strike="noStrike" cap="none">
              <a:solidFill>
                <a:schemeClr val="dk1"/>
              </a:solidFill>
              <a:latin typeface="Tahoma"/>
              <a:ea typeface="Tahoma"/>
              <a:cs typeface="Tahoma"/>
              <a:sym typeface="Tahoma"/>
            </a:endParaRPr>
          </a:p>
          <a:p>
            <a:pPr marL="1371600" marR="0" lvl="2" indent="-406400" algn="l" rtl="0">
              <a:lnSpc>
                <a:spcPct val="100000"/>
              </a:lnSpc>
              <a:spcBef>
                <a:spcPts val="0"/>
              </a:spcBef>
              <a:spcAft>
                <a:spcPts val="0"/>
              </a:spcAft>
              <a:buClr>
                <a:schemeClr val="folHlink"/>
              </a:buClr>
              <a:buSzPts val="800"/>
              <a:buFont typeface="Noto Sans Symbols"/>
              <a:buNone/>
            </a:pPr>
            <a:endParaRPr sz="800" b="0" i="0" u="none" strike="noStrike" cap="none">
              <a:solidFill>
                <a:schemeClr val="dk1"/>
              </a:solidFill>
              <a:latin typeface="Tahoma"/>
              <a:ea typeface="Tahoma"/>
              <a:cs typeface="Tahoma"/>
              <a:sym typeface="Tahoma"/>
            </a:endParaRPr>
          </a:p>
          <a:p>
            <a:pPr marL="609600" marR="0" lvl="0" indent="-609600" algn="l" rtl="0">
              <a:lnSpc>
                <a:spcPct val="100000"/>
              </a:lnSpc>
              <a:spcBef>
                <a:spcPts val="0"/>
              </a:spcBef>
              <a:spcAft>
                <a:spcPts val="0"/>
              </a:spcAft>
              <a:buClr>
                <a:schemeClr val="folHlink"/>
              </a:buClr>
              <a:buSzPts val="2800"/>
              <a:buFont typeface="Noto Sans Symbols"/>
              <a:buChar char="▪"/>
            </a:pPr>
            <a:r>
              <a:rPr lang="en-US" sz="2800" b="0" i="0" u="none">
                <a:solidFill>
                  <a:schemeClr val="dk1"/>
                </a:solidFill>
                <a:latin typeface="Tahoma"/>
                <a:ea typeface="Tahoma"/>
                <a:cs typeface="Tahoma"/>
                <a:sym typeface="Tahoma"/>
              </a:rPr>
              <a:t>Not all trapdoors are bad</a:t>
            </a:r>
            <a:endParaRPr/>
          </a:p>
          <a:p>
            <a:pPr marL="990600" marR="0" lvl="1" indent="-533400" algn="l" rtl="0">
              <a:lnSpc>
                <a:spcPct val="100000"/>
              </a:lnSpc>
              <a:spcBef>
                <a:spcPts val="0"/>
              </a:spcBef>
              <a:spcAft>
                <a:spcPts val="0"/>
              </a:spcAft>
              <a:buClr>
                <a:schemeClr val="hlink"/>
              </a:buClr>
              <a:buSzPts val="2400"/>
              <a:buFont typeface="Noto Sans Symbols"/>
              <a:buChar char="▪"/>
            </a:pPr>
            <a:r>
              <a:rPr lang="en-US" sz="2400" b="0" i="0" u="none" strike="noStrike" cap="none">
                <a:solidFill>
                  <a:schemeClr val="dk1"/>
                </a:solidFill>
                <a:latin typeface="Tahoma"/>
                <a:ea typeface="Tahoma"/>
                <a:cs typeface="Tahoma"/>
                <a:sym typeface="Tahoma"/>
              </a:rPr>
              <a:t>Some left purposely w/ good intentions</a:t>
            </a:r>
            <a:endParaRPr/>
          </a:p>
          <a:p>
            <a:pPr marL="990600" marR="0" lvl="1" indent="-533400" algn="l" rtl="0">
              <a:lnSpc>
                <a:spcPct val="100000"/>
              </a:lnSpc>
              <a:spcBef>
                <a:spcPts val="0"/>
              </a:spcBef>
              <a:spcAft>
                <a:spcPts val="0"/>
              </a:spcAft>
              <a:buClr>
                <a:schemeClr val="dk1"/>
              </a:buClr>
              <a:buSzPts val="2400"/>
              <a:buFont typeface="Tahoma"/>
              <a:buNone/>
            </a:pPr>
            <a:r>
              <a:rPr lang="en-US" sz="2400" b="0" i="0" u="none" strike="noStrike" cap="none">
                <a:solidFill>
                  <a:schemeClr val="dk1"/>
                </a:solidFill>
                <a:latin typeface="Tahoma"/>
                <a:ea typeface="Tahoma"/>
                <a:cs typeface="Tahoma"/>
                <a:sym typeface="Tahoma"/>
              </a:rPr>
              <a:t>	— facilitate system maintenance/audit/testing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4"/>
          <p:cNvSpPr txBox="1">
            <a:spLocks noGrp="1"/>
          </p:cNvSpPr>
          <p:nvPr>
            <p:ph type="title"/>
          </p:nvPr>
        </p:nvSpPr>
        <p:spPr>
          <a:xfrm>
            <a:off x="457200" y="274637"/>
            <a:ext cx="8229600" cy="487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Salami attack</a:t>
            </a:r>
            <a:endParaRPr/>
          </a:p>
        </p:txBody>
      </p:sp>
      <p:sp>
        <p:nvSpPr>
          <p:cNvPr id="446" name="Google Shape;446;p74"/>
          <p:cNvSpPr txBox="1">
            <a:spLocks noGrp="1"/>
          </p:cNvSpPr>
          <p:nvPr>
            <p:ph type="body" idx="1"/>
          </p:nvPr>
        </p:nvSpPr>
        <p:spPr>
          <a:xfrm>
            <a:off x="457200" y="914400"/>
            <a:ext cx="8229600" cy="52117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500"/>
              <a:buFont typeface="Arial"/>
              <a:buChar char="•"/>
            </a:pPr>
            <a:r>
              <a:rPr lang="en-US" sz="2500" b="1" i="0" u="none">
                <a:solidFill>
                  <a:schemeClr val="dk1"/>
                </a:solidFill>
                <a:latin typeface="Calibri"/>
                <a:ea typeface="Calibri"/>
                <a:cs typeface="Calibri"/>
                <a:sym typeface="Calibri"/>
              </a:rPr>
              <a:t>What is a Salami Attack?</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A salami attack is when </a:t>
            </a:r>
            <a:r>
              <a:rPr lang="en-US" sz="2500" b="0" i="0" u="none">
                <a:solidFill>
                  <a:srgbClr val="0070C0"/>
                </a:solidFill>
                <a:latin typeface="Calibri"/>
                <a:ea typeface="Calibri"/>
                <a:cs typeface="Calibri"/>
                <a:sym typeface="Calibri"/>
              </a:rPr>
              <a:t>small attacks add up to one major attack</a:t>
            </a:r>
            <a:r>
              <a:rPr lang="en-US" sz="2500" b="0" i="0" u="none">
                <a:solidFill>
                  <a:schemeClr val="dk1"/>
                </a:solidFill>
                <a:latin typeface="Calibri"/>
                <a:ea typeface="Calibri"/>
                <a:cs typeface="Calibri"/>
                <a:sym typeface="Calibri"/>
              </a:rPr>
              <a:t> that can go undetected due to the nature of this type of cyber crime. It also known as salami slicing.</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Although salami slicing is often used to carry out illegal activities, </a:t>
            </a:r>
            <a:r>
              <a:rPr lang="en-US" sz="2500" b="0" i="0" u="none">
                <a:solidFill>
                  <a:srgbClr val="0070C0"/>
                </a:solidFill>
                <a:latin typeface="Calibri"/>
                <a:ea typeface="Calibri"/>
                <a:cs typeface="Calibri"/>
                <a:sym typeface="Calibri"/>
              </a:rPr>
              <a:t>it is only a strategy for gaining an advantage over time by accumulating it in small increments, so it can be used in perfectly legal ways as well </a:t>
            </a:r>
            <a:r>
              <a:rPr lang="en-US" sz="2500" b="0" i="0" u="none">
                <a:solidFill>
                  <a:schemeClr val="dk1"/>
                </a:solidFill>
                <a:latin typeface="Calibri"/>
                <a:ea typeface="Calibri"/>
                <a:cs typeface="Calibri"/>
                <a:sym typeface="Calibri"/>
              </a:rPr>
              <a:t>.</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The attacker uses an online database to seize the information of customers that is bank/credit card details deducting very little amounts from every account over a period of time. The customers remain unaware of the slicing and hence no complaint is launched thus keeping the hacker away from detection.</a:t>
            </a:r>
            <a:endParaRPr/>
          </a:p>
          <a:p>
            <a:pPr marL="342900" marR="0" lvl="0" indent="-342900" algn="l" rtl="0">
              <a:lnSpc>
                <a:spcPct val="80000"/>
              </a:lnSpc>
              <a:spcBef>
                <a:spcPts val="500"/>
              </a:spcBef>
              <a:spcAft>
                <a:spcPts val="0"/>
              </a:spcAft>
              <a:buClr>
                <a:schemeClr val="dk1"/>
              </a:buClr>
              <a:buSzPts val="2500"/>
              <a:buFont typeface="Arial"/>
              <a:buChar char="•"/>
            </a:pPr>
            <a:r>
              <a:rPr lang="en-US" sz="2500" b="0" i="0" u="none">
                <a:solidFill>
                  <a:schemeClr val="dk1"/>
                </a:solidFill>
                <a:latin typeface="Calibri"/>
                <a:ea typeface="Calibri"/>
                <a:cs typeface="Calibri"/>
                <a:sym typeface="Calibri"/>
              </a:rPr>
              <a:t>Eg: interest computation</a:t>
            </a:r>
            <a:endParaRPr sz="2500" b="0" i="0" u="none">
              <a:solidFill>
                <a:schemeClr val="dk1"/>
              </a:solidFill>
              <a:latin typeface="Calibri"/>
              <a:ea typeface="Calibri"/>
              <a:cs typeface="Calibri"/>
              <a:sym typeface="Calibri"/>
            </a:endParaRPr>
          </a:p>
          <a:p>
            <a:pPr marL="342900" marR="0" lvl="0" indent="-184150" algn="l" rtl="0">
              <a:spcBef>
                <a:spcPts val="500"/>
              </a:spcBef>
              <a:spcAft>
                <a:spcPts val="0"/>
              </a:spcAft>
              <a:buClr>
                <a:schemeClr val="dk1"/>
              </a:buClr>
              <a:buSzPts val="2500"/>
              <a:buFont typeface="Arial"/>
              <a:buNone/>
            </a:pPr>
            <a:endParaRPr sz="2500" b="0" i="0" u="non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privilege escalation</a:t>
            </a:r>
            <a:endParaRPr/>
          </a:p>
        </p:txBody>
      </p:sp>
      <p:sp>
        <p:nvSpPr>
          <p:cNvPr id="452" name="Google Shape;452;p7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 privilege escalation attack is a type of network intrusion that takes advantage of programming errors or design flaws </a:t>
            </a:r>
            <a:r>
              <a:rPr lang="en-US" sz="3200" b="0" i="0" u="none">
                <a:solidFill>
                  <a:srgbClr val="0070C0"/>
                </a:solidFill>
                <a:latin typeface="Calibri"/>
                <a:ea typeface="Calibri"/>
                <a:cs typeface="Calibri"/>
                <a:sym typeface="Calibri"/>
              </a:rPr>
              <a:t>to grant the attacker elevated access to the network and its associated data and applications</a:t>
            </a:r>
            <a:r>
              <a:rPr lang="en-US" sz="3200" b="0" i="0" u="none">
                <a:solidFill>
                  <a:schemeClr val="dk1"/>
                </a:solidFill>
                <a:latin typeface="Calibri"/>
                <a:ea typeface="Calibri"/>
                <a:cs typeface="Calibri"/>
                <a:sym typeface="Calibri"/>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6"/>
          <p:cNvSpPr txBox="1">
            <a:spLocks noGrp="1"/>
          </p:cNvSpPr>
          <p:nvPr>
            <p:ph type="body" idx="1"/>
          </p:nvPr>
        </p:nvSpPr>
        <p:spPr>
          <a:xfrm>
            <a:off x="457200" y="228600"/>
            <a:ext cx="8229600" cy="5897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Not every system hack will initially provide an unauthorized user with full access to the targeted system. In those circumstances privilege escalation is required. </a:t>
            </a:r>
            <a:r>
              <a:rPr lang="en-US" sz="2700" b="0" i="0" u="none">
                <a:solidFill>
                  <a:srgbClr val="0070C0"/>
                </a:solidFill>
                <a:latin typeface="Calibri"/>
                <a:ea typeface="Calibri"/>
                <a:cs typeface="Calibri"/>
                <a:sym typeface="Calibri"/>
              </a:rPr>
              <a:t>There are two kinds of privilege escalation: vertical and horizontal.</a:t>
            </a:r>
            <a:endParaRPr/>
          </a:p>
          <a:p>
            <a:pPr marL="342900" marR="0" lvl="0" indent="-342900" algn="l" rtl="0">
              <a:lnSpc>
                <a:spcPct val="90000"/>
              </a:lnSpc>
              <a:spcBef>
                <a:spcPts val="540"/>
              </a:spcBef>
              <a:spcAft>
                <a:spcPts val="0"/>
              </a:spcAft>
              <a:buClr>
                <a:srgbClr val="FF0000"/>
              </a:buClr>
              <a:buSzPts val="2700"/>
              <a:buFont typeface="Arial"/>
              <a:buChar char="•"/>
            </a:pPr>
            <a:r>
              <a:rPr lang="en-US" sz="2700" b="0" i="0" u="none">
                <a:solidFill>
                  <a:srgbClr val="FF0000"/>
                </a:solidFill>
                <a:latin typeface="Calibri"/>
                <a:ea typeface="Calibri"/>
                <a:cs typeface="Calibri"/>
                <a:sym typeface="Calibri"/>
              </a:rPr>
              <a:t>Vertical privilege escalation </a:t>
            </a:r>
            <a:r>
              <a:rPr lang="en-US" sz="2700" b="0" i="0" u="none">
                <a:solidFill>
                  <a:schemeClr val="dk1"/>
                </a:solidFill>
                <a:latin typeface="Calibri"/>
                <a:ea typeface="Calibri"/>
                <a:cs typeface="Calibri"/>
                <a:sym typeface="Calibri"/>
              </a:rPr>
              <a:t>requires the attacker to grant himself higher privileges. </a:t>
            </a:r>
            <a:r>
              <a:rPr lang="en-US" sz="2700" b="0" i="0" u="none">
                <a:solidFill>
                  <a:srgbClr val="0070C0"/>
                </a:solidFill>
                <a:latin typeface="Calibri"/>
                <a:ea typeface="Calibri"/>
                <a:cs typeface="Calibri"/>
                <a:sym typeface="Calibri"/>
              </a:rPr>
              <a:t>This is typically achieved by performing kernel-level operations that allow the attacker to run unauthorized code.</a:t>
            </a:r>
            <a:endParaRPr/>
          </a:p>
          <a:p>
            <a:pPr marL="342900" marR="0" lvl="0" indent="-342900" algn="l" rtl="0">
              <a:lnSpc>
                <a:spcPct val="90000"/>
              </a:lnSpc>
              <a:spcBef>
                <a:spcPts val="540"/>
              </a:spcBef>
              <a:spcAft>
                <a:spcPts val="0"/>
              </a:spcAft>
              <a:buClr>
                <a:srgbClr val="FF0000"/>
              </a:buClr>
              <a:buSzPts val="2700"/>
              <a:buFont typeface="Arial"/>
              <a:buChar char="•"/>
            </a:pPr>
            <a:r>
              <a:rPr lang="en-US" sz="2700" b="0" i="0" u="none">
                <a:solidFill>
                  <a:srgbClr val="FF0000"/>
                </a:solidFill>
                <a:latin typeface="Calibri"/>
                <a:ea typeface="Calibri"/>
                <a:cs typeface="Calibri"/>
                <a:sym typeface="Calibri"/>
              </a:rPr>
              <a:t>Horizontal privilege escalation </a:t>
            </a:r>
            <a:r>
              <a:rPr lang="en-US" sz="2700" b="0" i="0" u="none">
                <a:solidFill>
                  <a:srgbClr val="0070C0"/>
                </a:solidFill>
                <a:latin typeface="Calibri"/>
                <a:ea typeface="Calibri"/>
                <a:cs typeface="Calibri"/>
                <a:sym typeface="Calibri"/>
              </a:rPr>
              <a:t>requires the attacker to use the same level of privileges he already has been granted, but assume the identity of another user with similar privileges. </a:t>
            </a:r>
            <a:r>
              <a:rPr lang="en-US" sz="2700" b="0" i="0" u="none">
                <a:solidFill>
                  <a:schemeClr val="dk1"/>
                </a:solidFill>
                <a:latin typeface="Calibri"/>
                <a:ea typeface="Calibri"/>
                <a:cs typeface="Calibri"/>
                <a:sym typeface="Calibri"/>
              </a:rPr>
              <a:t>For example, someone gaining access to another person's online banking account would constitute horizontal privilege escalation. </a:t>
            </a:r>
            <a:endParaRPr/>
          </a:p>
          <a:p>
            <a:pPr marL="342900" marR="0" lvl="0" indent="-171450" algn="l" rtl="0">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228600" y="457200"/>
            <a:ext cx="72390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200"/>
              <a:buFont typeface="Calibri"/>
              <a:buNone/>
            </a:pPr>
            <a:r>
              <a:rPr lang="en-US" sz="2200" b="0" i="0" u="none">
                <a:solidFill>
                  <a:schemeClr val="dk1"/>
                </a:solidFill>
                <a:latin typeface="Calibri"/>
                <a:ea typeface="Calibri"/>
                <a:cs typeface="Calibri"/>
                <a:sym typeface="Calibri"/>
              </a:rPr>
              <a:t> </a:t>
            </a:r>
            <a:r>
              <a:rPr lang="en-US" sz="2200" b="1" i="0" u="none">
                <a:solidFill>
                  <a:schemeClr val="dk1"/>
                </a:solidFill>
                <a:latin typeface="Calibri"/>
                <a:ea typeface="Calibri"/>
                <a:cs typeface="Calibri"/>
                <a:sym typeface="Calibri"/>
              </a:rPr>
              <a:t>Key Concepts of Buffer Overflow</a:t>
            </a:r>
            <a:br>
              <a:rPr lang="en-US" sz="2200" b="1" i="0" u="none">
                <a:solidFill>
                  <a:schemeClr val="dk1"/>
                </a:solidFill>
                <a:latin typeface="Calibri"/>
                <a:ea typeface="Calibri"/>
                <a:cs typeface="Calibri"/>
                <a:sym typeface="Calibri"/>
              </a:rPr>
            </a:br>
            <a:endParaRPr/>
          </a:p>
        </p:txBody>
      </p:sp>
      <p:sp>
        <p:nvSpPr>
          <p:cNvPr id="188" name="Google Shape;188;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This error occurs when there is more data in a buffer than it can handle, causing data to overflow into adjacent storage.</a:t>
            </a:r>
            <a:endParaRPr/>
          </a:p>
          <a:p>
            <a:pPr marL="342900" marR="0" lvl="0" indent="-342900" algn="just"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This vulnerability can cause a system crash or, worse, create an entry point for a cyberattack.</a:t>
            </a:r>
            <a:endParaRPr/>
          </a:p>
          <a:p>
            <a:pPr marL="342900" marR="0" lvl="0" indent="-342900" algn="just"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C and C++ are more susceptible to buffer overflow.</a:t>
            </a:r>
            <a:endParaRPr/>
          </a:p>
          <a:p>
            <a:pPr marL="342900" marR="0" lvl="0" indent="-342900" algn="just"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Secure development practices should include </a:t>
            </a:r>
            <a:r>
              <a:rPr lang="en-US" sz="2800" b="0" i="0" u="none">
                <a:solidFill>
                  <a:srgbClr val="FF0000"/>
                </a:solidFill>
                <a:latin typeface="Calibri"/>
                <a:ea typeface="Calibri"/>
                <a:cs typeface="Calibri"/>
                <a:sym typeface="Calibri"/>
              </a:rPr>
              <a:t>regular testing </a:t>
            </a:r>
            <a:r>
              <a:rPr lang="en-US" sz="2800" b="0" i="0" u="none">
                <a:solidFill>
                  <a:schemeClr val="dk1"/>
                </a:solidFill>
                <a:latin typeface="Calibri"/>
                <a:ea typeface="Calibri"/>
                <a:cs typeface="Calibri"/>
                <a:sym typeface="Calibri"/>
              </a:rPr>
              <a:t>to detect and fix buffer overflows. These practices include </a:t>
            </a:r>
            <a:r>
              <a:rPr lang="en-US" sz="2800" b="0" i="0" u="none">
                <a:solidFill>
                  <a:srgbClr val="A9179F"/>
                </a:solidFill>
                <a:latin typeface="Calibri"/>
                <a:ea typeface="Calibri"/>
                <a:cs typeface="Calibri"/>
                <a:sym typeface="Calibri"/>
              </a:rPr>
              <a:t>automatic protection at the language level and bounds-checking at run-time.</a:t>
            </a:r>
            <a:endParaRPr/>
          </a:p>
          <a:p>
            <a:pPr marL="342900" marR="0" lvl="0" indent="-165100" algn="l" rtl="0">
              <a:spcBef>
                <a:spcPts val="560"/>
              </a:spcBef>
              <a:spcAft>
                <a:spcPts val="0"/>
              </a:spcAft>
              <a:buClr>
                <a:schemeClr val="dk1"/>
              </a:buClr>
              <a:buSzPts val="2800"/>
              <a:buFont typeface="Arial"/>
              <a:buNone/>
            </a:pPr>
            <a:endParaRPr sz="2800" b="0" i="0" u="none">
              <a:solidFill>
                <a:srgbClr val="A9179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Man in the middle</a:t>
            </a:r>
            <a:endParaRPr/>
          </a:p>
        </p:txBody>
      </p:sp>
      <p:sp>
        <p:nvSpPr>
          <p:cNvPr id="463" name="Google Shape;463;p7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69" name="Google Shape;469;p7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470" name="Google Shape;470;p78"/>
          <p:cNvPicPr preferRelativeResize="0"/>
          <p:nvPr/>
        </p:nvPicPr>
        <p:blipFill rotWithShape="1">
          <a:blip r:embed="rId3">
            <a:alphaModFix/>
          </a:blip>
          <a:srcRect/>
          <a:stretch/>
        </p:blipFill>
        <p:spPr>
          <a:xfrm>
            <a:off x="0" y="0"/>
            <a:ext cx="9042400" cy="66294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9"/>
          <p:cNvSpPr txBox="1">
            <a:spLocks noGrp="1"/>
          </p:cNvSpPr>
          <p:nvPr>
            <p:ph type="body" idx="1"/>
          </p:nvPr>
        </p:nvSpPr>
        <p:spPr>
          <a:xfrm>
            <a:off x="457200" y="228600"/>
            <a:ext cx="8229600" cy="5897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Other Forms of Session Hijacking</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Man-in-the-middle is a form of session hijacking. Other forms of session hijacking similar to man-in-the-middle are:</a:t>
            </a:r>
            <a:endParaRPr/>
          </a:p>
          <a:p>
            <a:pPr marL="342900" marR="0" lvl="0" indent="-342900" algn="l" rtl="0">
              <a:lnSpc>
                <a:spcPct val="80000"/>
              </a:lnSpc>
              <a:spcBef>
                <a:spcPts val="540"/>
              </a:spcBef>
              <a:spcAft>
                <a:spcPts val="0"/>
              </a:spcAft>
              <a:buClr>
                <a:srgbClr val="0070C0"/>
              </a:buClr>
              <a:buSzPts val="2700"/>
              <a:buFont typeface="Arial"/>
              <a:buChar char="•"/>
            </a:pPr>
            <a:r>
              <a:rPr lang="en-US" sz="2700" b="0" i="0" u="none">
                <a:solidFill>
                  <a:srgbClr val="0070C0"/>
                </a:solidFill>
                <a:latin typeface="Calibri"/>
                <a:ea typeface="Calibri"/>
                <a:cs typeface="Calibri"/>
                <a:sym typeface="Calibri"/>
              </a:rPr>
              <a:t>Sidejacking</a:t>
            </a:r>
            <a:r>
              <a:rPr lang="en-US" sz="2700" b="0" i="0" u="none">
                <a:solidFill>
                  <a:schemeClr val="dk1"/>
                </a:solidFill>
                <a:latin typeface="Calibri"/>
                <a:ea typeface="Calibri"/>
                <a:cs typeface="Calibri"/>
                <a:sym typeface="Calibri"/>
              </a:rPr>
              <a:t> - This attack involves sniffing data packets to steal session cookies and hijack a user’s session. These cookies can contain unencrypted login information, even if the site was secure.</a:t>
            </a:r>
            <a:endParaRPr/>
          </a:p>
          <a:p>
            <a:pPr marL="342900" marR="0" lvl="0" indent="-342900" algn="l" rtl="0">
              <a:lnSpc>
                <a:spcPct val="80000"/>
              </a:lnSpc>
              <a:spcBef>
                <a:spcPts val="540"/>
              </a:spcBef>
              <a:spcAft>
                <a:spcPts val="0"/>
              </a:spcAft>
              <a:buClr>
                <a:srgbClr val="0070C0"/>
              </a:buClr>
              <a:buSzPts val="2700"/>
              <a:buFont typeface="Arial"/>
              <a:buChar char="•"/>
            </a:pPr>
            <a:r>
              <a:rPr lang="en-US" sz="2700" b="0" i="0" u="none">
                <a:solidFill>
                  <a:srgbClr val="0070C0"/>
                </a:solidFill>
                <a:latin typeface="Calibri"/>
                <a:ea typeface="Calibri"/>
                <a:cs typeface="Calibri"/>
                <a:sym typeface="Calibri"/>
              </a:rPr>
              <a:t>Evil Twin </a:t>
            </a:r>
            <a:r>
              <a:rPr lang="en-US" sz="2700" b="0" i="0" u="none">
                <a:solidFill>
                  <a:schemeClr val="dk1"/>
                </a:solidFill>
                <a:latin typeface="Calibri"/>
                <a:ea typeface="Calibri"/>
                <a:cs typeface="Calibri"/>
                <a:sym typeface="Calibri"/>
              </a:rPr>
              <a:t>- This is a rogue Wi-Fi network that appears to be a legitimate network. When users unknowingly join the rogue network, the attacker can launch a man-in-the-middle attack, intercepting all data between you and the network.</a:t>
            </a:r>
            <a:endParaRPr/>
          </a:p>
          <a:p>
            <a:pPr marL="342900" marR="0" lvl="0" indent="-342900" algn="l" rtl="0">
              <a:lnSpc>
                <a:spcPct val="80000"/>
              </a:lnSpc>
              <a:spcBef>
                <a:spcPts val="540"/>
              </a:spcBef>
              <a:spcAft>
                <a:spcPts val="0"/>
              </a:spcAft>
              <a:buClr>
                <a:srgbClr val="0070C0"/>
              </a:buClr>
              <a:buSzPts val="2700"/>
              <a:buFont typeface="Arial"/>
              <a:buChar char="•"/>
            </a:pPr>
            <a:r>
              <a:rPr lang="en-US" sz="2700" b="0" i="0" u="none">
                <a:solidFill>
                  <a:srgbClr val="0070C0"/>
                </a:solidFill>
                <a:latin typeface="Calibri"/>
                <a:ea typeface="Calibri"/>
                <a:cs typeface="Calibri"/>
                <a:sym typeface="Calibri"/>
              </a:rPr>
              <a:t>Sniffing</a:t>
            </a:r>
            <a:r>
              <a:rPr lang="en-US" sz="2700" b="0" i="0" u="none">
                <a:solidFill>
                  <a:schemeClr val="dk1"/>
                </a:solidFill>
                <a:latin typeface="Calibri"/>
                <a:ea typeface="Calibri"/>
                <a:cs typeface="Calibri"/>
                <a:sym typeface="Calibri"/>
              </a:rPr>
              <a:t> - This involves a malicious actor using readily available software to intercept data being sent from, or to, your device.</a:t>
            </a:r>
            <a:endParaRPr/>
          </a:p>
          <a:p>
            <a:pPr marL="342900" marR="0" lvl="0" indent="-171450" algn="l" rtl="0">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Covert channels</a:t>
            </a:r>
            <a:endParaRPr/>
          </a:p>
        </p:txBody>
      </p:sp>
      <p:sp>
        <p:nvSpPr>
          <p:cNvPr id="481" name="Google Shape;481;p8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any communication channel that can be exploited by a process to transfer information in a manner that violates the system's security policy.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87" name="Google Shape;487;p8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 </a:t>
            </a:r>
            <a:r>
              <a:rPr lang="en-US" sz="3200" b="1" i="0" u="none" dirty="0">
                <a:solidFill>
                  <a:schemeClr val="dk1"/>
                </a:solidFill>
                <a:latin typeface="Calibri"/>
                <a:ea typeface="Calibri"/>
                <a:cs typeface="Calibri"/>
                <a:sym typeface="Calibri"/>
              </a:rPr>
              <a:t>covert channel</a:t>
            </a:r>
            <a:r>
              <a:rPr lang="en-US" sz="3200" b="0" i="0" u="none" dirty="0">
                <a:solidFill>
                  <a:schemeClr val="dk1"/>
                </a:solidFill>
                <a:latin typeface="Calibri"/>
                <a:ea typeface="Calibri"/>
                <a:cs typeface="Calibri"/>
                <a:sym typeface="Calibri"/>
              </a:rPr>
              <a:t> is a type of </a:t>
            </a:r>
            <a:r>
              <a:rPr lang="en-US" sz="3200" b="0" i="0" u="sng" dirty="0">
                <a:solidFill>
                  <a:schemeClr val="hlink"/>
                </a:solidFill>
                <a:latin typeface="Calibri"/>
                <a:ea typeface="Calibri"/>
                <a:cs typeface="Calibri"/>
                <a:sym typeface="Calibri"/>
                <a:hlinkClick r:id="rId3"/>
              </a:rPr>
              <a:t>attack</a:t>
            </a:r>
            <a:r>
              <a:rPr lang="en-US" sz="3200" b="0" i="0" u="none" dirty="0">
                <a:solidFill>
                  <a:schemeClr val="dk1"/>
                </a:solidFill>
                <a:latin typeface="Calibri"/>
                <a:ea typeface="Calibri"/>
                <a:cs typeface="Calibri"/>
                <a:sym typeface="Calibri"/>
              </a:rPr>
              <a:t>  that creates a capability to transfer information objects between processes that are not supposed to be allowed to communicate by the </a:t>
            </a:r>
            <a:r>
              <a:rPr lang="en-US" sz="3200" b="0" i="0" u="sng" dirty="0">
                <a:solidFill>
                  <a:schemeClr val="hlink"/>
                </a:solidFill>
                <a:latin typeface="Calibri"/>
                <a:ea typeface="Calibri"/>
                <a:cs typeface="Calibri"/>
                <a:sym typeface="Calibri"/>
                <a:hlinkClick r:id="rId4"/>
              </a:rPr>
              <a:t>computer security policy</a:t>
            </a:r>
            <a:r>
              <a:rPr lang="en-US" sz="3200" b="0" i="0" u="none" dirty="0">
                <a:solidFill>
                  <a:schemeClr val="dk1"/>
                </a:solidFill>
                <a:latin typeface="Calibri"/>
                <a:ea typeface="Calibri"/>
                <a:cs typeface="Calibri"/>
                <a:sym typeface="Calibri"/>
              </a:rPr>
              <a:t>. </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93" name="Google Shape;493;p82"/>
          <p:cNvPicPr preferRelativeResize="0">
            <a:picLocks noGrp="1"/>
          </p:cNvPicPr>
          <p:nvPr>
            <p:ph type="body" idx="1"/>
          </p:nvPr>
        </p:nvPicPr>
        <p:blipFill rotWithShape="1">
          <a:blip r:embed="rId3">
            <a:alphaModFix/>
          </a:blip>
          <a:srcRect/>
          <a:stretch/>
        </p:blipFill>
        <p:spPr>
          <a:xfrm>
            <a:off x="0" y="304800"/>
            <a:ext cx="8686800" cy="308768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99" name="Google Shape;499;p8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A covert channel is created by a sender process that modulates some condition (such as free space, availability of some service, wait time to execute) that can be detected by a receiving process.</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two kinds of covert channels:</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sng">
                <a:solidFill>
                  <a:schemeClr val="hlink"/>
                </a:solidFill>
                <a:latin typeface="Calibri"/>
                <a:ea typeface="Calibri"/>
                <a:cs typeface="Calibri"/>
                <a:sym typeface="Calibri"/>
                <a:hlinkClick r:id="rId3"/>
              </a:rPr>
              <a:t>Storage channels</a:t>
            </a:r>
            <a:r>
              <a:rPr lang="en-US" sz="3000" b="0" i="0" u="none">
                <a:solidFill>
                  <a:schemeClr val="dk1"/>
                </a:solidFill>
                <a:latin typeface="Calibri"/>
                <a:ea typeface="Calibri"/>
                <a:cs typeface="Calibri"/>
                <a:sym typeface="Calibri"/>
              </a:rPr>
              <a:t> - Communicate by modifying a "storage location", such as a hard drive.</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sng">
                <a:solidFill>
                  <a:schemeClr val="hlink"/>
                </a:solidFill>
                <a:latin typeface="Calibri"/>
                <a:ea typeface="Calibri"/>
                <a:cs typeface="Calibri"/>
                <a:sym typeface="Calibri"/>
                <a:hlinkClick r:id="rId4"/>
              </a:rPr>
              <a:t>Timing channels</a:t>
            </a:r>
            <a:r>
              <a:rPr lang="en-US" sz="3000" b="0" i="0" u="none">
                <a:solidFill>
                  <a:schemeClr val="dk1"/>
                </a:solidFill>
                <a:latin typeface="Calibri"/>
                <a:ea typeface="Calibri"/>
                <a:cs typeface="Calibri"/>
                <a:sym typeface="Calibri"/>
              </a:rPr>
              <a:t> - Perform operations that affect the "real response time observed" by the receiver.</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example</a:t>
            </a:r>
            <a:endParaRPr/>
          </a:p>
        </p:txBody>
      </p:sp>
      <p:sp>
        <p:nvSpPr>
          <p:cNvPr id="505" name="Google Shape;505;p8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Data hiding in TCP/IP Protocol suite by covert channels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Data hiding in LAN environment by covert channels</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CONTROLS AGAINST PROGRAM THREATS</a:t>
            </a:r>
            <a:br>
              <a:rPr lang="en-US" sz="4000" b="1" i="0" u="none">
                <a:solidFill>
                  <a:schemeClr val="dk1"/>
                </a:solidFill>
                <a:latin typeface="Calibri"/>
                <a:ea typeface="Calibri"/>
                <a:cs typeface="Calibri"/>
                <a:sym typeface="Calibri"/>
              </a:rPr>
            </a:br>
            <a:endParaRPr/>
          </a:p>
        </p:txBody>
      </p:sp>
      <p:sp>
        <p:nvSpPr>
          <p:cNvPr id="511" name="Google Shape;511;p8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Prevention from threats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In this section we look at three types of controls: developmental, operating system, and administrative.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Developmental control</a:t>
            </a:r>
            <a:endParaRPr/>
          </a:p>
        </p:txBody>
      </p:sp>
      <p:sp>
        <p:nvSpPr>
          <p:cNvPr id="517" name="Google Shape;517;p8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Many controls can be applied during software development to figure out and fix problems. So let us begin by looking at the nature of development itself, to see what tasks are involved in specifying, designing, building, and testing software.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1752600" y="609600"/>
            <a:ext cx="7239000" cy="76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Definition of a Buffer </a:t>
            </a:r>
            <a:r>
              <a:rPr lang="en-US" sz="3200" b="1" i="0" u="none">
                <a:solidFill>
                  <a:schemeClr val="dk1"/>
                </a:solidFill>
                <a:latin typeface="Calibri"/>
                <a:ea typeface="Calibri"/>
                <a:cs typeface="Calibri"/>
                <a:sym typeface="Calibri"/>
              </a:rPr>
              <a:t>Overflow</a:t>
            </a:r>
            <a:r>
              <a:rPr lang="en-US" sz="4000" b="1" i="0" u="none">
                <a:solidFill>
                  <a:schemeClr val="dk1"/>
                </a:solidFill>
                <a:latin typeface="Calibri"/>
                <a:ea typeface="Calibri"/>
                <a:cs typeface="Calibri"/>
                <a:sym typeface="Calibri"/>
              </a:rPr>
              <a:t/>
            </a:r>
            <a:br>
              <a:rPr lang="en-US" sz="4000" b="1" i="0" u="none">
                <a:solidFill>
                  <a:schemeClr val="dk1"/>
                </a:solidFill>
                <a:latin typeface="Calibri"/>
                <a:ea typeface="Calibri"/>
                <a:cs typeface="Calibri"/>
                <a:sym typeface="Calibri"/>
              </a:rPr>
            </a:br>
            <a:endParaRPr/>
          </a:p>
        </p:txBody>
      </p:sp>
      <p:sp>
        <p:nvSpPr>
          <p:cNvPr id="194" name="Google Shape;194;p31"/>
          <p:cNvSpPr txBox="1">
            <a:spLocks noGrp="1"/>
          </p:cNvSpPr>
          <p:nvPr>
            <p:ph type="body" idx="1"/>
          </p:nvPr>
        </p:nvSpPr>
        <p:spPr>
          <a:xfrm>
            <a:off x="228600" y="685800"/>
            <a:ext cx="86868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A buffer is a sequential section of memory allocated to contain anything from a character string to an array of integers. </a:t>
            </a:r>
            <a:r>
              <a:rPr lang="en-US" sz="2400" b="0" i="0" u="none">
                <a:solidFill>
                  <a:srgbClr val="FF0000"/>
                </a:solidFill>
                <a:latin typeface="Calibri"/>
                <a:ea typeface="Calibri"/>
                <a:cs typeface="Calibri"/>
                <a:sym typeface="Calibri"/>
              </a:rPr>
              <a:t>A buffer overflow, or buffer overrun, occurs when more data is put into a fixed-length buffer than the buffer can handle. </a:t>
            </a:r>
            <a:r>
              <a:rPr lang="en-US" sz="2400" b="0" i="0" u="none">
                <a:solidFill>
                  <a:srgbClr val="00B050"/>
                </a:solidFill>
                <a:latin typeface="Calibri"/>
                <a:ea typeface="Calibri"/>
                <a:cs typeface="Calibri"/>
                <a:sym typeface="Calibri"/>
              </a:rPr>
              <a:t>The extra information, which has to go somewhere, can overflow into adjacent memory space, corrupting or overwriting the data held in that space. </a:t>
            </a:r>
            <a:r>
              <a:rPr lang="en-US" sz="2400" b="0" i="0" u="none">
                <a:solidFill>
                  <a:srgbClr val="0070C0"/>
                </a:solidFill>
                <a:latin typeface="Calibri"/>
                <a:ea typeface="Calibri"/>
                <a:cs typeface="Calibri"/>
                <a:sym typeface="Calibri"/>
              </a:rPr>
              <a:t>This overflow usually results in a system crash, but it also creates the opportunity for an attacker to run arbitrary code or manipulate the coding errors to prompt malicious actions.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Many programming languages are prone to buffer overflow attacks. However, the extent of such attacks varies depending on the language used to write the vulnerable program. For instance, code written in Perl and JavaScript is generally not susceptible to buffer overflows. However, a buffer overflow in a program written in C, C++, </a:t>
            </a:r>
            <a:r>
              <a:rPr lang="en-US" sz="1600" b="0" i="0" u="none">
                <a:solidFill>
                  <a:schemeClr val="dk1"/>
                </a:solidFill>
                <a:latin typeface="Calibri"/>
                <a:ea typeface="Calibri"/>
                <a:cs typeface="Calibri"/>
                <a:sym typeface="Calibri"/>
              </a:rPr>
              <a:t>Fortran or Assembly could allow the attacker to fully compromise the targeted system.</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523" name="Google Shape;523;p8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1" i="0" u="none">
                <a:solidFill>
                  <a:schemeClr val="dk1"/>
                </a:solidFill>
                <a:latin typeface="Calibri"/>
                <a:ea typeface="Calibri"/>
                <a:cs typeface="Calibri"/>
                <a:sym typeface="Calibri"/>
              </a:rPr>
              <a:t>The Nature of Software Development</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Software development is often considered a solitary effort; a programmer sits with a specification or design and grinds out line after line of code. But in fact, software development is a collaborative effort, involving people with different skill sets who combine their expertise to produce a working product. </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529" name="Google Shape;529;p88"/>
          <p:cNvPicPr preferRelativeResize="0">
            <a:picLocks noGrp="1"/>
          </p:cNvPicPr>
          <p:nvPr>
            <p:ph type="body" idx="1"/>
          </p:nvPr>
        </p:nvPicPr>
        <p:blipFill rotWithShape="1">
          <a:blip r:embed="rId3">
            <a:alphaModFix/>
          </a:blip>
          <a:srcRect/>
          <a:stretch/>
        </p:blipFill>
        <p:spPr>
          <a:xfrm>
            <a:off x="0" y="0"/>
            <a:ext cx="9144000" cy="6477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535" name="Google Shape;535;p8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One person could do all these things. But more often than not, a team of developers works together to perform these tasks. Sometimes a team member does more than one activity; a tester can take part in a requirements review, for example, or an implementer can write documentation. Each team is different, and team dynamics play a large role in the team's success.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9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Modularity, Encapsulation, and Information Hiding</a:t>
            </a:r>
            <a:br>
              <a:rPr lang="en-US" sz="4000" b="1" i="0" u="none">
                <a:solidFill>
                  <a:schemeClr val="dk1"/>
                </a:solidFill>
                <a:latin typeface="Calibri"/>
                <a:ea typeface="Calibri"/>
                <a:cs typeface="Calibri"/>
                <a:sym typeface="Calibri"/>
              </a:rPr>
            </a:br>
            <a:endParaRPr/>
          </a:p>
        </p:txBody>
      </p:sp>
      <p:sp>
        <p:nvSpPr>
          <p:cNvPr id="541" name="Google Shape;541;p9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a key principle of software engineering is to create a design or code in small, </a:t>
            </a:r>
            <a:r>
              <a:rPr lang="en-US" sz="3200" b="0" i="0" u="none" dirty="0" smtClean="0">
                <a:solidFill>
                  <a:schemeClr val="dk1"/>
                </a:solidFill>
                <a:latin typeface="Calibri"/>
                <a:ea typeface="Calibri"/>
                <a:cs typeface="Calibri"/>
                <a:sym typeface="Calibri"/>
              </a:rPr>
              <a:t>self-</a:t>
            </a:r>
            <a:r>
              <a:rPr lang="en-US" sz="3200" b="0" i="0" u="none" dirty="0" err="1" smtClean="0">
                <a:solidFill>
                  <a:schemeClr val="dk1"/>
                </a:solidFill>
                <a:latin typeface="Calibri"/>
                <a:ea typeface="Calibri"/>
                <a:cs typeface="Calibri"/>
                <a:sym typeface="Calibri"/>
              </a:rPr>
              <a:t>containedunits</a:t>
            </a:r>
            <a:r>
              <a:rPr lang="en-US" sz="3200" b="0" i="0" u="none" dirty="0">
                <a:solidFill>
                  <a:schemeClr val="dk1"/>
                </a:solidFill>
                <a:latin typeface="Calibri"/>
                <a:ea typeface="Calibri"/>
                <a:cs typeface="Calibri"/>
                <a:sym typeface="Calibri"/>
              </a:rPr>
              <a:t>, called </a:t>
            </a:r>
            <a:r>
              <a:rPr lang="en-US" sz="3200" b="1" i="0" u="none" dirty="0">
                <a:solidFill>
                  <a:schemeClr val="dk1"/>
                </a:solidFill>
                <a:latin typeface="Calibri"/>
                <a:ea typeface="Calibri"/>
                <a:cs typeface="Calibri"/>
                <a:sym typeface="Calibri"/>
              </a:rPr>
              <a:t>components </a:t>
            </a:r>
            <a:r>
              <a:rPr lang="en-US" sz="3200" b="0" i="0" u="none" dirty="0">
                <a:solidFill>
                  <a:schemeClr val="dk1"/>
                </a:solidFill>
                <a:latin typeface="Calibri"/>
                <a:ea typeface="Calibri"/>
                <a:cs typeface="Calibri"/>
                <a:sym typeface="Calibri"/>
              </a:rPr>
              <a:t>or </a:t>
            </a:r>
            <a:r>
              <a:rPr lang="en-US" sz="3200" b="1" i="0" u="none" dirty="0">
                <a:solidFill>
                  <a:schemeClr val="dk1"/>
                </a:solidFill>
                <a:latin typeface="Calibri"/>
                <a:ea typeface="Calibri"/>
                <a:cs typeface="Calibri"/>
                <a:sym typeface="Calibri"/>
              </a:rPr>
              <a:t>modules</a:t>
            </a:r>
            <a:r>
              <a:rPr lang="en-US" sz="3200" b="0" i="0" u="none" dirty="0">
                <a:solidFill>
                  <a:schemeClr val="dk1"/>
                </a:solidFill>
                <a:latin typeface="Calibri"/>
                <a:ea typeface="Calibri"/>
                <a:cs typeface="Calibri"/>
                <a:sym typeface="Calibri"/>
              </a:rPr>
              <a:t>; when a system is written this way, we say that it is </a:t>
            </a:r>
            <a:r>
              <a:rPr lang="en-US" sz="3200" b="1" i="0" u="none" dirty="0">
                <a:solidFill>
                  <a:schemeClr val="dk1"/>
                </a:solidFill>
                <a:latin typeface="Calibri"/>
                <a:ea typeface="Calibri"/>
                <a:cs typeface="Calibri"/>
                <a:sym typeface="Calibri"/>
              </a:rPr>
              <a:t>modular</a:t>
            </a:r>
            <a:r>
              <a:rPr lang="en-US" sz="3200" b="0" i="0" u="none" dirty="0">
                <a:solidFill>
                  <a:schemeClr val="dk1"/>
                </a:solidFill>
                <a:latin typeface="Calibri"/>
                <a:ea typeface="Calibri"/>
                <a:cs typeface="Calibri"/>
                <a:sym typeface="Calibri"/>
              </a:rPr>
              <a:t>. Modularity offers advantages for program development in general and security in particular.</a:t>
            </a:r>
            <a:endParaRPr dirty="0"/>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547" name="Google Shape;547;p9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If a component is isolated from the effects of other components, then it is easier to trace a problem to the fault that caused it and to limit the damage the fault causes. It is also easier to maintain the system, since changes to an isolated component do not affect other components. And it is easier to see where vulnerabilities may lie if the component is isolated. We call this isolation </a:t>
            </a:r>
            <a:r>
              <a:rPr lang="en-US" sz="3200" b="1" i="0" u="none">
                <a:solidFill>
                  <a:schemeClr val="dk1"/>
                </a:solidFill>
                <a:latin typeface="Calibri"/>
                <a:ea typeface="Calibri"/>
                <a:cs typeface="Calibri"/>
                <a:sym typeface="Calibri"/>
              </a:rPr>
              <a:t>encapsulation</a:t>
            </a:r>
            <a:r>
              <a:rPr lang="en-US" sz="3200" b="0" i="0" u="none">
                <a:solidFill>
                  <a:schemeClr val="dk1"/>
                </a:solidFill>
                <a:latin typeface="Calibri"/>
                <a:ea typeface="Calibri"/>
                <a:cs typeface="Calibri"/>
                <a:sym typeface="Calibri"/>
              </a:rPr>
              <a:t>.</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553" name="Google Shape;553;p9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1" i="0" u="none" dirty="0">
                <a:solidFill>
                  <a:schemeClr val="dk1"/>
                </a:solidFill>
                <a:latin typeface="Calibri"/>
                <a:ea typeface="Calibri"/>
                <a:cs typeface="Calibri"/>
                <a:sym typeface="Calibri"/>
              </a:rPr>
              <a:t>Information hiding </a:t>
            </a:r>
            <a:r>
              <a:rPr lang="en-US" sz="3200" b="0" i="0" u="none" dirty="0">
                <a:solidFill>
                  <a:schemeClr val="dk1"/>
                </a:solidFill>
                <a:latin typeface="Calibri"/>
                <a:ea typeface="Calibri"/>
                <a:cs typeface="Calibri"/>
                <a:sym typeface="Calibri"/>
              </a:rPr>
              <a:t>is another characteristic of modular software. When information is hidden, each component hides its precise implementation or some other design decision from the others. </a:t>
            </a:r>
            <a:r>
              <a:rPr lang="en-US" sz="3200" b="0" i="0" u="none" dirty="0">
                <a:solidFill>
                  <a:srgbClr val="FF0000"/>
                </a:solidFill>
                <a:sym typeface="Calibri"/>
              </a:rPr>
              <a:t>Thus, when a change is needed, the overall design can remain intact while only the necessary changes are made to particular components.</a:t>
            </a:r>
            <a:endParaRPr dirty="0">
              <a:solidFill>
                <a:srgbClr val="FF0000"/>
              </a:solidFill>
            </a:endParaRPr>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9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559" name="Google Shape;559;p9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There are several advantages to having small, independent components.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565" name="Google Shape;565;p94"/>
          <p:cNvPicPr preferRelativeResize="0">
            <a:picLocks noGrp="1"/>
          </p:cNvPicPr>
          <p:nvPr>
            <p:ph type="body" idx="1"/>
          </p:nvPr>
        </p:nvPicPr>
        <p:blipFill rotWithShape="1">
          <a:blip r:embed="rId3">
            <a:alphaModFix/>
          </a:blip>
          <a:srcRect/>
          <a:stretch/>
        </p:blipFill>
        <p:spPr>
          <a:xfrm>
            <a:off x="0" y="228600"/>
            <a:ext cx="9067800" cy="57150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9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Coupling and cohesion</a:t>
            </a:r>
            <a:endParaRPr/>
          </a:p>
        </p:txBody>
      </p:sp>
      <p:sp>
        <p:nvSpPr>
          <p:cNvPr id="571" name="Google Shape;571;p9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500"/>
              <a:buFont typeface="Arial"/>
              <a:buChar char="•"/>
            </a:pPr>
            <a:r>
              <a:rPr lang="en-US" sz="2500" b="0" i="0" u="none" dirty="0">
                <a:solidFill>
                  <a:schemeClr val="dk1"/>
                </a:solidFill>
                <a:latin typeface="Calibri"/>
                <a:ea typeface="Calibri"/>
                <a:cs typeface="Calibri"/>
                <a:sym typeface="Calibri"/>
              </a:rPr>
              <a:t>A modular component usually has high cohesion and low coupling. By </a:t>
            </a:r>
            <a:r>
              <a:rPr lang="en-US" sz="2500" b="1" i="0" u="none" dirty="0">
                <a:solidFill>
                  <a:schemeClr val="dk1"/>
                </a:solidFill>
                <a:latin typeface="Calibri"/>
                <a:ea typeface="Calibri"/>
                <a:cs typeface="Calibri"/>
                <a:sym typeface="Calibri"/>
              </a:rPr>
              <a:t>cohesion</a:t>
            </a:r>
            <a:r>
              <a:rPr lang="en-US" sz="2500" b="0" i="0" u="none" dirty="0">
                <a:solidFill>
                  <a:schemeClr val="dk1"/>
                </a:solidFill>
                <a:latin typeface="Calibri"/>
                <a:ea typeface="Calibri"/>
                <a:cs typeface="Calibri"/>
                <a:sym typeface="Calibri"/>
              </a:rPr>
              <a:t>, we mean that all the elements of a component have a logical and functional reason for being there; every aspect of the component is tied to the component's single purpose. A highly cohesive component has a high degree of focus on the purpose; a low degree of cohesion means that the component's contents are an unrelated jumble of actions, often put together because of time-dependencies or convenience.</a:t>
            </a:r>
            <a:endParaRPr dirty="0"/>
          </a:p>
          <a:p>
            <a:pPr marL="342900" marR="0" lvl="0" indent="-342900" algn="l" rtl="0">
              <a:lnSpc>
                <a:spcPct val="80000"/>
              </a:lnSpc>
              <a:spcBef>
                <a:spcPts val="500"/>
              </a:spcBef>
              <a:spcAft>
                <a:spcPts val="0"/>
              </a:spcAft>
              <a:buClr>
                <a:schemeClr val="dk1"/>
              </a:buClr>
              <a:buSzPts val="2500"/>
              <a:buFont typeface="Arial"/>
              <a:buChar char="•"/>
            </a:pPr>
            <a:r>
              <a:rPr lang="en-US" sz="2500" b="1" i="0" u="none" dirty="0">
                <a:solidFill>
                  <a:schemeClr val="dk1"/>
                </a:solidFill>
                <a:latin typeface="Calibri"/>
                <a:ea typeface="Calibri"/>
                <a:cs typeface="Calibri"/>
                <a:sym typeface="Calibri"/>
              </a:rPr>
              <a:t>Coupling </a:t>
            </a:r>
            <a:r>
              <a:rPr lang="en-US" sz="2500" b="0" i="0" u="none" dirty="0">
                <a:solidFill>
                  <a:schemeClr val="dk1"/>
                </a:solidFill>
                <a:latin typeface="Calibri"/>
                <a:ea typeface="Calibri"/>
                <a:cs typeface="Calibri"/>
                <a:sym typeface="Calibri"/>
              </a:rPr>
              <a:t>refers to the degree with which a component depends on other components in the system. Thus, low or loose coupling is better than high or tight coupling, because the loosely coupled components are free from unwitting interference from other components</a:t>
            </a:r>
            <a:endParaRPr dirty="0"/>
          </a:p>
          <a:p>
            <a:pPr marL="342900" marR="0" lvl="0" indent="-184150" algn="l" rtl="0">
              <a:spcBef>
                <a:spcPts val="500"/>
              </a:spcBef>
              <a:spcAft>
                <a:spcPts val="0"/>
              </a:spcAft>
              <a:buClr>
                <a:schemeClr val="dk1"/>
              </a:buClr>
              <a:buSzPts val="2500"/>
              <a:buFont typeface="Arial"/>
              <a:buNone/>
            </a:pPr>
            <a:endParaRPr sz="2500" b="0" i="0" u="none" dirty="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9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Peer Reviews</a:t>
            </a:r>
            <a:br>
              <a:rPr lang="en-US" sz="4000" b="1" i="0" u="none">
                <a:solidFill>
                  <a:schemeClr val="dk1"/>
                </a:solidFill>
                <a:latin typeface="Calibri"/>
                <a:ea typeface="Calibri"/>
                <a:cs typeface="Calibri"/>
                <a:sym typeface="Calibri"/>
              </a:rPr>
            </a:br>
            <a:endParaRPr/>
          </a:p>
        </p:txBody>
      </p:sp>
      <p:sp>
        <p:nvSpPr>
          <p:cNvPr id="577" name="Google Shape;577;p9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We turn next to the process of developing software. </a:t>
            </a:r>
            <a:r>
              <a:rPr lang="en-US" sz="2000" b="0" i="0" u="none" dirty="0">
                <a:solidFill>
                  <a:srgbClr val="FF0000"/>
                </a:solidFill>
                <a:latin typeface="Calibri"/>
                <a:ea typeface="Calibri"/>
                <a:cs typeface="Calibri"/>
                <a:sym typeface="Calibri"/>
              </a:rPr>
              <a:t>Certain practices and techniques can assist us in finding real and potential security flaws</a:t>
            </a:r>
            <a:r>
              <a:rPr lang="en-US" sz="2000" b="0" i="0" u="none" dirty="0">
                <a:solidFill>
                  <a:schemeClr val="dk1"/>
                </a:solidFill>
                <a:latin typeface="Calibri"/>
                <a:ea typeface="Calibri"/>
                <a:cs typeface="Calibri"/>
                <a:sym typeface="Calibri"/>
              </a:rPr>
              <a:t> (as well as other faults) </a:t>
            </a:r>
            <a:r>
              <a:rPr lang="en-US" sz="2000" b="0" i="0" u="none" dirty="0">
                <a:solidFill>
                  <a:srgbClr val="FF0000"/>
                </a:solidFill>
                <a:latin typeface="Calibri"/>
                <a:ea typeface="Calibri"/>
                <a:cs typeface="Calibri"/>
                <a:sym typeface="Calibri"/>
              </a:rPr>
              <a:t>and fixing them before the system is turned over to the users</a:t>
            </a:r>
            <a:r>
              <a:rPr lang="en-US" sz="2000" b="0" i="0" u="none" dirty="0">
                <a:solidFill>
                  <a:schemeClr val="dk1"/>
                </a:solidFill>
                <a:latin typeface="Calibri"/>
                <a:ea typeface="Calibri"/>
                <a:cs typeface="Calibri"/>
                <a:sym typeface="Calibri"/>
              </a:rPr>
              <a:t>. Of the many practices available for building what they call "solid software," </a:t>
            </a:r>
            <a:r>
              <a:rPr lang="en-US" sz="2000" b="0" i="0" u="none" dirty="0" err="1">
                <a:solidFill>
                  <a:schemeClr val="dk1"/>
                </a:solidFill>
                <a:latin typeface="Calibri"/>
                <a:ea typeface="Calibri"/>
                <a:cs typeface="Calibri"/>
                <a:sym typeface="Calibri"/>
              </a:rPr>
              <a:t>Pfleeger</a:t>
            </a:r>
            <a:r>
              <a:rPr lang="en-US" sz="2000" b="0" i="0" u="none" dirty="0">
                <a:solidFill>
                  <a:schemeClr val="dk1"/>
                </a:solidFill>
                <a:latin typeface="Calibri"/>
                <a:ea typeface="Calibri"/>
                <a:cs typeface="Calibri"/>
                <a:sym typeface="Calibri"/>
              </a:rPr>
              <a:t> et al. recommend several key techniques: [PFL01a]</a:t>
            </a:r>
            <a:endParaRPr dirty="0"/>
          </a:p>
          <a:p>
            <a:pPr marL="342900" marR="0" lvl="0" indent="-342900" algn="l" rtl="0">
              <a:lnSpc>
                <a:spcPct val="80000"/>
              </a:lnSpc>
              <a:spcBef>
                <a:spcPts val="4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peer reviews</a:t>
            </a:r>
            <a:endParaRPr dirty="0"/>
          </a:p>
          <a:p>
            <a:pPr marL="742950" marR="0" lvl="1" indent="-285750" algn="l" rtl="0">
              <a:lnSpc>
                <a:spcPct val="80000"/>
              </a:lnSpc>
              <a:spcBef>
                <a:spcPts val="36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hazard analysis</a:t>
            </a:r>
            <a:endParaRPr dirty="0"/>
          </a:p>
          <a:p>
            <a:pPr marL="742950" marR="0" lvl="1" indent="-285750" algn="l" rtl="0">
              <a:lnSpc>
                <a:spcPct val="80000"/>
              </a:lnSpc>
              <a:spcBef>
                <a:spcPts val="36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testing</a:t>
            </a:r>
            <a:endParaRPr dirty="0"/>
          </a:p>
          <a:p>
            <a:pPr marL="342900" marR="0" lvl="0" indent="-342900" algn="l" rtl="0">
              <a:lnSpc>
                <a:spcPct val="80000"/>
              </a:lnSpc>
              <a:spcBef>
                <a:spcPts val="4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good design</a:t>
            </a:r>
            <a:endParaRPr dirty="0"/>
          </a:p>
          <a:p>
            <a:pPr marL="342900" marR="0" lvl="0" indent="-342900" algn="l" rtl="0">
              <a:lnSpc>
                <a:spcPct val="80000"/>
              </a:lnSpc>
              <a:spcBef>
                <a:spcPts val="4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prediction</a:t>
            </a:r>
            <a:endParaRPr dirty="0"/>
          </a:p>
          <a:p>
            <a:pPr marL="342900" marR="0" lvl="0" indent="-342900" algn="l" rtl="0">
              <a:lnSpc>
                <a:spcPct val="80000"/>
              </a:lnSpc>
              <a:spcBef>
                <a:spcPts val="4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static analysis</a:t>
            </a:r>
            <a:endParaRPr dirty="0"/>
          </a:p>
          <a:p>
            <a:pPr marL="342900" marR="0" lvl="0" indent="-342900" algn="l" rtl="0">
              <a:lnSpc>
                <a:spcPct val="80000"/>
              </a:lnSpc>
              <a:spcBef>
                <a:spcPts val="4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configuration management</a:t>
            </a:r>
            <a:endParaRPr dirty="0"/>
          </a:p>
          <a:p>
            <a:pPr marL="342900" marR="0" lvl="0" indent="-342900" algn="l" rtl="0">
              <a:lnSpc>
                <a:spcPct val="80000"/>
              </a:lnSpc>
              <a:spcBef>
                <a:spcPts val="4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analysis of mistakes</a:t>
            </a:r>
            <a:endParaRPr dirty="0"/>
          </a:p>
          <a:p>
            <a:pPr marL="342900" marR="0" lvl="0" indent="-342900" algn="l" rtl="0">
              <a:lnSpc>
                <a:spcPct val="80000"/>
              </a:lnSpc>
              <a:spcBef>
                <a:spcPts val="4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Here, we look at each practice briefly, and we describe its relevance to security controls. We begin with peer reviews.</a:t>
            </a:r>
            <a:endParaRPr dirty="0"/>
          </a:p>
          <a:p>
            <a:pPr marL="342900" marR="0" lvl="0" indent="-215900" algn="l" rtl="0">
              <a:spcBef>
                <a:spcPts val="400"/>
              </a:spcBef>
              <a:spcAft>
                <a:spcPts val="0"/>
              </a:spcAft>
              <a:buClr>
                <a:schemeClr val="dk1"/>
              </a:buClr>
              <a:buSzPts val="2000"/>
              <a:buFont typeface="Arial"/>
              <a:buNone/>
            </a:pPr>
            <a:endParaRPr sz="2000" b="0" i="0" u="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Executing a Buffer Overflow Attack</a:t>
            </a:r>
            <a:br>
              <a:rPr lang="en-US" sz="4000" b="1" i="0" u="none">
                <a:solidFill>
                  <a:schemeClr val="dk1"/>
                </a:solidFill>
                <a:latin typeface="Calibri"/>
                <a:ea typeface="Calibri"/>
                <a:cs typeface="Calibri"/>
                <a:sym typeface="Calibri"/>
              </a:rPr>
            </a:br>
            <a:endParaRPr/>
          </a:p>
        </p:txBody>
      </p:sp>
      <p:sp>
        <p:nvSpPr>
          <p:cNvPr id="200" name="Google Shape;200;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Cybercriminals exploit buffer overflow problems to alter the execution path of the application by overwriting parts of its memory. </a:t>
            </a:r>
            <a:endParaRPr/>
          </a:p>
          <a:p>
            <a:pPr marL="342900" marR="0" lvl="0" indent="-342900" algn="l" rtl="0">
              <a:lnSpc>
                <a:spcPct val="80000"/>
              </a:lnSpc>
              <a:spcBef>
                <a:spcPts val="600"/>
              </a:spcBef>
              <a:spcAft>
                <a:spcPts val="0"/>
              </a:spcAft>
              <a:buClr>
                <a:srgbClr val="FF0000"/>
              </a:buClr>
              <a:buSzPts val="3000"/>
              <a:buFont typeface="Arial"/>
              <a:buChar char="•"/>
            </a:pPr>
            <a:r>
              <a:rPr lang="en-US" sz="3000" b="0" i="0" u="none">
                <a:solidFill>
                  <a:srgbClr val="FF0000"/>
                </a:solidFill>
                <a:latin typeface="Calibri"/>
                <a:ea typeface="Calibri"/>
                <a:cs typeface="Calibri"/>
                <a:sym typeface="Calibri"/>
              </a:rPr>
              <a:t>The malicious extra data may contain code designed to trigger specific actions — in effect sending new instructions to the attacked application that could result in unauthorized access to the system. </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Hacker techniques that exploit a buffer overflow vulnerability vary per architecture and operating system.</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9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
            </a:r>
            <a:br>
              <a:rPr lang="en-US" sz="4000" b="1" i="0" u="none">
                <a:solidFill>
                  <a:schemeClr val="dk1"/>
                </a:solidFill>
                <a:latin typeface="Calibri"/>
                <a:ea typeface="Calibri"/>
                <a:cs typeface="Calibri"/>
                <a:sym typeface="Calibri"/>
              </a:rPr>
            </a:br>
            <a:endParaRPr/>
          </a:p>
        </p:txBody>
      </p:sp>
      <p:pic>
        <p:nvPicPr>
          <p:cNvPr id="583" name="Google Shape;583;p97"/>
          <p:cNvPicPr preferRelativeResize="0">
            <a:picLocks noGrp="1"/>
          </p:cNvPicPr>
          <p:nvPr>
            <p:ph type="body" idx="1"/>
          </p:nvPr>
        </p:nvPicPr>
        <p:blipFill rotWithShape="1">
          <a:blip r:embed="rId3">
            <a:alphaModFix/>
          </a:blip>
          <a:srcRect/>
          <a:stretch/>
        </p:blipFill>
        <p:spPr>
          <a:xfrm>
            <a:off x="168275" y="990600"/>
            <a:ext cx="8645525" cy="5638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9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589" name="Google Shape;589;p98"/>
          <p:cNvPicPr preferRelativeResize="0">
            <a:picLocks noGrp="1"/>
          </p:cNvPicPr>
          <p:nvPr>
            <p:ph type="body" idx="1"/>
          </p:nvPr>
        </p:nvPicPr>
        <p:blipFill rotWithShape="1">
          <a:blip r:embed="rId3">
            <a:alphaModFix/>
          </a:blip>
          <a:srcRect/>
          <a:stretch/>
        </p:blipFill>
        <p:spPr>
          <a:xfrm>
            <a:off x="0" y="152400"/>
            <a:ext cx="9124950" cy="63246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9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595" name="Google Shape;595;p99"/>
          <p:cNvPicPr preferRelativeResize="0">
            <a:picLocks noGrp="1"/>
          </p:cNvPicPr>
          <p:nvPr>
            <p:ph type="body" idx="1"/>
          </p:nvPr>
        </p:nvPicPr>
        <p:blipFill rotWithShape="1">
          <a:blip r:embed="rId3">
            <a:alphaModFix/>
          </a:blip>
          <a:srcRect/>
          <a:stretch/>
        </p:blipFill>
        <p:spPr>
          <a:xfrm>
            <a:off x="0" y="304800"/>
            <a:ext cx="8551862" cy="56388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10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601" name="Google Shape;601;p100"/>
          <p:cNvPicPr preferRelativeResize="0">
            <a:picLocks noGrp="1"/>
          </p:cNvPicPr>
          <p:nvPr>
            <p:ph type="body" idx="1"/>
          </p:nvPr>
        </p:nvPicPr>
        <p:blipFill rotWithShape="1">
          <a:blip r:embed="rId3">
            <a:alphaModFix/>
          </a:blip>
          <a:srcRect/>
          <a:stretch/>
        </p:blipFill>
        <p:spPr>
          <a:xfrm>
            <a:off x="196850" y="304800"/>
            <a:ext cx="8837612" cy="59436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10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607" name="Google Shape;607;p101"/>
          <p:cNvPicPr preferRelativeResize="0">
            <a:picLocks noGrp="1"/>
          </p:cNvPicPr>
          <p:nvPr>
            <p:ph type="body" idx="1"/>
          </p:nvPr>
        </p:nvPicPr>
        <p:blipFill rotWithShape="1">
          <a:blip r:embed="rId3">
            <a:alphaModFix/>
          </a:blip>
          <a:srcRect/>
          <a:stretch/>
        </p:blipFill>
        <p:spPr>
          <a:xfrm>
            <a:off x="0" y="228600"/>
            <a:ext cx="8763000" cy="60960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02"/>
          <p:cNvSpPr txBox="1">
            <a:spLocks noGrp="1"/>
          </p:cNvSpPr>
          <p:nvPr>
            <p:ph type="body" idx="1"/>
          </p:nvPr>
        </p:nvSpPr>
        <p:spPr>
          <a:xfrm>
            <a:off x="244475" y="0"/>
            <a:ext cx="8899525" cy="6858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FF"/>
              </a:buClr>
              <a:buSzPts val="3200"/>
              <a:buNone/>
            </a:pPr>
            <a:r>
              <a:rPr lang="en-US" sz="3200" b="0" i="0" u="none">
                <a:solidFill>
                  <a:srgbClr val="0000FF"/>
                </a:solidFill>
                <a:latin typeface="Calibri"/>
                <a:ea typeface="Calibri"/>
                <a:cs typeface="Calibri"/>
                <a:sym typeface="Calibri"/>
              </a:rPr>
              <a:t>c. Operating System Controls for Security (1)</a:t>
            </a:r>
            <a:endParaRPr/>
          </a:p>
          <a:p>
            <a:pPr marL="342900" lvl="0" indent="-342900" algn="l" rtl="0">
              <a:lnSpc>
                <a:spcPct val="100000"/>
              </a:lnSpc>
              <a:spcBef>
                <a:spcPts val="480"/>
              </a:spcBef>
              <a:spcAft>
                <a:spcPts val="0"/>
              </a:spcAft>
              <a:buClr>
                <a:schemeClr val="dk1"/>
              </a:buClr>
              <a:buSzPts val="2400"/>
              <a:buNone/>
            </a:pPr>
            <a:endParaRPr sz="2400" b="0" i="0" u="none">
              <a:solidFill>
                <a:srgbClr val="0000FF"/>
              </a:solidFill>
              <a:latin typeface="Calibri"/>
              <a:ea typeface="Calibri"/>
              <a:cs typeface="Calibri"/>
              <a:sym typeface="Calibri"/>
            </a:endParaRPr>
          </a:p>
          <a:p>
            <a:pPr marL="34290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Developmental controls not always used</a:t>
            </a:r>
            <a:endParaRPr/>
          </a:p>
          <a:p>
            <a:pPr marL="342900" lvl="0" indent="-342900" algn="l" rtl="0">
              <a:lnSpc>
                <a:spcPct val="100000"/>
              </a:lnSpc>
              <a:spcBef>
                <a:spcPts val="480"/>
              </a:spcBef>
              <a:spcAft>
                <a:spcPts val="0"/>
              </a:spcAft>
              <a:buClr>
                <a:srgbClr val="0000FF"/>
              </a:buClr>
              <a:buSzPts val="2400"/>
              <a:buNone/>
            </a:pPr>
            <a:r>
              <a:rPr lang="en-US" sz="2400" b="0" i="0" u="none">
                <a:solidFill>
                  <a:srgbClr val="0000FF"/>
                </a:solidFill>
                <a:latin typeface="Calibri"/>
                <a:ea typeface="Calibri"/>
                <a:cs typeface="Calibri"/>
                <a:sym typeface="Calibri"/>
              </a:rPr>
              <a:t>OR:</a:t>
            </a:r>
            <a:endParaRPr/>
          </a:p>
          <a:p>
            <a:pPr marL="34290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Even if used, not foolproof</a:t>
            </a:r>
            <a:endParaRPr/>
          </a:p>
          <a:p>
            <a:pPr marL="342900" lvl="0" indent="-342900" algn="l" rtl="0">
              <a:lnSpc>
                <a:spcPct val="100000"/>
              </a:lnSpc>
              <a:spcBef>
                <a:spcPts val="480"/>
              </a:spcBef>
              <a:spcAft>
                <a:spcPts val="0"/>
              </a:spcAft>
              <a:buClr>
                <a:schemeClr val="dk1"/>
              </a:buClr>
              <a:buSzPts val="2400"/>
              <a:buNone/>
            </a:pPr>
            <a:r>
              <a:rPr lang="en-US" sz="2400" b="0" i="0" u="none">
                <a:solidFill>
                  <a:schemeClr val="dk1"/>
                </a:solidFill>
                <a:latin typeface="Calibri"/>
                <a:ea typeface="Calibri"/>
                <a:cs typeface="Calibri"/>
                <a:sym typeface="Calibri"/>
              </a:rPr>
              <a:t>=&gt; Need other, complementary controls, incl. OS controls </a:t>
            </a:r>
            <a:endParaRPr/>
          </a:p>
          <a:p>
            <a:pPr marL="342900" lvl="0" indent="-190500" algn="l" rtl="0">
              <a:lnSpc>
                <a:spcPct val="100000"/>
              </a:lnSpc>
              <a:spcBef>
                <a:spcPts val="480"/>
              </a:spcBef>
              <a:spcAft>
                <a:spcPts val="0"/>
              </a:spcAft>
              <a:buClr>
                <a:schemeClr val="dk1"/>
              </a:buClr>
              <a:buSzPts val="2400"/>
              <a:buFont typeface="Noto Sans Symbols"/>
              <a:buNone/>
            </a:pPr>
            <a:endParaRPr sz="2400" b="0" i="0" u="none">
              <a:solidFill>
                <a:schemeClr val="dk1"/>
              </a:solidFill>
              <a:latin typeface="Calibri"/>
              <a:ea typeface="Calibri"/>
              <a:cs typeface="Calibri"/>
              <a:sym typeface="Calibri"/>
            </a:endParaRPr>
          </a:p>
          <a:p>
            <a:pPr marL="34290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Such OS controls can protect against some pgm flaws</a:t>
            </a:r>
            <a:endParaRPr/>
          </a:p>
          <a:p>
            <a:pPr marL="342900" lvl="0" indent="-190500" algn="l" rtl="0">
              <a:lnSpc>
                <a:spcPct val="100000"/>
              </a:lnSpc>
              <a:spcBef>
                <a:spcPts val="480"/>
              </a:spcBef>
              <a:spcAft>
                <a:spcPts val="0"/>
              </a:spcAft>
              <a:buClr>
                <a:schemeClr val="dk1"/>
              </a:buClr>
              <a:buSzPts val="2400"/>
              <a:buFont typeface="Noto Sans Symbols"/>
              <a:buNone/>
            </a:pPr>
            <a:endParaRPr sz="2400" b="0" i="0" u="none">
              <a:solidFill>
                <a:schemeClr val="dk1"/>
              </a:solidFill>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b="0" i="0" u="non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10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Operating System Controls on Use of Programs</a:t>
            </a:r>
            <a:endParaRPr/>
          </a:p>
        </p:txBody>
      </p:sp>
      <p:sp>
        <p:nvSpPr>
          <p:cNvPr id="618" name="Google Shape;618;p10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Trusted Software</a:t>
            </a:r>
            <a:endParaRPr dirty="0"/>
          </a:p>
          <a:p>
            <a:pPr marL="742950" lvl="1" indent="-285750" algn="l" rtl="0">
              <a:lnSpc>
                <a:spcPct val="100000"/>
              </a:lnSpc>
              <a:spcBef>
                <a:spcPts val="560"/>
              </a:spcBef>
              <a:spcAft>
                <a:spcPts val="0"/>
              </a:spcAft>
              <a:buClr>
                <a:schemeClr val="dk1"/>
              </a:buClr>
              <a:buSzPts val="2800"/>
              <a:buFont typeface="Arial"/>
              <a:buChar char="–"/>
            </a:pPr>
            <a:r>
              <a:rPr lang="en-US" sz="2800" b="0" i="0" u="none" dirty="0">
                <a:solidFill>
                  <a:schemeClr val="dk1"/>
                </a:solidFill>
                <a:latin typeface="Calibri"/>
                <a:ea typeface="Calibri"/>
                <a:cs typeface="Calibri"/>
                <a:sym typeface="Calibri"/>
              </a:rPr>
              <a:t>code has been rigorously developed and analyzed</a:t>
            </a:r>
            <a:endParaRPr dirty="0"/>
          </a:p>
          <a:p>
            <a:pPr marL="1143000" lvl="2" indent="-228600" algn="l"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Calibri"/>
                <a:ea typeface="Calibri"/>
                <a:cs typeface="Calibri"/>
                <a:sym typeface="Calibri"/>
              </a:rPr>
              <a:t>Functional correctness</a:t>
            </a:r>
            <a:endParaRPr dirty="0"/>
          </a:p>
          <a:p>
            <a:pPr marL="1143000" lvl="2" indent="-228600" algn="l"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Calibri"/>
                <a:ea typeface="Calibri"/>
                <a:cs typeface="Calibri"/>
                <a:sym typeface="Calibri"/>
              </a:rPr>
              <a:t>Enforcement of integrity</a:t>
            </a:r>
            <a:endParaRPr dirty="0"/>
          </a:p>
          <a:p>
            <a:pPr marL="1143000" lvl="2" indent="-228600" algn="l"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Calibri"/>
                <a:ea typeface="Calibri"/>
                <a:cs typeface="Calibri"/>
                <a:sym typeface="Calibri"/>
              </a:rPr>
              <a:t>Limited privilege</a:t>
            </a:r>
            <a:endParaRPr dirty="0"/>
          </a:p>
          <a:p>
            <a:pPr marL="1143000" lvl="2" indent="-228600" algn="l"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Calibri"/>
                <a:ea typeface="Calibri"/>
                <a:cs typeface="Calibri"/>
                <a:sym typeface="Calibri"/>
              </a:rPr>
              <a:t>Appropriate confidence level</a:t>
            </a:r>
            <a:endParaRPr dirty="0"/>
          </a:p>
        </p:txBody>
      </p:sp>
      <p:sp>
        <p:nvSpPr>
          <p:cNvPr id="619" name="Google Shape;619;p10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76200" algn="ctr" rtl="0">
              <a:lnSpc>
                <a:spcPct val="100000"/>
              </a:lnSpc>
              <a:spcBef>
                <a:spcPts val="0"/>
              </a:spcBef>
              <a:spcAft>
                <a:spcPts val="0"/>
              </a:spcAft>
              <a:buClr>
                <a:srgbClr val="898989"/>
              </a:buClr>
              <a:buSzPts val="1200"/>
              <a:buFont typeface="Times New Roman"/>
              <a:buChar char="•"/>
            </a:pPr>
            <a:fld id="{00000000-1234-1234-1234-123412341234}" type="slidenum">
              <a:rPr lang="en-US" sz="1200" b="0" i="0" u="none">
                <a:solidFill>
                  <a:srgbClr val="898989"/>
                </a:solidFill>
                <a:latin typeface="Times New Roman"/>
                <a:ea typeface="Times New Roman"/>
                <a:cs typeface="Times New Roman"/>
                <a:sym typeface="Times New Roman"/>
              </a:rPr>
              <a:t>76</a:t>
            </a:fld>
            <a:endParaRPr/>
          </a:p>
        </p:txBody>
      </p:sp>
      <p:sp>
        <p:nvSpPr>
          <p:cNvPr id="620" name="Google Shape;620;p103"/>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76200" algn="l" rtl="0">
              <a:lnSpc>
                <a:spcPct val="100000"/>
              </a:lnSpc>
              <a:spcBef>
                <a:spcPts val="0"/>
              </a:spcBef>
              <a:spcAft>
                <a:spcPts val="0"/>
              </a:spcAft>
              <a:buClr>
                <a:srgbClr val="898989"/>
              </a:buClr>
              <a:buSzPts val="1200"/>
              <a:buFont typeface="Times New Roman"/>
              <a:buChar char="•"/>
            </a:pPr>
            <a:r>
              <a:rPr lang="en-US" sz="1200" b="0" i="0" u="none">
                <a:solidFill>
                  <a:srgbClr val="898989"/>
                </a:solidFill>
                <a:latin typeface="Times New Roman"/>
                <a:ea typeface="Times New Roman"/>
                <a:cs typeface="Times New Roman"/>
                <a:sym typeface="Times New Roman"/>
              </a:rPr>
              <a:t>CS 450/650 Lecture 16: Targeted Malicious Codes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104"/>
          <p:cNvSpPr txBox="1">
            <a:spLocks noGrp="1"/>
          </p:cNvSpPr>
          <p:nvPr>
            <p:ph type="body" idx="1"/>
          </p:nvPr>
        </p:nvSpPr>
        <p:spPr>
          <a:xfrm>
            <a:off x="244475" y="0"/>
            <a:ext cx="8899525" cy="6858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FF"/>
              </a:buClr>
              <a:buSzPts val="2000"/>
              <a:buNone/>
            </a:pPr>
            <a:r>
              <a:rPr lang="en-US" sz="2000" b="0" i="0" u="none" dirty="0">
                <a:solidFill>
                  <a:srgbClr val="0000FF"/>
                </a:solidFill>
                <a:latin typeface="Calibri"/>
                <a:ea typeface="Calibri"/>
                <a:cs typeface="Calibri"/>
                <a:sym typeface="Calibri"/>
              </a:rPr>
              <a:t>Operating System Controls for Security (3)</a:t>
            </a:r>
            <a:endParaRPr sz="2000" b="0" i="0" u="none" dirty="0">
              <a:solidFill>
                <a:schemeClr val="dk1"/>
              </a:solidFill>
              <a:latin typeface="Calibri"/>
              <a:ea typeface="Calibri"/>
              <a:cs typeface="Calibri"/>
              <a:sym typeface="Calibri"/>
            </a:endParaRPr>
          </a:p>
          <a:p>
            <a:pPr marL="342900" lvl="0" indent="-292100" algn="l" rtl="0">
              <a:lnSpc>
                <a:spcPct val="100000"/>
              </a:lnSpc>
              <a:spcBef>
                <a:spcPts val="160"/>
              </a:spcBef>
              <a:spcAft>
                <a:spcPts val="0"/>
              </a:spcAft>
              <a:buClr>
                <a:schemeClr val="dk1"/>
              </a:buClr>
              <a:buSzPts val="800"/>
              <a:buFont typeface="Arial"/>
              <a:buNone/>
            </a:pPr>
            <a:endParaRPr sz="800" b="0" i="0" u="none" dirty="0">
              <a:solidFill>
                <a:schemeClr val="dk1"/>
              </a:solidFill>
              <a:latin typeface="Calibri"/>
              <a:ea typeface="Calibri"/>
              <a:cs typeface="Calibri"/>
              <a:sym typeface="Calibri"/>
            </a:endParaRPr>
          </a:p>
          <a:p>
            <a:pPr marL="342900" lvl="0" indent="-342900" algn="l" rtl="0">
              <a:lnSpc>
                <a:spcPct val="100000"/>
              </a:lnSpc>
              <a:spcBef>
                <a:spcPts val="480"/>
              </a:spcBef>
              <a:spcAft>
                <a:spcPts val="0"/>
              </a:spcAft>
              <a:buClr>
                <a:srgbClr val="0000FF"/>
              </a:buClr>
              <a:buSzPts val="2400"/>
              <a:buFont typeface="Arial"/>
              <a:buChar char="•"/>
            </a:pPr>
            <a:r>
              <a:rPr lang="en-US" sz="2400" b="0" i="0" u="none" dirty="0">
                <a:solidFill>
                  <a:srgbClr val="0000FF"/>
                </a:solidFill>
                <a:latin typeface="Calibri"/>
                <a:ea typeface="Calibri"/>
                <a:cs typeface="Calibri"/>
                <a:sym typeface="Calibri"/>
              </a:rPr>
              <a:t>Key characteristics</a:t>
            </a:r>
            <a:r>
              <a:rPr lang="en-US" sz="2400" b="0" i="0" u="none" dirty="0">
                <a:solidFill>
                  <a:schemeClr val="dk1"/>
                </a:solidFill>
                <a:latin typeface="Calibri"/>
                <a:ea typeface="Calibri"/>
                <a:cs typeface="Calibri"/>
                <a:sym typeface="Calibri"/>
              </a:rPr>
              <a:t> determining if OS code is trusted</a:t>
            </a:r>
            <a:endParaRPr dirty="0"/>
          </a:p>
          <a:p>
            <a:pPr marL="742950" lvl="1" indent="-285750" algn="l" rtl="0">
              <a:lnSpc>
                <a:spcPct val="100000"/>
              </a:lnSpc>
              <a:spcBef>
                <a:spcPts val="480"/>
              </a:spcBef>
              <a:spcAft>
                <a:spcPts val="0"/>
              </a:spcAft>
              <a:buClr>
                <a:schemeClr val="hlink"/>
              </a:buClr>
              <a:buSzPts val="2400"/>
              <a:buNone/>
            </a:pPr>
            <a:r>
              <a:rPr lang="en-US" sz="2400" b="0" i="0" u="none" dirty="0">
                <a:solidFill>
                  <a:schemeClr val="hlink"/>
                </a:solidFill>
                <a:latin typeface="Calibri"/>
                <a:ea typeface="Calibri"/>
                <a:cs typeface="Calibri"/>
                <a:sym typeface="Calibri"/>
              </a:rPr>
              <a:t>1)</a:t>
            </a:r>
            <a:r>
              <a:rPr lang="en-US" sz="2400" b="0" i="0" u="none" dirty="0">
                <a:solidFill>
                  <a:srgbClr val="0000FF"/>
                </a:solidFill>
                <a:latin typeface="Calibri"/>
                <a:ea typeface="Calibri"/>
                <a:cs typeface="Calibri"/>
                <a:sym typeface="Calibri"/>
              </a:rPr>
              <a:t> </a:t>
            </a:r>
            <a:r>
              <a:rPr lang="en-US" sz="2400" b="0" i="0" u="none" dirty="0">
                <a:solidFill>
                  <a:schemeClr val="dk1"/>
                </a:solidFill>
                <a:latin typeface="Calibri"/>
                <a:ea typeface="Calibri"/>
                <a:cs typeface="Calibri"/>
                <a:sym typeface="Calibri"/>
              </a:rPr>
              <a:t>Functional correctness</a:t>
            </a:r>
            <a:endParaRPr dirty="0"/>
          </a:p>
          <a:p>
            <a:pPr marL="1143000" lvl="2" indent="-228600" algn="l"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Calibri"/>
                <a:ea typeface="Calibri"/>
                <a:cs typeface="Calibri"/>
                <a:sym typeface="Calibri"/>
              </a:rPr>
              <a:t>OS code </a:t>
            </a:r>
            <a:r>
              <a:rPr lang="en-US" sz="2400" b="0" i="0" u="none" dirty="0" smtClean="0">
                <a:solidFill>
                  <a:schemeClr val="dk1"/>
                </a:solidFill>
                <a:latin typeface="Calibri"/>
                <a:ea typeface="Calibri"/>
                <a:cs typeface="Calibri"/>
                <a:sym typeface="Calibri"/>
              </a:rPr>
              <a:t>shoul</a:t>
            </a:r>
            <a:r>
              <a:rPr lang="en-US" dirty="0" smtClean="0"/>
              <a:t>d be </a:t>
            </a:r>
            <a:r>
              <a:rPr lang="en-US" sz="2400" b="0" i="0" u="none" dirty="0" smtClean="0">
                <a:solidFill>
                  <a:schemeClr val="dk1"/>
                </a:solidFill>
                <a:latin typeface="Calibri"/>
                <a:ea typeface="Calibri"/>
                <a:cs typeface="Calibri"/>
                <a:sym typeface="Calibri"/>
              </a:rPr>
              <a:t>consistent</a:t>
            </a:r>
            <a:endParaRPr dirty="0" smtClean="0"/>
          </a:p>
          <a:p>
            <a:pPr marL="742950" lvl="1" indent="-285750" algn="l" rtl="0">
              <a:lnSpc>
                <a:spcPct val="100000"/>
              </a:lnSpc>
              <a:spcBef>
                <a:spcPts val="480"/>
              </a:spcBef>
              <a:spcAft>
                <a:spcPts val="0"/>
              </a:spcAft>
              <a:buClr>
                <a:schemeClr val="hlink"/>
              </a:buClr>
              <a:buSzPts val="2400"/>
              <a:buNone/>
            </a:pPr>
            <a:r>
              <a:rPr lang="en-US" sz="2400" b="0" i="0" u="none" dirty="0" smtClean="0">
                <a:solidFill>
                  <a:schemeClr val="hlink"/>
                </a:solidFill>
                <a:latin typeface="Calibri"/>
                <a:ea typeface="Calibri"/>
                <a:cs typeface="Calibri"/>
                <a:sym typeface="Calibri"/>
              </a:rPr>
              <a:t>2)</a:t>
            </a:r>
            <a:r>
              <a:rPr lang="en-US" sz="2400" b="0" i="0" u="none" dirty="0" smtClean="0">
                <a:solidFill>
                  <a:schemeClr val="dk1"/>
                </a:solidFill>
                <a:latin typeface="Calibri"/>
                <a:ea typeface="Calibri"/>
                <a:cs typeface="Calibri"/>
                <a:sym typeface="Calibri"/>
              </a:rPr>
              <a:t> Enforcement of integrity</a:t>
            </a:r>
            <a:endParaRPr dirty="0" smtClean="0"/>
          </a:p>
          <a:p>
            <a:pPr marL="1143000" lvl="2" indent="-228600" algn="l" rtl="0">
              <a:lnSpc>
                <a:spcPct val="100000"/>
              </a:lnSpc>
              <a:spcBef>
                <a:spcPts val="480"/>
              </a:spcBef>
              <a:spcAft>
                <a:spcPts val="0"/>
              </a:spcAft>
              <a:buClr>
                <a:schemeClr val="dk1"/>
              </a:buClr>
              <a:buSzPts val="2400"/>
              <a:buFont typeface="Arial"/>
              <a:buChar char="•"/>
            </a:pPr>
            <a:r>
              <a:rPr lang="en-US" sz="2400" b="0" i="0" u="none" dirty="0" smtClean="0">
                <a:solidFill>
                  <a:schemeClr val="dk1"/>
                </a:solidFill>
                <a:latin typeface="Calibri"/>
                <a:ea typeface="Calibri"/>
                <a:cs typeface="Calibri"/>
                <a:sym typeface="Calibri"/>
              </a:rPr>
              <a:t>OS </a:t>
            </a:r>
            <a:r>
              <a:rPr lang="en-US" sz="2400" b="0" i="0" u="none" dirty="0">
                <a:solidFill>
                  <a:schemeClr val="dk1"/>
                </a:solidFill>
                <a:latin typeface="Calibri"/>
                <a:ea typeface="Calibri"/>
                <a:cs typeface="Calibri"/>
                <a:sym typeface="Calibri"/>
              </a:rPr>
              <a:t>keeps integrity of its data and other resources even if presented with flawed or unauthorized commands</a:t>
            </a:r>
            <a:endParaRPr dirty="0"/>
          </a:p>
          <a:p>
            <a:pPr marL="742950" lvl="1" indent="-285750" algn="l" rtl="0">
              <a:lnSpc>
                <a:spcPct val="100000"/>
              </a:lnSpc>
              <a:spcBef>
                <a:spcPts val="480"/>
              </a:spcBef>
              <a:spcAft>
                <a:spcPts val="0"/>
              </a:spcAft>
              <a:buClr>
                <a:schemeClr val="hlink"/>
              </a:buClr>
              <a:buSzPts val="2400"/>
              <a:buNone/>
            </a:pPr>
            <a:r>
              <a:rPr lang="en-US" sz="2400" b="0" i="0" u="none" dirty="0">
                <a:solidFill>
                  <a:schemeClr val="hlink"/>
                </a:solidFill>
                <a:latin typeface="Calibri"/>
                <a:ea typeface="Calibri"/>
                <a:cs typeface="Calibri"/>
                <a:sym typeface="Calibri"/>
              </a:rPr>
              <a:t>3)</a:t>
            </a:r>
            <a:r>
              <a:rPr lang="en-US" sz="2400" b="0" i="0" u="none" dirty="0">
                <a:solidFill>
                  <a:schemeClr val="dk1"/>
                </a:solidFill>
                <a:latin typeface="Calibri"/>
                <a:ea typeface="Calibri"/>
                <a:cs typeface="Calibri"/>
                <a:sym typeface="Calibri"/>
              </a:rPr>
              <a:t> Limited privileges</a:t>
            </a:r>
            <a:endParaRPr dirty="0"/>
          </a:p>
          <a:p>
            <a:pPr marL="1143000" lvl="2" indent="-228600" algn="l"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Calibri"/>
                <a:ea typeface="Calibri"/>
                <a:cs typeface="Calibri"/>
                <a:sym typeface="Calibri"/>
              </a:rPr>
              <a:t>OS minimizes access to secure data/resources</a:t>
            </a:r>
            <a:endParaRPr dirty="0"/>
          </a:p>
          <a:p>
            <a:pPr marL="1143000" lvl="2" indent="-228600" algn="l"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Calibri"/>
                <a:ea typeface="Calibri"/>
                <a:cs typeface="Calibri"/>
                <a:sym typeface="Calibri"/>
              </a:rPr>
              <a:t>Trusted </a:t>
            </a:r>
            <a:r>
              <a:rPr lang="en-US" sz="2400" b="0" i="0" u="none" dirty="0" err="1">
                <a:solidFill>
                  <a:schemeClr val="dk1"/>
                </a:solidFill>
                <a:latin typeface="Calibri"/>
                <a:ea typeface="Calibri"/>
                <a:cs typeface="Calibri"/>
                <a:sym typeface="Calibri"/>
              </a:rPr>
              <a:t>pgms</a:t>
            </a:r>
            <a:r>
              <a:rPr lang="en-US" sz="2400" b="0" i="0" u="none" dirty="0">
                <a:solidFill>
                  <a:schemeClr val="dk1"/>
                </a:solidFill>
                <a:latin typeface="Calibri"/>
                <a:ea typeface="Calibri"/>
                <a:cs typeface="Calibri"/>
                <a:sym typeface="Calibri"/>
              </a:rPr>
              <a:t> must have „need to access” and proper access rights to use resources protected by OS</a:t>
            </a:r>
            <a:endParaRPr dirty="0"/>
          </a:p>
          <a:p>
            <a:pPr marL="1143000" lvl="2" indent="-228600" algn="l"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Calibri"/>
                <a:ea typeface="Calibri"/>
                <a:cs typeface="Calibri"/>
                <a:sym typeface="Calibri"/>
              </a:rPr>
              <a:t>Untrusted </a:t>
            </a:r>
            <a:r>
              <a:rPr lang="en-US" sz="2400" b="0" i="0" u="none" dirty="0" err="1">
                <a:solidFill>
                  <a:schemeClr val="dk1"/>
                </a:solidFill>
                <a:latin typeface="Calibri"/>
                <a:ea typeface="Calibri"/>
                <a:cs typeface="Calibri"/>
                <a:sym typeface="Calibri"/>
              </a:rPr>
              <a:t>pgms</a:t>
            </a:r>
            <a:r>
              <a:rPr lang="en-US" sz="2400" b="0" i="0" u="none" dirty="0">
                <a:solidFill>
                  <a:schemeClr val="dk1"/>
                </a:solidFill>
                <a:latin typeface="Calibri"/>
                <a:ea typeface="Calibri"/>
                <a:cs typeface="Calibri"/>
                <a:sym typeface="Calibri"/>
              </a:rPr>
              <a:t> can’t access resources protected by OS</a:t>
            </a:r>
            <a:endParaRPr dirty="0"/>
          </a:p>
          <a:p>
            <a:pPr marL="742950" lvl="1" indent="-285750" algn="l" rtl="0">
              <a:lnSpc>
                <a:spcPct val="100000"/>
              </a:lnSpc>
              <a:spcBef>
                <a:spcPts val="480"/>
              </a:spcBef>
              <a:spcAft>
                <a:spcPts val="0"/>
              </a:spcAft>
              <a:buClr>
                <a:schemeClr val="hlink"/>
              </a:buClr>
              <a:buSzPts val="2400"/>
              <a:buNone/>
            </a:pPr>
            <a:r>
              <a:rPr lang="en-US" sz="2400" b="0" i="0" u="none" dirty="0">
                <a:solidFill>
                  <a:schemeClr val="hlink"/>
                </a:solidFill>
                <a:latin typeface="Calibri"/>
                <a:ea typeface="Calibri"/>
                <a:cs typeface="Calibri"/>
                <a:sym typeface="Calibri"/>
              </a:rPr>
              <a:t>4)</a:t>
            </a:r>
            <a:r>
              <a:rPr lang="en-US" sz="2400" b="0" i="0" u="none" dirty="0">
                <a:solidFill>
                  <a:schemeClr val="dk1"/>
                </a:solidFill>
                <a:latin typeface="Calibri"/>
                <a:ea typeface="Calibri"/>
                <a:cs typeface="Calibri"/>
                <a:sym typeface="Calibri"/>
              </a:rPr>
              <a:t> Appropriate confidence level</a:t>
            </a:r>
            <a:endParaRPr dirty="0"/>
          </a:p>
          <a:p>
            <a:pPr marL="1143000" lvl="2" indent="-228600" algn="l"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Calibri"/>
                <a:ea typeface="Calibri"/>
                <a:cs typeface="Calibri"/>
                <a:sym typeface="Calibri"/>
              </a:rPr>
              <a:t>OS code examined and rated at appropriate trust level</a:t>
            </a:r>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10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631" name="Google Shape;631;p10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Similar criteria used to establish if s/w other than OS can be trusted</a:t>
            </a:r>
            <a:endParaRPr/>
          </a:p>
          <a:p>
            <a:pPr marL="609600" marR="0" lvl="0" indent="-457200" algn="l" rtl="0">
              <a:lnSpc>
                <a:spcPct val="10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1371600" marR="0" lvl="2" indent="-406400" algn="l" rtl="0">
              <a:lnSpc>
                <a:spcPct val="100000"/>
              </a:lnSpc>
              <a:spcBef>
                <a:spcPts val="160"/>
              </a:spcBef>
              <a:spcAft>
                <a:spcPts val="0"/>
              </a:spcAft>
              <a:buClr>
                <a:schemeClr val="dk1"/>
              </a:buClr>
              <a:buSzPts val="800"/>
              <a:buFont typeface="Arial"/>
              <a:buNone/>
            </a:pPr>
            <a:endParaRPr sz="800" b="0" i="0" u="none" strike="noStrike" cap="none">
              <a:solidFill>
                <a:schemeClr val="dk1"/>
              </a:solidFill>
              <a:latin typeface="Calibri"/>
              <a:ea typeface="Calibri"/>
              <a:cs typeface="Calibri"/>
              <a:sym typeface="Calibri"/>
            </a:endParaRPr>
          </a:p>
          <a:p>
            <a:pPr marL="609600" marR="0" lvl="0" indent="-609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To increasing security if untrusted pgms present:</a:t>
            </a:r>
            <a:endParaRPr/>
          </a:p>
          <a:p>
            <a:pPr marL="990600" marR="0" lvl="1" indent="-533400" algn="l" rtl="0">
              <a:lnSpc>
                <a:spcPct val="100000"/>
              </a:lnSpc>
              <a:spcBef>
                <a:spcPts val="480"/>
              </a:spcBef>
              <a:spcAft>
                <a:spcPts val="0"/>
              </a:spcAft>
              <a:buClr>
                <a:schemeClr val="dk1"/>
              </a:buClr>
              <a:buSzPts val="2400"/>
              <a:buFont typeface="Noto Sans Symbols"/>
              <a:buAutoNum type="arabicParenR"/>
            </a:pPr>
            <a:r>
              <a:rPr lang="en-US" sz="2400" b="0" i="0" u="none" strike="noStrike" cap="none">
                <a:solidFill>
                  <a:schemeClr val="dk1"/>
                </a:solidFill>
                <a:latin typeface="Calibri"/>
                <a:ea typeface="Calibri"/>
                <a:cs typeface="Calibri"/>
                <a:sym typeface="Calibri"/>
              </a:rPr>
              <a:t>Mutual suspicion</a:t>
            </a:r>
            <a:endParaRPr/>
          </a:p>
          <a:p>
            <a:pPr marL="990600" marR="0" lvl="1" indent="-533400" algn="l" rtl="0">
              <a:lnSpc>
                <a:spcPct val="100000"/>
              </a:lnSpc>
              <a:spcBef>
                <a:spcPts val="480"/>
              </a:spcBef>
              <a:spcAft>
                <a:spcPts val="0"/>
              </a:spcAft>
              <a:buClr>
                <a:schemeClr val="dk1"/>
              </a:buClr>
              <a:buSzPts val="2400"/>
              <a:buFont typeface="Noto Sans Symbols"/>
              <a:buAutoNum type="arabicParenR"/>
            </a:pPr>
            <a:r>
              <a:rPr lang="en-US" sz="2400" b="0" i="0" u="none" strike="noStrike" cap="none">
                <a:solidFill>
                  <a:schemeClr val="dk1"/>
                </a:solidFill>
                <a:latin typeface="Calibri"/>
                <a:ea typeface="Calibri"/>
                <a:cs typeface="Calibri"/>
                <a:sym typeface="Calibri"/>
              </a:rPr>
              <a:t>Confinement</a:t>
            </a:r>
            <a:endParaRPr/>
          </a:p>
          <a:p>
            <a:pPr marL="990600" marR="0" lvl="1" indent="-533400" algn="l" rtl="0">
              <a:lnSpc>
                <a:spcPct val="100000"/>
              </a:lnSpc>
              <a:spcBef>
                <a:spcPts val="480"/>
              </a:spcBef>
              <a:spcAft>
                <a:spcPts val="0"/>
              </a:spcAft>
              <a:buClr>
                <a:schemeClr val="dk1"/>
              </a:buClr>
              <a:buSzPts val="2400"/>
              <a:buFont typeface="Noto Sans Symbols"/>
              <a:buAutoNum type="arabicParenR"/>
            </a:pPr>
            <a:r>
              <a:rPr lang="en-US" sz="2400" b="0" i="0" u="none" strike="noStrike" cap="none">
                <a:solidFill>
                  <a:schemeClr val="dk1"/>
                </a:solidFill>
                <a:latin typeface="Calibri"/>
                <a:ea typeface="Calibri"/>
                <a:cs typeface="Calibri"/>
                <a:sym typeface="Calibri"/>
              </a:rPr>
              <a:t>Access log</a:t>
            </a:r>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0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Operating System Controls on Use of Programs</a:t>
            </a:r>
            <a:endParaRPr/>
          </a:p>
        </p:txBody>
      </p:sp>
      <p:sp>
        <p:nvSpPr>
          <p:cNvPr id="637" name="Google Shape;637;p10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Mutual Suspicion</a:t>
            </a:r>
            <a:endParaRPr/>
          </a:p>
          <a:p>
            <a:pPr marL="742950" lvl="1" indent="-285750"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assume other program is not trustworthy</a:t>
            </a:r>
            <a:endParaRPr/>
          </a:p>
          <a:p>
            <a:pPr marL="742950" lvl="1" indent="-107950" algn="l" rtl="0">
              <a:lnSpc>
                <a:spcPct val="9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Confinement </a:t>
            </a:r>
            <a:endParaRPr/>
          </a:p>
          <a:p>
            <a:pPr marL="742950" lvl="1" indent="-285750"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limit resources that program can access</a:t>
            </a:r>
            <a:endParaRPr/>
          </a:p>
          <a:p>
            <a:pPr marL="742950" lvl="1" indent="-107950" algn="l" rtl="0">
              <a:lnSpc>
                <a:spcPct val="9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Access Log </a:t>
            </a:r>
            <a:endParaRPr/>
          </a:p>
          <a:p>
            <a:pPr marL="742950" lvl="1" indent="-285750"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list who access computer objects, when, and for how long</a:t>
            </a:r>
            <a:endParaRPr/>
          </a:p>
        </p:txBody>
      </p:sp>
      <p:sp>
        <p:nvSpPr>
          <p:cNvPr id="638" name="Google Shape;638;p10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76200" algn="ctr" rtl="0">
              <a:lnSpc>
                <a:spcPct val="100000"/>
              </a:lnSpc>
              <a:spcBef>
                <a:spcPts val="0"/>
              </a:spcBef>
              <a:spcAft>
                <a:spcPts val="0"/>
              </a:spcAft>
              <a:buClr>
                <a:srgbClr val="898989"/>
              </a:buClr>
              <a:buSzPts val="1200"/>
              <a:buFont typeface="Times New Roman"/>
              <a:buChar char="•"/>
            </a:pPr>
            <a:fld id="{00000000-1234-1234-1234-123412341234}" type="slidenum">
              <a:rPr lang="en-US" sz="1200" b="0" i="0" u="none">
                <a:solidFill>
                  <a:srgbClr val="898989"/>
                </a:solidFill>
                <a:latin typeface="Times New Roman"/>
                <a:ea typeface="Times New Roman"/>
                <a:cs typeface="Times New Roman"/>
                <a:sym typeface="Times New Roman"/>
              </a:rPr>
              <a:t>79</a:t>
            </a:fld>
            <a:endParaRPr/>
          </a:p>
        </p:txBody>
      </p:sp>
      <p:sp>
        <p:nvSpPr>
          <p:cNvPr id="639" name="Google Shape;639;p106"/>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76200" algn="l" rtl="0">
              <a:lnSpc>
                <a:spcPct val="100000"/>
              </a:lnSpc>
              <a:spcBef>
                <a:spcPts val="0"/>
              </a:spcBef>
              <a:spcAft>
                <a:spcPts val="0"/>
              </a:spcAft>
              <a:buClr>
                <a:srgbClr val="898989"/>
              </a:buClr>
              <a:buSzPts val="1200"/>
              <a:buFont typeface="Times New Roman"/>
              <a:buChar char="•"/>
            </a:pPr>
            <a:r>
              <a:rPr lang="en-US" sz="1200" b="0" i="0" u="none">
                <a:solidFill>
                  <a:srgbClr val="898989"/>
                </a:solidFill>
                <a:latin typeface="Times New Roman"/>
                <a:ea typeface="Times New Roman"/>
                <a:cs typeface="Times New Roman"/>
                <a:sym typeface="Times New Roman"/>
              </a:rPr>
              <a:t>CS 450/650 Lecture 16: Targeted Malicious Codes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Buffer Overflow Causes</a:t>
            </a:r>
            <a:br>
              <a:rPr lang="en-US" sz="4000" b="1" i="0" u="none">
                <a:solidFill>
                  <a:schemeClr val="dk1"/>
                </a:solidFill>
                <a:latin typeface="Calibri"/>
                <a:ea typeface="Calibri"/>
                <a:cs typeface="Calibri"/>
                <a:sym typeface="Calibri"/>
              </a:rPr>
            </a:br>
            <a:endParaRPr/>
          </a:p>
        </p:txBody>
      </p:sp>
      <p:sp>
        <p:nvSpPr>
          <p:cNvPr id="206" name="Google Shape;206;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000"/>
              <a:buFont typeface="Arial"/>
              <a:buChar char="•"/>
            </a:pPr>
            <a:r>
              <a:rPr lang="en-US" sz="3000" b="0" i="0" u="none" dirty="0">
                <a:solidFill>
                  <a:schemeClr val="dk1"/>
                </a:solidFill>
                <a:latin typeface="Calibri"/>
                <a:ea typeface="Calibri"/>
                <a:cs typeface="Calibri"/>
                <a:sym typeface="Calibri"/>
              </a:rPr>
              <a:t>Coding errors are typically the cause of buffer overflow</a:t>
            </a:r>
            <a:r>
              <a:rPr lang="en-US" sz="3000" b="0" i="0" u="none" dirty="0" smtClean="0">
                <a:solidFill>
                  <a:schemeClr val="dk1"/>
                </a:solidFill>
                <a:latin typeface="Calibri"/>
                <a:ea typeface="Calibri"/>
                <a:cs typeface="Calibri"/>
                <a:sym typeface="Calibri"/>
              </a:rPr>
              <a:t>.</a:t>
            </a:r>
          </a:p>
          <a:p>
            <a:pPr marL="342900" marR="0" lvl="0" indent="-342900" algn="l" rtl="0">
              <a:lnSpc>
                <a:spcPct val="90000"/>
              </a:lnSpc>
              <a:spcBef>
                <a:spcPts val="0"/>
              </a:spcBef>
              <a:spcAft>
                <a:spcPts val="0"/>
              </a:spcAft>
              <a:buClr>
                <a:schemeClr val="dk1"/>
              </a:buClr>
              <a:buSzPts val="3000"/>
              <a:buFont typeface="Arial"/>
              <a:buChar char="•"/>
            </a:pPr>
            <a:r>
              <a:rPr lang="en-US" sz="3000" b="0" i="0" u="none" dirty="0" smtClean="0">
                <a:solidFill>
                  <a:schemeClr val="dk1"/>
                </a:solidFill>
                <a:latin typeface="Calibri"/>
                <a:ea typeface="Calibri"/>
                <a:cs typeface="Calibri"/>
                <a:sym typeface="Calibri"/>
              </a:rPr>
              <a:t> </a:t>
            </a:r>
            <a:r>
              <a:rPr lang="en-US" sz="3000" b="0" i="0" u="none" dirty="0">
                <a:solidFill>
                  <a:schemeClr val="dk1"/>
                </a:solidFill>
                <a:latin typeface="Calibri"/>
                <a:ea typeface="Calibri"/>
                <a:cs typeface="Calibri"/>
                <a:sym typeface="Calibri"/>
              </a:rPr>
              <a:t>Common application development mistakes that can lead to buffer overflow include failing to allocate large enough buffers and neglecting to check for overflow problems</a:t>
            </a:r>
            <a:r>
              <a:rPr lang="en-US" sz="3000" b="0" i="0" u="none" dirty="0" smtClean="0">
                <a:solidFill>
                  <a:schemeClr val="dk1"/>
                </a:solidFill>
                <a:latin typeface="Calibri"/>
                <a:ea typeface="Calibri"/>
                <a:cs typeface="Calibri"/>
                <a:sym typeface="Calibri"/>
              </a:rPr>
              <a:t>.</a:t>
            </a:r>
          </a:p>
          <a:p>
            <a:pPr marL="342900" marR="0" lvl="0" indent="-342900" algn="l" rtl="0">
              <a:lnSpc>
                <a:spcPct val="90000"/>
              </a:lnSpc>
              <a:spcBef>
                <a:spcPts val="0"/>
              </a:spcBef>
              <a:spcAft>
                <a:spcPts val="0"/>
              </a:spcAft>
              <a:buClr>
                <a:schemeClr val="dk1"/>
              </a:buClr>
              <a:buSzPts val="3000"/>
              <a:buFont typeface="Arial"/>
              <a:buChar char="•"/>
            </a:pPr>
            <a:r>
              <a:rPr lang="en-US" sz="3000" b="0" i="0" u="none" dirty="0" smtClean="0">
                <a:solidFill>
                  <a:schemeClr val="dk1"/>
                </a:solidFill>
                <a:latin typeface="Calibri"/>
                <a:ea typeface="Calibri"/>
                <a:cs typeface="Calibri"/>
                <a:sym typeface="Calibri"/>
              </a:rPr>
              <a:t> </a:t>
            </a:r>
            <a:r>
              <a:rPr lang="en-US" sz="3000" b="0" i="0" u="none" dirty="0">
                <a:solidFill>
                  <a:schemeClr val="dk1"/>
                </a:solidFill>
                <a:latin typeface="Calibri"/>
                <a:ea typeface="Calibri"/>
                <a:cs typeface="Calibri"/>
                <a:sym typeface="Calibri"/>
              </a:rPr>
              <a:t>These mistakes are especially problematic with C/C++, which does not have built-in protection against buffer overflows. Consequently, C/C++ applications are often targets of buffer overflow attacks.</a:t>
            </a:r>
            <a:endParaRPr dirty="0"/>
          </a:p>
          <a:p>
            <a:pPr marL="342900" marR="0" lvl="0" indent="-152400" algn="l" rtl="0">
              <a:spcBef>
                <a:spcPts val="600"/>
              </a:spcBef>
              <a:spcAft>
                <a:spcPts val="0"/>
              </a:spcAft>
              <a:buClr>
                <a:schemeClr val="dk1"/>
              </a:buClr>
              <a:buSzPts val="3000"/>
              <a:buFont typeface="Arial"/>
              <a:buNone/>
            </a:pPr>
            <a:endParaRPr sz="3000" b="0" i="0" u="none" dirty="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0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Administrative Controls</a:t>
            </a:r>
            <a:endParaRPr/>
          </a:p>
        </p:txBody>
      </p:sp>
      <p:sp>
        <p:nvSpPr>
          <p:cNvPr id="645" name="Google Shape;645;p10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Standards of Program Development</a:t>
            </a:r>
            <a:endParaRPr/>
          </a:p>
          <a:p>
            <a:pPr marL="1143000" lvl="2" indent="-2286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Standards of design</a:t>
            </a:r>
            <a:endParaRPr/>
          </a:p>
          <a:p>
            <a:pPr marL="1143000" lvl="2" indent="-2286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Standards of documentation, language, and coding style</a:t>
            </a:r>
            <a:endParaRPr/>
          </a:p>
          <a:p>
            <a:pPr marL="1143000" lvl="2" indent="-2286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Standards of programming</a:t>
            </a:r>
            <a:endParaRPr/>
          </a:p>
          <a:p>
            <a:pPr marL="1143000" lvl="2" indent="-2286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Standards of testing</a:t>
            </a:r>
            <a:endParaRPr/>
          </a:p>
          <a:p>
            <a:pPr marL="1143000" lvl="2" indent="-2286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Standards of configuration management</a:t>
            </a:r>
            <a:endParaRPr/>
          </a:p>
          <a:p>
            <a:pPr marL="1143000" lvl="2" indent="-2286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Security Audits</a:t>
            </a:r>
            <a:endParaRPr/>
          </a:p>
          <a:p>
            <a:pPr marL="1143000" lvl="2" indent="-76200" algn="l" rtl="0">
              <a:lnSpc>
                <a:spcPct val="9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Separation of Duties</a:t>
            </a:r>
            <a:endParaRPr/>
          </a:p>
          <a:p>
            <a:pPr marL="342900" lvl="0" indent="-139700" algn="l" rtl="0">
              <a:spcBef>
                <a:spcPts val="640"/>
              </a:spcBef>
              <a:spcAft>
                <a:spcPts val="0"/>
              </a:spcAft>
              <a:buClr>
                <a:schemeClr val="dk1"/>
              </a:buClr>
              <a:buSzPts val="3200"/>
              <a:buNone/>
            </a:pPr>
            <a:endParaRPr sz="3200" b="0" i="0" u="none">
              <a:solidFill>
                <a:schemeClr val="dk1"/>
              </a:solidFill>
              <a:latin typeface="Calibri"/>
              <a:ea typeface="Calibri"/>
              <a:cs typeface="Calibri"/>
              <a:sym typeface="Calibri"/>
            </a:endParaRPr>
          </a:p>
        </p:txBody>
      </p:sp>
      <p:sp>
        <p:nvSpPr>
          <p:cNvPr id="646" name="Google Shape;646;p10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76200" algn="ctr" rtl="0">
              <a:lnSpc>
                <a:spcPct val="100000"/>
              </a:lnSpc>
              <a:spcBef>
                <a:spcPts val="0"/>
              </a:spcBef>
              <a:spcAft>
                <a:spcPts val="0"/>
              </a:spcAft>
              <a:buClr>
                <a:srgbClr val="898989"/>
              </a:buClr>
              <a:buSzPts val="1200"/>
              <a:buFont typeface="Times New Roman"/>
              <a:buChar char="•"/>
            </a:pPr>
            <a:fld id="{00000000-1234-1234-1234-123412341234}" type="slidenum">
              <a:rPr lang="en-US" sz="1200" b="0" i="0" u="none">
                <a:solidFill>
                  <a:srgbClr val="898989"/>
                </a:solidFill>
                <a:latin typeface="Times New Roman"/>
                <a:ea typeface="Times New Roman"/>
                <a:cs typeface="Times New Roman"/>
                <a:sym typeface="Times New Roman"/>
              </a:rPr>
              <a:t>80</a:t>
            </a:fld>
            <a:endParaRPr/>
          </a:p>
        </p:txBody>
      </p:sp>
      <p:sp>
        <p:nvSpPr>
          <p:cNvPr id="647" name="Google Shape;647;p107"/>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76200" algn="l" rtl="0">
              <a:lnSpc>
                <a:spcPct val="100000"/>
              </a:lnSpc>
              <a:spcBef>
                <a:spcPts val="0"/>
              </a:spcBef>
              <a:spcAft>
                <a:spcPts val="0"/>
              </a:spcAft>
              <a:buClr>
                <a:srgbClr val="898989"/>
              </a:buClr>
              <a:buSzPts val="1200"/>
              <a:buFont typeface="Times New Roman"/>
              <a:buChar char="•"/>
            </a:pPr>
            <a:r>
              <a:rPr lang="en-US" sz="1200" b="0" i="0" u="none">
                <a:solidFill>
                  <a:srgbClr val="898989"/>
                </a:solidFill>
                <a:latin typeface="Times New Roman"/>
                <a:ea typeface="Times New Roman"/>
                <a:cs typeface="Times New Roman"/>
                <a:sym typeface="Times New Roman"/>
              </a:rPr>
              <a:t>CS 450/650 Lecture 16: Targeted Malicious Codes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08"/>
          <p:cNvSpPr txBox="1">
            <a:spLocks noGrp="1"/>
          </p:cNvSpPr>
          <p:nvPr>
            <p:ph type="body" idx="1"/>
          </p:nvPr>
        </p:nvSpPr>
        <p:spPr>
          <a:xfrm>
            <a:off x="257175" y="0"/>
            <a:ext cx="8886825" cy="6858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FF"/>
              </a:buClr>
              <a:buSzPts val="2000"/>
              <a:buNone/>
            </a:pPr>
            <a:r>
              <a:rPr lang="en-US" sz="2000" b="0" i="0" u="none">
                <a:solidFill>
                  <a:srgbClr val="0000FF"/>
                </a:solidFill>
                <a:latin typeface="Calibri"/>
                <a:ea typeface="Calibri"/>
                <a:cs typeface="Calibri"/>
                <a:sym typeface="Calibri"/>
              </a:rPr>
              <a:t>Administrative Controls for Security (2)</a:t>
            </a:r>
            <a:endParaRPr/>
          </a:p>
          <a:p>
            <a:pPr marL="342900" lvl="0" indent="-342900" algn="l" rtl="0">
              <a:lnSpc>
                <a:spcPct val="100000"/>
              </a:lnSpc>
              <a:spcBef>
                <a:spcPts val="160"/>
              </a:spcBef>
              <a:spcAft>
                <a:spcPts val="0"/>
              </a:spcAft>
              <a:buClr>
                <a:schemeClr val="dk1"/>
              </a:buClr>
              <a:buSzPts val="800"/>
              <a:buNone/>
            </a:pPr>
            <a:endParaRPr sz="800" b="0" i="0" u="none">
              <a:solidFill>
                <a:schemeClr val="dk1"/>
              </a:solidFill>
              <a:latin typeface="Calibri"/>
              <a:ea typeface="Calibri"/>
              <a:cs typeface="Calibri"/>
              <a:sym typeface="Calibri"/>
            </a:endParaRPr>
          </a:p>
          <a:p>
            <a:pPr marL="342900" lvl="0" indent="-342900" algn="l" rtl="0">
              <a:lnSpc>
                <a:spcPct val="100000"/>
              </a:lnSpc>
              <a:spcBef>
                <a:spcPts val="480"/>
              </a:spcBef>
              <a:spcAft>
                <a:spcPts val="0"/>
              </a:spcAft>
              <a:buClr>
                <a:schemeClr val="hlink"/>
              </a:buClr>
              <a:buSzPts val="2400"/>
              <a:buNone/>
            </a:pPr>
            <a:r>
              <a:rPr lang="en-US" sz="2400" b="0" i="0" u="none">
                <a:solidFill>
                  <a:schemeClr val="hlink"/>
                </a:solidFill>
                <a:latin typeface="Calibri"/>
                <a:ea typeface="Calibri"/>
                <a:cs typeface="Calibri"/>
                <a:sym typeface="Calibri"/>
              </a:rPr>
              <a:t>1)</a:t>
            </a:r>
            <a:r>
              <a:rPr lang="en-US" sz="2400" b="0" i="0" u="none">
                <a:solidFill>
                  <a:schemeClr val="dk1"/>
                </a:solidFill>
                <a:latin typeface="Calibri"/>
                <a:ea typeface="Calibri"/>
                <a:cs typeface="Calibri"/>
                <a:sym typeface="Calibri"/>
              </a:rPr>
              <a:t> </a:t>
            </a:r>
            <a:r>
              <a:rPr lang="en-US" sz="2400" b="0" i="0" u="none">
                <a:solidFill>
                  <a:srgbClr val="0000FF"/>
                </a:solidFill>
                <a:latin typeface="Calibri"/>
                <a:ea typeface="Calibri"/>
                <a:cs typeface="Calibri"/>
                <a:sym typeface="Calibri"/>
              </a:rPr>
              <a:t>Standards and guidelines</a:t>
            </a:r>
            <a:r>
              <a:rPr lang="en-US" sz="2400" b="0" i="0" u="none">
                <a:solidFill>
                  <a:schemeClr val="dk1"/>
                </a:solidFill>
                <a:latin typeface="Calibri"/>
                <a:ea typeface="Calibri"/>
                <a:cs typeface="Calibri"/>
                <a:sym typeface="Calibri"/>
              </a:rPr>
              <a:t> for program development</a:t>
            </a:r>
            <a:endParaRPr sz="2400" b="0" i="0" u="none">
              <a:solidFill>
                <a:srgbClr val="777777"/>
              </a:solidFill>
              <a:latin typeface="Calibri"/>
              <a:ea typeface="Calibri"/>
              <a:cs typeface="Calibri"/>
              <a:sym typeface="Calibri"/>
            </a:endParaRPr>
          </a:p>
          <a:p>
            <a:pPr marL="742950" lvl="1" indent="-28575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Capture experience and wisdom from previous projects</a:t>
            </a:r>
            <a:endParaRPr/>
          </a:p>
          <a:p>
            <a:pPr marL="742950" lvl="1" indent="-28575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Facilitate building higher-quality s/w </a:t>
            </a:r>
            <a:r>
              <a:rPr lang="en-US" sz="2000" b="0" i="0" u="none">
                <a:solidFill>
                  <a:srgbClr val="777777"/>
                </a:solidFill>
                <a:latin typeface="Calibri"/>
                <a:ea typeface="Calibri"/>
                <a:cs typeface="Calibri"/>
                <a:sym typeface="Calibri"/>
              </a:rPr>
              <a:t>(incl. more secure)</a:t>
            </a:r>
            <a:endParaRPr/>
          </a:p>
          <a:p>
            <a:pPr marL="742950" lvl="1" indent="-28575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They include:</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Design S&amp;G </a:t>
            </a:r>
            <a:r>
              <a:rPr lang="en-US" sz="2000" b="0" i="0" u="none">
                <a:solidFill>
                  <a:schemeClr val="dk1"/>
                </a:solidFill>
                <a:latin typeface="Calibri"/>
                <a:ea typeface="Calibri"/>
                <a:cs typeface="Calibri"/>
                <a:sym typeface="Calibri"/>
              </a:rPr>
              <a:t>– design tools, languages, methodologies</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S&amp;G for documentation, language, and coding style</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Programming S&amp;G </a:t>
            </a:r>
            <a:r>
              <a:rPr lang="en-US" sz="2000" b="0" i="0" u="none">
                <a:solidFill>
                  <a:schemeClr val="dk1"/>
                </a:solidFill>
                <a:latin typeface="Calibri"/>
                <a:ea typeface="Calibri"/>
                <a:cs typeface="Calibri"/>
                <a:sym typeface="Calibri"/>
              </a:rPr>
              <a:t>- incl. reviews, audits</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Testing S&amp;G</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Configuration mgmt S&amp;G</a:t>
            </a:r>
            <a:endParaRPr/>
          </a:p>
          <a:p>
            <a:pPr marL="742950" lvl="1" indent="-234950" algn="l" rtl="0">
              <a:lnSpc>
                <a:spcPct val="100000"/>
              </a:lnSpc>
              <a:spcBef>
                <a:spcPts val="160"/>
              </a:spcBef>
              <a:spcAft>
                <a:spcPts val="0"/>
              </a:spcAft>
              <a:buClr>
                <a:schemeClr val="dk1"/>
              </a:buClr>
              <a:buSzPts val="800"/>
              <a:buFont typeface="Arial"/>
              <a:buNone/>
            </a:pPr>
            <a:endParaRPr sz="800" b="0" i="0" u="none">
              <a:solidFill>
                <a:schemeClr val="dk1"/>
              </a:solidFill>
              <a:latin typeface="Calibri"/>
              <a:ea typeface="Calibri"/>
              <a:cs typeface="Calibri"/>
              <a:sym typeface="Calibri"/>
            </a:endParaRPr>
          </a:p>
          <a:p>
            <a:pPr marL="342900" lvl="0" indent="-342900" algn="l" rtl="0">
              <a:lnSpc>
                <a:spcPct val="100000"/>
              </a:lnSpc>
              <a:spcBef>
                <a:spcPts val="480"/>
              </a:spcBef>
              <a:spcAft>
                <a:spcPts val="0"/>
              </a:spcAft>
              <a:buClr>
                <a:schemeClr val="hlink"/>
              </a:buClr>
              <a:buSzPts val="2400"/>
              <a:buNone/>
            </a:pPr>
            <a:r>
              <a:rPr lang="en-US" sz="2400" b="0" i="0" u="none">
                <a:solidFill>
                  <a:schemeClr val="hlink"/>
                </a:solidFill>
                <a:latin typeface="Calibri"/>
                <a:ea typeface="Calibri"/>
                <a:cs typeface="Calibri"/>
                <a:sym typeface="Calibri"/>
              </a:rPr>
              <a:t>2)</a:t>
            </a:r>
            <a:r>
              <a:rPr lang="en-US" sz="2400" b="0" i="0" u="none">
                <a:solidFill>
                  <a:schemeClr val="dk1"/>
                </a:solidFill>
                <a:latin typeface="Calibri"/>
                <a:ea typeface="Calibri"/>
                <a:cs typeface="Calibri"/>
                <a:sym typeface="Calibri"/>
              </a:rPr>
              <a:t> </a:t>
            </a:r>
            <a:r>
              <a:rPr lang="en-US" sz="2400" b="0" i="0" u="none">
                <a:solidFill>
                  <a:srgbClr val="0000FF"/>
                </a:solidFill>
                <a:latin typeface="Calibri"/>
                <a:ea typeface="Calibri"/>
                <a:cs typeface="Calibri"/>
                <a:sym typeface="Calibri"/>
              </a:rPr>
              <a:t>Security audits</a:t>
            </a:r>
            <a:endParaRPr/>
          </a:p>
          <a:p>
            <a:pPr marL="742950" lvl="1" indent="-28575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Check compliance with S&amp;G</a:t>
            </a:r>
            <a:endParaRPr/>
          </a:p>
          <a:p>
            <a:pPr marL="742950" lvl="1" indent="-28575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Scare potential dishonest programmer from including illegitimate code (e.g., a trapdoor)</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09"/>
          <p:cNvSpPr txBox="1">
            <a:spLocks noGrp="1"/>
          </p:cNvSpPr>
          <p:nvPr>
            <p:ph type="body" idx="1"/>
          </p:nvPr>
        </p:nvSpPr>
        <p:spPr>
          <a:xfrm>
            <a:off x="257175" y="0"/>
            <a:ext cx="8886825" cy="65293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FF"/>
              </a:buClr>
              <a:buSzPts val="2000"/>
              <a:buNone/>
            </a:pPr>
            <a:r>
              <a:rPr lang="en-US" sz="2000" b="0" i="0" u="none">
                <a:solidFill>
                  <a:srgbClr val="0000FF"/>
                </a:solidFill>
                <a:latin typeface="Calibri"/>
                <a:ea typeface="Calibri"/>
                <a:cs typeface="Calibri"/>
                <a:sym typeface="Calibri"/>
              </a:rPr>
              <a:t>Administrative Controls for Security (3)</a:t>
            </a:r>
            <a:endParaRPr/>
          </a:p>
          <a:p>
            <a:pPr marL="342900" lvl="0" indent="-342900" algn="l" rtl="0">
              <a:lnSpc>
                <a:spcPct val="100000"/>
              </a:lnSpc>
              <a:spcBef>
                <a:spcPts val="160"/>
              </a:spcBef>
              <a:spcAft>
                <a:spcPts val="0"/>
              </a:spcAft>
              <a:buClr>
                <a:schemeClr val="dk1"/>
              </a:buClr>
              <a:buSzPts val="800"/>
              <a:buNone/>
            </a:pPr>
            <a:endParaRPr sz="800" b="0" i="0" u="none">
              <a:solidFill>
                <a:schemeClr val="dk1"/>
              </a:solidFill>
              <a:latin typeface="Calibri"/>
              <a:ea typeface="Calibri"/>
              <a:cs typeface="Calibri"/>
              <a:sym typeface="Calibri"/>
            </a:endParaRPr>
          </a:p>
          <a:p>
            <a:pPr marL="342900" lvl="0" indent="-342900" algn="l" rtl="0">
              <a:lnSpc>
                <a:spcPct val="100000"/>
              </a:lnSpc>
              <a:spcBef>
                <a:spcPts val="480"/>
              </a:spcBef>
              <a:spcAft>
                <a:spcPts val="0"/>
              </a:spcAft>
              <a:buClr>
                <a:schemeClr val="hlink"/>
              </a:buClr>
              <a:buSzPts val="2400"/>
              <a:buNone/>
            </a:pPr>
            <a:r>
              <a:rPr lang="en-US" sz="2400" b="0" i="0" u="none">
                <a:solidFill>
                  <a:schemeClr val="hlink"/>
                </a:solidFill>
                <a:latin typeface="Calibri"/>
                <a:ea typeface="Calibri"/>
                <a:cs typeface="Calibri"/>
                <a:sym typeface="Calibri"/>
              </a:rPr>
              <a:t>3)</a:t>
            </a:r>
            <a:r>
              <a:rPr lang="en-US" sz="2400" b="0" i="0" u="none">
                <a:solidFill>
                  <a:schemeClr val="dk1"/>
                </a:solidFill>
                <a:latin typeface="Calibri"/>
                <a:ea typeface="Calibri"/>
                <a:cs typeface="Calibri"/>
                <a:sym typeface="Calibri"/>
              </a:rPr>
              <a:t> </a:t>
            </a:r>
            <a:r>
              <a:rPr lang="en-US" sz="2400" b="0" i="0" u="none">
                <a:solidFill>
                  <a:srgbClr val="0000FF"/>
                </a:solidFill>
                <a:latin typeface="Calibri"/>
                <a:ea typeface="Calibri"/>
                <a:cs typeface="Calibri"/>
                <a:sym typeface="Calibri"/>
              </a:rPr>
              <a:t>Separation of duties</a:t>
            </a:r>
            <a:endParaRPr/>
          </a:p>
          <a:p>
            <a:pPr marL="742950" lvl="1" indent="-28575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Break sensitive tasks into ≥ 2 pieces to be performed by different people </a:t>
            </a:r>
            <a:r>
              <a:rPr lang="en-US" sz="2000" b="0" i="0" u="none">
                <a:solidFill>
                  <a:srgbClr val="777777"/>
                </a:solidFill>
                <a:latin typeface="Calibri"/>
                <a:ea typeface="Calibri"/>
                <a:cs typeface="Calibri"/>
                <a:sym typeface="Calibri"/>
              </a:rPr>
              <a:t>(learned from banks)</a:t>
            </a:r>
            <a:endParaRPr/>
          </a:p>
          <a:p>
            <a:pPr marL="742950" lvl="1" indent="-28575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Example 1: modularity</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Different developers for cooperating modules</a:t>
            </a:r>
            <a:endParaRPr/>
          </a:p>
          <a:p>
            <a:pPr marL="742950" lvl="1" indent="-28575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Example 2: independent testers</a:t>
            </a:r>
            <a:endParaRPr sz="2400" b="0" i="0" u="none">
              <a:solidFill>
                <a:schemeClr val="dk1"/>
              </a:solidFill>
              <a:latin typeface="Calibri"/>
              <a:ea typeface="Calibri"/>
              <a:cs typeface="Calibri"/>
              <a:sym typeface="Calibri"/>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Rather than developer testing her own code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10"/>
          <p:cNvSpPr txBox="1"/>
          <p:nvPr/>
        </p:nvSpPr>
        <p:spPr>
          <a:xfrm>
            <a:off x="234950" y="74612"/>
            <a:ext cx="8909050" cy="6211887"/>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rgbClr val="0000FF"/>
              </a:buClr>
              <a:buSzPts val="4000"/>
              <a:buFont typeface="Tahoma"/>
              <a:buNone/>
            </a:pPr>
            <a:r>
              <a:rPr lang="en-US" sz="4000" b="0" i="0" u="none">
                <a:solidFill>
                  <a:srgbClr val="0000FF"/>
                </a:solidFill>
                <a:latin typeface="Tahoma"/>
                <a:ea typeface="Tahoma"/>
                <a:cs typeface="Tahoma"/>
                <a:sym typeface="Tahoma"/>
              </a:rPr>
              <a:t>e. Conclusions </a:t>
            </a:r>
            <a:r>
              <a:rPr lang="en-US" sz="2800" b="0" i="0" u="none">
                <a:solidFill>
                  <a:srgbClr val="0000FF"/>
                </a:solidFill>
                <a:latin typeface="Tahoma"/>
                <a:ea typeface="Tahoma"/>
                <a:cs typeface="Tahoma"/>
                <a:sym typeface="Tahoma"/>
              </a:rPr>
              <a:t>(for Controls for Security)</a:t>
            </a:r>
            <a:endParaRPr/>
          </a:p>
          <a:p>
            <a:pPr marL="609600" marR="0" lvl="0" indent="-558800" algn="l" rtl="0">
              <a:lnSpc>
                <a:spcPct val="100000"/>
              </a:lnSpc>
              <a:spcBef>
                <a:spcPts val="160"/>
              </a:spcBef>
              <a:spcAft>
                <a:spcPts val="0"/>
              </a:spcAft>
              <a:buClr>
                <a:schemeClr val="folHlink"/>
              </a:buClr>
              <a:buSzPts val="800"/>
              <a:buFont typeface="Noto Sans Symbols"/>
              <a:buNone/>
            </a:pPr>
            <a:endParaRPr sz="800" b="0" i="0" u="none">
              <a:solidFill>
                <a:schemeClr val="lt2"/>
              </a:solidFill>
              <a:latin typeface="Tahoma"/>
              <a:ea typeface="Tahoma"/>
              <a:cs typeface="Tahoma"/>
              <a:sym typeface="Tahoma"/>
            </a:endParaRPr>
          </a:p>
          <a:p>
            <a:pPr marL="609600" marR="0" lvl="0" indent="-609600" algn="l" rtl="0">
              <a:lnSpc>
                <a:spcPct val="100000"/>
              </a:lnSpc>
              <a:spcBef>
                <a:spcPts val="48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Developmental / OS / administrative controls help produce/maintain higher-quality (also more secure) s/w</a:t>
            </a:r>
            <a:endParaRPr/>
          </a:p>
          <a:p>
            <a:pPr marL="609600" marR="0" lvl="0" indent="-609600" algn="l" rtl="0">
              <a:lnSpc>
                <a:spcPct val="100000"/>
              </a:lnSpc>
              <a:spcBef>
                <a:spcPts val="48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„A good developer who truly understands security will incorporate security into all phases of development.”</a:t>
            </a:r>
            <a:endParaRPr/>
          </a:p>
          <a:p>
            <a:pPr marL="609600" marR="0" lvl="0" indent="-609600" algn="l" rtl="0">
              <a:lnSpc>
                <a:spcPct val="100000"/>
              </a:lnSpc>
              <a:spcBef>
                <a:spcPts val="48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Summary:</a:t>
            </a:r>
            <a:endParaRPr/>
          </a:p>
          <a:p>
            <a:pPr marL="1371600" marR="0" lvl="2" indent="-457200" algn="l" rtl="0">
              <a:lnSpc>
                <a:spcPct val="100000"/>
              </a:lnSpc>
              <a:spcBef>
                <a:spcPts val="480"/>
              </a:spcBef>
              <a:spcAft>
                <a:spcPts val="0"/>
              </a:spcAft>
              <a:buClr>
                <a:schemeClr val="lt2"/>
              </a:buClr>
              <a:buSzPts val="2400"/>
              <a:buFont typeface="Times New Roman"/>
              <a:buNone/>
            </a:pPr>
            <a:endParaRPr sz="2400" b="0" i="0" u="none" strike="noStrike" cap="none">
              <a:solidFill>
                <a:schemeClr val="dk1"/>
              </a:solidFill>
              <a:latin typeface="Tahoma"/>
              <a:ea typeface="Tahoma"/>
              <a:cs typeface="Tahoma"/>
              <a:sym typeface="Tahoma"/>
            </a:endParaRPr>
          </a:p>
          <a:p>
            <a:pPr marL="609600" marR="0" lvl="0" indent="-609600" algn="l" rtl="0">
              <a:lnSpc>
                <a:spcPct val="100000"/>
              </a:lnSpc>
              <a:spcBef>
                <a:spcPts val="0"/>
              </a:spcBef>
              <a:spcAft>
                <a:spcPts val="0"/>
              </a:spcAft>
              <a:buClr>
                <a:schemeClr val="lt2"/>
              </a:buClr>
              <a:buSzPts val="2400"/>
              <a:buFont typeface="Times New Roman"/>
              <a:buNone/>
            </a:pPr>
            <a:endParaRPr sz="2400" b="0" i="0" u="none">
              <a:solidFill>
                <a:schemeClr val="dk1"/>
              </a:solidFill>
              <a:latin typeface="Tahoma"/>
              <a:ea typeface="Tahoma"/>
              <a:cs typeface="Tahoma"/>
              <a:sym typeface="Tahoma"/>
            </a:endParaRPr>
          </a:p>
          <a:p>
            <a:pPr marL="609600" marR="0" lvl="0" indent="-60960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a:t>
            </a:r>
            <a:endParaRPr/>
          </a:p>
        </p:txBody>
      </p:sp>
      <p:graphicFrame>
        <p:nvGraphicFramePr>
          <p:cNvPr id="663" name="Google Shape;663;p110"/>
          <p:cNvGraphicFramePr/>
          <p:nvPr/>
        </p:nvGraphicFramePr>
        <p:xfrm>
          <a:off x="342900" y="3844925"/>
          <a:ext cx="8626450" cy="2690800"/>
        </p:xfrm>
        <a:graphic>
          <a:graphicData uri="http://schemas.openxmlformats.org/drawingml/2006/table">
            <a:tbl>
              <a:tblPr>
                <a:noFill/>
                <a:tableStyleId>{594FEAA3-C1C5-487F-9307-B4D6046A51B4}</a:tableStyleId>
              </a:tblPr>
              <a:tblGrid>
                <a:gridCol w="1514475"/>
                <a:gridCol w="3471850"/>
                <a:gridCol w="3640125"/>
              </a:tblGrid>
              <a:tr h="422275">
                <a:tc>
                  <a:txBody>
                    <a:bodyPr/>
                    <a:lstStyle/>
                    <a:p>
                      <a:pPr marL="0" marR="0" lvl="0" indent="0" algn="ctr" rtl="0">
                        <a:lnSpc>
                          <a:spcPct val="100000"/>
                        </a:lnSpc>
                        <a:spcBef>
                          <a:spcPts val="0"/>
                        </a:spcBef>
                        <a:spcAft>
                          <a:spcPts val="0"/>
                        </a:spcAft>
                        <a:buClr>
                          <a:srgbClr val="0000FF"/>
                        </a:buClr>
                        <a:buSzPts val="2000"/>
                        <a:buFont typeface="Arial"/>
                        <a:buNone/>
                      </a:pPr>
                      <a:r>
                        <a:rPr lang="en-US" sz="2000" b="1" i="0" u="none" strike="noStrike" cap="none">
                          <a:solidFill>
                            <a:srgbClr val="0000FF"/>
                          </a:solidFill>
                          <a:latin typeface="Arial"/>
                          <a:ea typeface="Arial"/>
                          <a:cs typeface="Arial"/>
                          <a:sym typeface="Arial"/>
                        </a:rPr>
                        <a:t>Control</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2000"/>
                        <a:buFont typeface="Arial"/>
                        <a:buNone/>
                      </a:pPr>
                      <a:r>
                        <a:rPr lang="en-US" sz="2000" b="1" i="0" u="none" strike="noStrike" cap="none">
                          <a:solidFill>
                            <a:srgbClr val="0000FF"/>
                          </a:solidFill>
                          <a:latin typeface="Arial"/>
                          <a:ea typeface="Arial"/>
                          <a:cs typeface="Arial"/>
                          <a:sym typeface="Arial"/>
                        </a:rPr>
                        <a:t>Purpose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2000"/>
                        <a:buFont typeface="Arial"/>
                        <a:buNone/>
                      </a:pPr>
                      <a:r>
                        <a:rPr lang="en-US" sz="2000" b="1" i="0" u="none" strike="noStrike" cap="none">
                          <a:solidFill>
                            <a:srgbClr val="0000FF"/>
                          </a:solidFill>
                          <a:latin typeface="Arial"/>
                          <a:ea typeface="Arial"/>
                          <a:cs typeface="Arial"/>
                          <a:sym typeface="Arial"/>
                        </a:rPr>
                        <a:t>Benefit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95325">
                <a:tc>
                  <a:txBody>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Develop-</a:t>
                      </a:r>
                      <a:endParaRPr/>
                    </a:p>
                    <a:p>
                      <a:pPr marL="0" marR="0" lvl="0" indent="0" algn="l"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mental</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Limit mistakes</a:t>
                      </a:r>
                      <a:endParaRPr/>
                    </a:p>
                    <a:p>
                      <a:pPr marL="0" marR="0" lvl="0" indent="0" algn="l" rtl="0">
                        <a:lnSpc>
                          <a:spcPct val="100000"/>
                        </a:lnSpc>
                        <a:spcBef>
                          <a:spcPts val="40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Make malicious code difficult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Produce better software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36600">
                <a:tc>
                  <a:txBody>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OperatingSystem</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Limit access to system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Promotes safe sharing of info</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36600">
                <a:tc>
                  <a:txBody>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Adminis-trative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Limit actions of people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Improve usability, reusability and maintainability</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1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Threat analysis</a:t>
            </a:r>
            <a:endParaRPr/>
          </a:p>
        </p:txBody>
      </p:sp>
      <p:sp>
        <p:nvSpPr>
          <p:cNvPr id="669" name="Google Shape;669;p11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1" u="none">
                <a:solidFill>
                  <a:schemeClr val="dk1"/>
                </a:solidFill>
                <a:latin typeface="Calibri"/>
                <a:ea typeface="Calibri"/>
                <a:cs typeface="Calibri"/>
                <a:sym typeface="Calibri"/>
              </a:rPr>
              <a:t>Defn of threat:</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1" u="none">
                <a:solidFill>
                  <a:schemeClr val="dk1"/>
                </a:solidFill>
                <a:latin typeface="Calibri"/>
                <a:ea typeface="Calibri"/>
                <a:cs typeface="Calibri"/>
                <a:sym typeface="Calibri"/>
              </a:rPr>
              <a:t>“Any circumstance or event with the potential to adversely impact an IS through unauthorized access, destruction, disclosure, modification of data, and/or denial of service.”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Types of Threat</a:t>
            </a:r>
            <a:br>
              <a:rPr lang="en-US" sz="4000" b="0" i="0" u="none">
                <a:solidFill>
                  <a:schemeClr val="dk1"/>
                </a:solidFill>
                <a:latin typeface="Calibri"/>
                <a:ea typeface="Calibri"/>
                <a:cs typeface="Calibri"/>
                <a:sym typeface="Calibri"/>
              </a:rPr>
            </a:br>
            <a:endParaRPr/>
          </a:p>
        </p:txBody>
      </p:sp>
      <p:sp>
        <p:nvSpPr>
          <p:cNvPr id="675" name="Google Shape;675;p112"/>
          <p:cNvSpPr txBox="1">
            <a:spLocks noGrp="1"/>
          </p:cNvSpPr>
          <p:nvPr>
            <p:ph type="body" idx="1"/>
          </p:nvPr>
        </p:nvSpPr>
        <p:spPr>
          <a:xfrm>
            <a:off x="457200" y="914400"/>
            <a:ext cx="8229600" cy="563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Following are the most common types of computer threats −</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1" i="0" u="none">
                <a:solidFill>
                  <a:schemeClr val="dk1"/>
                </a:solidFill>
                <a:latin typeface="Calibri"/>
                <a:ea typeface="Calibri"/>
                <a:cs typeface="Calibri"/>
                <a:sym typeface="Calibri"/>
              </a:rPr>
              <a:t>Physical damage</a:t>
            </a:r>
            <a:r>
              <a:rPr lang="en-US" sz="2700" b="0" i="0" u="none">
                <a:solidFill>
                  <a:schemeClr val="dk1"/>
                </a:solidFill>
                <a:latin typeface="Calibri"/>
                <a:ea typeface="Calibri"/>
                <a:cs typeface="Calibri"/>
                <a:sym typeface="Calibri"/>
              </a:rPr>
              <a:t> − It includes fire, water, pollution, etc.</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1" i="0" u="none">
                <a:solidFill>
                  <a:schemeClr val="dk1"/>
                </a:solidFill>
                <a:latin typeface="Calibri"/>
                <a:ea typeface="Calibri"/>
                <a:cs typeface="Calibri"/>
                <a:sym typeface="Calibri"/>
              </a:rPr>
              <a:t>Natural events</a:t>
            </a:r>
            <a:r>
              <a:rPr lang="en-US" sz="2700" b="0" i="0" u="none">
                <a:solidFill>
                  <a:schemeClr val="dk1"/>
                </a:solidFill>
                <a:latin typeface="Calibri"/>
                <a:ea typeface="Calibri"/>
                <a:cs typeface="Calibri"/>
                <a:sym typeface="Calibri"/>
              </a:rPr>
              <a:t> − It includes climatic, earthquake, volcanic activity, etc.</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1" i="0" u="none">
                <a:solidFill>
                  <a:schemeClr val="dk1"/>
                </a:solidFill>
                <a:latin typeface="Calibri"/>
                <a:ea typeface="Calibri"/>
                <a:cs typeface="Calibri"/>
                <a:sym typeface="Calibri"/>
              </a:rPr>
              <a:t>Loss of services</a:t>
            </a:r>
            <a:r>
              <a:rPr lang="en-US" sz="2700" b="0" i="0" u="none">
                <a:solidFill>
                  <a:schemeClr val="dk1"/>
                </a:solidFill>
                <a:latin typeface="Calibri"/>
                <a:ea typeface="Calibri"/>
                <a:cs typeface="Calibri"/>
                <a:sym typeface="Calibri"/>
              </a:rPr>
              <a:t> − It includes electrical power, air conditioning, telecommunication, etc.</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1" i="0" u="none">
                <a:solidFill>
                  <a:schemeClr val="dk1"/>
                </a:solidFill>
                <a:latin typeface="Calibri"/>
                <a:ea typeface="Calibri"/>
                <a:cs typeface="Calibri"/>
                <a:sym typeface="Calibri"/>
              </a:rPr>
              <a:t>Technical failures</a:t>
            </a:r>
            <a:r>
              <a:rPr lang="en-US" sz="2700" b="0" i="0" u="none">
                <a:solidFill>
                  <a:schemeClr val="dk1"/>
                </a:solidFill>
                <a:latin typeface="Calibri"/>
                <a:ea typeface="Calibri"/>
                <a:cs typeface="Calibri"/>
                <a:sym typeface="Calibri"/>
              </a:rPr>
              <a:t> − It includes problems in equipment, software, capacity saturation, etc.</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1" i="0" u="none">
                <a:solidFill>
                  <a:schemeClr val="dk1"/>
                </a:solidFill>
                <a:latin typeface="Calibri"/>
                <a:ea typeface="Calibri"/>
                <a:cs typeface="Calibri"/>
                <a:sym typeface="Calibri"/>
              </a:rPr>
              <a:t>Deliberate type</a:t>
            </a:r>
            <a:r>
              <a:rPr lang="en-US" sz="2700" b="0" i="0" u="none">
                <a:solidFill>
                  <a:schemeClr val="dk1"/>
                </a:solidFill>
                <a:latin typeface="Calibri"/>
                <a:ea typeface="Calibri"/>
                <a:cs typeface="Calibri"/>
                <a:sym typeface="Calibri"/>
              </a:rPr>
              <a:t> − It includes spying, illegal processing of data, etc.</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Some other threats include error in use, abuse of rights, denial of actions, eavesdropping, theft of media, retrieval of discarded materials, etc.</a:t>
            </a:r>
            <a:endParaRPr/>
          </a:p>
          <a:p>
            <a:pPr marL="342900" marR="0" lvl="0" indent="-171450" algn="l" rtl="0">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681" name="Google Shape;681;p1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Sources of Threat</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The possible sources of a computer threat may be −</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1" i="0" u="none">
                <a:solidFill>
                  <a:schemeClr val="dk1"/>
                </a:solidFill>
                <a:latin typeface="Calibri"/>
                <a:ea typeface="Calibri"/>
                <a:cs typeface="Calibri"/>
                <a:sym typeface="Calibri"/>
              </a:rPr>
              <a:t>Internal</a:t>
            </a:r>
            <a:r>
              <a:rPr lang="en-US" sz="3200" b="0" i="0" u="none">
                <a:solidFill>
                  <a:schemeClr val="dk1"/>
                </a:solidFill>
                <a:latin typeface="Calibri"/>
                <a:ea typeface="Calibri"/>
                <a:cs typeface="Calibri"/>
                <a:sym typeface="Calibri"/>
              </a:rPr>
              <a:t> − It includes employees, partners, contractors (and vendors).</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1" i="0" u="none">
                <a:solidFill>
                  <a:schemeClr val="dk1"/>
                </a:solidFill>
                <a:latin typeface="Calibri"/>
                <a:ea typeface="Calibri"/>
                <a:cs typeface="Calibri"/>
                <a:sym typeface="Calibri"/>
              </a:rPr>
              <a:t>External</a:t>
            </a:r>
            <a:r>
              <a:rPr lang="en-US" sz="3200" b="0" i="0" u="none">
                <a:solidFill>
                  <a:schemeClr val="dk1"/>
                </a:solidFill>
                <a:latin typeface="Calibri"/>
                <a:ea typeface="Calibri"/>
                <a:cs typeface="Calibri"/>
                <a:sym typeface="Calibri"/>
              </a:rPr>
              <a:t> − It includes cyber-criminals (professional hackers), spies, non-professional hackers, activists, malware (virus/worm/etc.), etc.</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114"/>
          <p:cNvSpPr txBox="1">
            <a:spLocks noGrp="1"/>
          </p:cNvSpPr>
          <p:nvPr>
            <p:ph type="title"/>
          </p:nvPr>
        </p:nvSpPr>
        <p:spPr>
          <a:xfrm>
            <a:off x="457200" y="274637"/>
            <a:ext cx="8229600" cy="487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Common Terms</a:t>
            </a:r>
            <a:br>
              <a:rPr lang="en-US" sz="4000" b="0" i="0" u="none">
                <a:solidFill>
                  <a:schemeClr val="dk1"/>
                </a:solidFill>
                <a:latin typeface="Calibri"/>
                <a:ea typeface="Calibri"/>
                <a:cs typeface="Calibri"/>
                <a:sym typeface="Calibri"/>
              </a:rPr>
            </a:br>
            <a:endParaRPr/>
          </a:p>
        </p:txBody>
      </p:sp>
      <p:sp>
        <p:nvSpPr>
          <p:cNvPr id="687" name="Google Shape;687;p114"/>
          <p:cNvSpPr txBox="1">
            <a:spLocks noGrp="1"/>
          </p:cNvSpPr>
          <p:nvPr>
            <p:ph type="body" idx="1"/>
          </p:nvPr>
        </p:nvSpPr>
        <p:spPr>
          <a:xfrm>
            <a:off x="457200" y="609600"/>
            <a:ext cx="8229600" cy="5791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Following are the common terms frequently used to define computer threat −</a:t>
            </a:r>
            <a:endParaRPr/>
          </a:p>
          <a:p>
            <a:pPr marL="342900" marR="0" lvl="0" indent="-342900" algn="l" rtl="0">
              <a:lnSpc>
                <a:spcPct val="80000"/>
              </a:lnSpc>
              <a:spcBef>
                <a:spcPts val="540"/>
              </a:spcBef>
              <a:spcAft>
                <a:spcPts val="0"/>
              </a:spcAft>
              <a:buClr>
                <a:srgbClr val="0070C0"/>
              </a:buClr>
              <a:buSzPts val="2700"/>
              <a:buFont typeface="Arial"/>
              <a:buChar char="•"/>
            </a:pPr>
            <a:r>
              <a:rPr lang="en-US" sz="2700" b="0" i="0" u="none">
                <a:solidFill>
                  <a:srgbClr val="0070C0"/>
                </a:solidFill>
                <a:latin typeface="Calibri"/>
                <a:ea typeface="Calibri"/>
                <a:cs typeface="Calibri"/>
                <a:sym typeface="Calibri"/>
              </a:rPr>
              <a:t>Virus Threats</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A computer virus is a program designed to disrupt the normal functioning of the computer without the permission of the user.</a:t>
            </a:r>
            <a:endParaRPr/>
          </a:p>
          <a:p>
            <a:pPr marL="342900" marR="0" lvl="0" indent="-342900" algn="l" rtl="0">
              <a:lnSpc>
                <a:spcPct val="80000"/>
              </a:lnSpc>
              <a:spcBef>
                <a:spcPts val="540"/>
              </a:spcBef>
              <a:spcAft>
                <a:spcPts val="0"/>
              </a:spcAft>
              <a:buClr>
                <a:srgbClr val="0070C0"/>
              </a:buClr>
              <a:buSzPts val="2700"/>
              <a:buFont typeface="Arial"/>
              <a:buChar char="•"/>
            </a:pPr>
            <a:r>
              <a:rPr lang="en-US" sz="2700" b="0" i="0" u="none">
                <a:solidFill>
                  <a:srgbClr val="0070C0"/>
                </a:solidFill>
                <a:latin typeface="Calibri"/>
                <a:ea typeface="Calibri"/>
                <a:cs typeface="Calibri"/>
                <a:sym typeface="Calibri"/>
              </a:rPr>
              <a:t>Spyware Threats</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Spyware is a computer program that monitors user’s online activities or installs programs without user’s consent for profit or theft of personal information.</a:t>
            </a:r>
            <a:endParaRPr/>
          </a:p>
          <a:p>
            <a:pPr marL="342900" marR="0" lvl="0" indent="-342900" algn="l" rtl="0">
              <a:lnSpc>
                <a:spcPct val="80000"/>
              </a:lnSpc>
              <a:spcBef>
                <a:spcPts val="540"/>
              </a:spcBef>
              <a:spcAft>
                <a:spcPts val="0"/>
              </a:spcAft>
              <a:buClr>
                <a:srgbClr val="0070C0"/>
              </a:buClr>
              <a:buSzPts val="2700"/>
              <a:buFont typeface="Arial"/>
              <a:buChar char="•"/>
            </a:pPr>
            <a:r>
              <a:rPr lang="en-US" sz="2700" b="0" i="0" u="none">
                <a:solidFill>
                  <a:srgbClr val="0070C0"/>
                </a:solidFill>
                <a:latin typeface="Calibri"/>
                <a:ea typeface="Calibri"/>
                <a:cs typeface="Calibri"/>
                <a:sym typeface="Calibri"/>
              </a:rPr>
              <a:t>Hackers</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Hackers are programmers who put others on threats for their personal gain by breaking into computer systems with the purpose to steal, change or destroy information.</a:t>
            </a:r>
            <a:endParaRPr/>
          </a:p>
          <a:p>
            <a:pPr marL="342900" marR="0" lvl="0" indent="-171450" algn="l" rtl="0">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693" name="Google Shape;693;p1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3200"/>
              <a:buFont typeface="Arial"/>
              <a:buChar char="•"/>
            </a:pPr>
            <a:r>
              <a:rPr lang="en-US" sz="3200" b="0" i="0" u="none">
                <a:solidFill>
                  <a:srgbClr val="0070C0"/>
                </a:solidFill>
                <a:latin typeface="Calibri"/>
                <a:ea typeface="Calibri"/>
                <a:cs typeface="Calibri"/>
                <a:sym typeface="Calibri"/>
              </a:rPr>
              <a:t>Phishing Threats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It is an illegal activity through which phishers attempt to steal sensitive financial or personal data by means of fraudulent email or instant messages.</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How to Secure Your Computer System from Threats?</a:t>
            </a:r>
            <a:br>
              <a:rPr lang="en-US" sz="4000" b="0" i="0" u="none">
                <a:solidFill>
                  <a:schemeClr val="dk1"/>
                </a:solidFill>
                <a:latin typeface="Calibri"/>
                <a:ea typeface="Calibri"/>
                <a:cs typeface="Calibri"/>
                <a:sym typeface="Calibri"/>
              </a:rPr>
            </a:br>
            <a:endParaRPr/>
          </a:p>
        </p:txBody>
      </p:sp>
      <p:sp>
        <p:nvSpPr>
          <p:cNvPr id="699" name="Google Shape;699;p116"/>
          <p:cNvSpPr txBox="1">
            <a:spLocks noGrp="1"/>
          </p:cNvSpPr>
          <p:nvPr>
            <p:ph type="body" idx="1"/>
          </p:nvPr>
        </p:nvSpPr>
        <p:spPr>
          <a:xfrm>
            <a:off x="457200" y="1295400"/>
            <a:ext cx="8229600" cy="48307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Following are the significant tips through which you can protect your system from different types of threat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Install, use, and keep updated Anti-Virus in your system.</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Install, use, and keep updated a Firewall Program.</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Always take backups of your important Files and Folders.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Use Strong and Typical Passwords.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Take precaution especially when Downloading and Installing Programs.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Install, use, and keep updated a File Encryption Program.</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Take precaution especially when Reading Email with Attachments.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Keep your Children aware of Internet threats and safe browsing.</a:t>
            </a:r>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Buffer Overflow Attack Example</a:t>
            </a:r>
            <a:br>
              <a:rPr lang="en-US" sz="4000" b="1" i="0" u="none">
                <a:solidFill>
                  <a:schemeClr val="dk1"/>
                </a:solidFill>
                <a:latin typeface="Calibri"/>
                <a:ea typeface="Calibri"/>
                <a:cs typeface="Calibri"/>
                <a:sym typeface="Calibri"/>
              </a:rPr>
            </a:br>
            <a:endParaRPr/>
          </a:p>
        </p:txBody>
      </p:sp>
      <p:sp>
        <p:nvSpPr>
          <p:cNvPr id="212" name="Google Shape;212;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In some cases, an attacker injects malicious code into the memory that has been corrupted by the overflow.</a:t>
            </a:r>
            <a:endParaRPr/>
          </a:p>
          <a:p>
            <a:pPr marL="342900" marR="0" lvl="0" indent="-342900" algn="l" rtl="0">
              <a:lnSpc>
                <a:spcPct val="90000"/>
              </a:lnSpc>
              <a:spcBef>
                <a:spcPts val="54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 In other cases, the attacker simply takes advantage of the overflow and its corruption of the adjacent memory.</a:t>
            </a:r>
            <a:endParaRPr/>
          </a:p>
          <a:p>
            <a:pPr marL="342900" marR="0" lvl="0" indent="-342900" algn="l" rtl="0">
              <a:lnSpc>
                <a:spcPct val="90000"/>
              </a:lnSpc>
              <a:spcBef>
                <a:spcPts val="540"/>
              </a:spcBef>
              <a:spcAft>
                <a:spcPts val="0"/>
              </a:spcAft>
              <a:buClr>
                <a:schemeClr val="dk1"/>
              </a:buClr>
              <a:buSzPts val="2700"/>
              <a:buFont typeface="Arial"/>
              <a:buChar char="•"/>
            </a:pPr>
            <a:r>
              <a:rPr lang="en-US" sz="2700" b="0" i="0" u="none">
                <a:solidFill>
                  <a:schemeClr val="dk1"/>
                </a:solidFill>
                <a:latin typeface="Calibri"/>
                <a:ea typeface="Calibri"/>
                <a:cs typeface="Calibri"/>
                <a:sym typeface="Calibri"/>
              </a:rPr>
              <a:t> For example, consider a program that requests a user password in order to grant the user access to the system. In the code below, the correct password grants the user root privileges. If the password is incorrect, the program will not grant the root privileges.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Threat Analysis</a:t>
            </a:r>
            <a:br>
              <a:rPr lang="en-US" sz="4000" b="1" i="0" u="none">
                <a:solidFill>
                  <a:schemeClr val="dk1"/>
                </a:solidFill>
                <a:latin typeface="Calibri"/>
                <a:ea typeface="Calibri"/>
                <a:cs typeface="Calibri"/>
                <a:sym typeface="Calibri"/>
              </a:rPr>
            </a:br>
            <a:endParaRPr/>
          </a:p>
        </p:txBody>
      </p:sp>
      <p:sp>
        <p:nvSpPr>
          <p:cNvPr id="705" name="Google Shape;705;p11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Threats are agents that violate the protection of information assets and site security policy. Threat analysis identifies for a specific architecture, functionality and configuration. Threat analysis may assume a given level of access and skill level that the attacker may possess. Threats may be mapped to vulnerabilities to understand how the system may be exploited. A mitigation plan is composed of countermeasures that are considered to be effective against the identified vulnerabilities that the threats exploit.</a:t>
            </a:r>
            <a:endParaRPr/>
          </a:p>
          <a:p>
            <a:pPr marL="342900" marR="0" lvl="0" indent="-342900" algn="l" rtl="0">
              <a:lnSpc>
                <a:spcPct val="8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Attackers who are not technologically sophisticated are increasingly performing attacks on systems without really understanding what it is they are exploiting, because the weakness was discovered by someone else. These individuals are not looking to target specific information or a specific company but rather use knowledge of a vulnerability to scan the entire </a:t>
            </a:r>
            <a:r>
              <a:rPr lang="en-US" sz="2200" b="0" i="0" u="sng">
                <a:solidFill>
                  <a:schemeClr val="hlink"/>
                </a:solidFill>
                <a:latin typeface="Calibri"/>
                <a:ea typeface="Calibri"/>
                <a:cs typeface="Calibri"/>
                <a:sym typeface="Calibri"/>
                <a:hlinkClick r:id="rId3"/>
              </a:rPr>
              <a:t>Internet</a:t>
            </a:r>
            <a:r>
              <a:rPr lang="en-US" sz="2200" b="0" i="0" u="none">
                <a:solidFill>
                  <a:schemeClr val="dk1"/>
                </a:solidFill>
                <a:latin typeface="Calibri"/>
                <a:ea typeface="Calibri"/>
                <a:cs typeface="Calibri"/>
                <a:sym typeface="Calibri"/>
              </a:rPr>
              <a:t>Attackers who are not technologically sophisticated are increasingly performing attacks on systems without really understanding what it is they are exploiting, because the weakness was discovered by someone else. These individuals are not looking to target specific information or a specific company but rather use knowledge of a vulnerability to scan the entire Internet for systems that possess that vulnerability. The table below, which was developed by NIST [</a:t>
            </a:r>
            <a:r>
              <a:rPr lang="en-US" sz="2200" b="0" i="0" u="sng">
                <a:solidFill>
                  <a:schemeClr val="hlink"/>
                </a:solidFill>
                <a:latin typeface="Calibri"/>
                <a:ea typeface="Calibri"/>
                <a:cs typeface="Calibri"/>
                <a:sym typeface="Calibri"/>
                <a:hlinkClick r:id="rId4"/>
              </a:rPr>
              <a:t>4</a:t>
            </a:r>
            <a:r>
              <a:rPr lang="en-US" sz="2200" b="0" i="0" u="none">
                <a:solidFill>
                  <a:schemeClr val="dk1"/>
                </a:solidFill>
                <a:latin typeface="Calibri"/>
                <a:ea typeface="Calibri"/>
                <a:cs typeface="Calibri"/>
                <a:sym typeface="Calibri"/>
              </a:rPr>
              <a:t>, p. 14], summarizes potential threat sources:</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711" name="Google Shape;711;p118"/>
          <p:cNvPicPr preferRelativeResize="0">
            <a:picLocks noGrp="1"/>
          </p:cNvPicPr>
          <p:nvPr>
            <p:ph type="body" idx="1"/>
          </p:nvPr>
        </p:nvPicPr>
        <p:blipFill rotWithShape="1">
          <a:blip r:embed="rId3">
            <a:alphaModFix/>
          </a:blip>
          <a:srcRect/>
          <a:stretch/>
        </p:blipFill>
        <p:spPr>
          <a:xfrm>
            <a:off x="50800" y="1600200"/>
            <a:ext cx="8636000" cy="3395662"/>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717" name="Google Shape;717;p119"/>
          <p:cNvPicPr preferRelativeResize="0">
            <a:picLocks noGrp="1"/>
          </p:cNvPicPr>
          <p:nvPr>
            <p:ph type="body" idx="1"/>
          </p:nvPr>
        </p:nvPicPr>
        <p:blipFill rotWithShape="1">
          <a:blip r:embed="rId3">
            <a:alphaModFix/>
          </a:blip>
          <a:srcRect/>
          <a:stretch/>
        </p:blipFill>
        <p:spPr>
          <a:xfrm>
            <a:off x="457200" y="274637"/>
            <a:ext cx="8382000" cy="56451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723" name="Google Shape;723;p120"/>
          <p:cNvPicPr preferRelativeResize="0">
            <a:picLocks noGrp="1"/>
          </p:cNvPicPr>
          <p:nvPr>
            <p:ph type="body" idx="1"/>
          </p:nvPr>
        </p:nvPicPr>
        <p:blipFill rotWithShape="1">
          <a:blip r:embed="rId3">
            <a:alphaModFix/>
          </a:blip>
          <a:srcRect/>
          <a:stretch/>
        </p:blipFill>
        <p:spPr>
          <a:xfrm>
            <a:off x="457200" y="1600200"/>
            <a:ext cx="8382000" cy="4525962"/>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729" name="Google Shape;729;p121"/>
          <p:cNvPicPr preferRelativeResize="0">
            <a:picLocks noGrp="1"/>
          </p:cNvPicPr>
          <p:nvPr>
            <p:ph type="body" idx="1"/>
          </p:nvPr>
        </p:nvPicPr>
        <p:blipFill rotWithShape="1">
          <a:blip r:embed="rId3">
            <a:alphaModFix/>
          </a:blip>
          <a:srcRect/>
          <a:stretch/>
        </p:blipFill>
        <p:spPr>
          <a:xfrm>
            <a:off x="457200" y="457200"/>
            <a:ext cx="8229600" cy="5668962"/>
          </a:xfrm>
          <a:prstGeom prst="rect">
            <a:avLst/>
          </a:prstGeom>
          <a:noFill/>
          <a:ln>
            <a:noFill/>
          </a:ln>
        </p:spPr>
      </p:pic>
    </p:spTree>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3529</Words>
  <Application>Microsoft Office PowerPoint</Application>
  <PresentationFormat>On-screen Show (4:3)</PresentationFormat>
  <Paragraphs>389</Paragraphs>
  <Slides>94</Slides>
  <Notes>94</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94</vt:i4>
      </vt:variant>
    </vt:vector>
  </HeadingPairs>
  <TitlesOfParts>
    <vt:vector size="107" baseType="lpstr">
      <vt:lpstr>Calibri</vt:lpstr>
      <vt:lpstr>Times New Roman</vt:lpstr>
      <vt:lpstr>Arial</vt:lpstr>
      <vt:lpstr>Tahoma</vt:lpstr>
      <vt:lpstr>Noto Sans Symbols</vt:lpstr>
      <vt:lpstr>3_Office Theme</vt:lpstr>
      <vt:lpstr>2_Office Theme</vt:lpstr>
      <vt:lpstr>5_Office Theme</vt:lpstr>
      <vt:lpstr>7_Office Theme</vt:lpstr>
      <vt:lpstr>Office Theme</vt:lpstr>
      <vt:lpstr>1_Office Theme</vt:lpstr>
      <vt:lpstr>4_Office Theme</vt:lpstr>
      <vt:lpstr>6_Office Theme</vt:lpstr>
      <vt:lpstr> </vt:lpstr>
      <vt:lpstr>Secure programs</vt:lpstr>
      <vt:lpstr>Types of  flaws:</vt:lpstr>
      <vt:lpstr>Nonmalicious program errors</vt:lpstr>
      <vt:lpstr> Key Concepts of Buffer Overflow </vt:lpstr>
      <vt:lpstr>Definition of a Buffer Overflow </vt:lpstr>
      <vt:lpstr>Executing a Buffer Overflow Attack </vt:lpstr>
      <vt:lpstr>Buffer Overflow Causes </vt:lpstr>
      <vt:lpstr>Buffer Overflow Attack Example </vt:lpstr>
      <vt:lpstr>PowerPoint Presentation</vt:lpstr>
      <vt:lpstr>PowerPoint Presentation</vt:lpstr>
      <vt:lpstr>PowerPoint Presentation</vt:lpstr>
      <vt:lpstr>PowerPoint Presentation</vt:lpstr>
      <vt:lpstr>PowerPoint Presentation</vt:lpstr>
      <vt:lpstr>Incomplete mediation</vt:lpstr>
      <vt:lpstr>mediation</vt:lpstr>
      <vt:lpstr>Incomplete mediation</vt:lpstr>
      <vt:lpstr>PowerPoint Presentation</vt:lpstr>
      <vt:lpstr>Defences against incomplete mediation</vt:lpstr>
      <vt:lpstr>Time-Of-Check To Time-Of-Use errors</vt:lpstr>
      <vt:lpstr>PowerPoint Presentation</vt:lpstr>
      <vt:lpstr>PowerPoint Presentation</vt:lpstr>
      <vt:lpstr>virus</vt:lpstr>
      <vt:lpstr> </vt:lpstr>
      <vt:lpstr>How Does Virus Affect? </vt:lpstr>
      <vt:lpstr>Impact of Virus </vt:lpstr>
      <vt:lpstr>Virus Detection </vt:lpstr>
      <vt:lpstr>Virus Preventive Measures </vt:lpstr>
      <vt:lpstr>Most Effective Antivirus </vt:lpstr>
      <vt:lpstr>Malicious software</vt:lpstr>
      <vt:lpstr>PowerPoint Presentation</vt:lpstr>
      <vt:lpstr>PowerPoint Presentation</vt:lpstr>
      <vt:lpstr>PowerPoint Presentation</vt:lpstr>
      <vt:lpstr>PowerPoint Presentation</vt:lpstr>
      <vt:lpstr>Trapdoors </vt:lpstr>
      <vt:lpstr>PowerPoint Presentation</vt:lpstr>
      <vt:lpstr>Source of trapdoors</vt:lpstr>
      <vt:lpstr>PowerPoint Presentation</vt:lpstr>
      <vt:lpstr>PowerPoint Presentation</vt:lpstr>
      <vt:lpstr>PowerPoint Presentation</vt:lpstr>
      <vt:lpstr>Source of trapdoor (cont)</vt:lpstr>
      <vt:lpstr>Causes of Trapdoors </vt:lpstr>
      <vt:lpstr>PowerPoint Presentation</vt:lpstr>
      <vt:lpstr>In short</vt:lpstr>
      <vt:lpstr>PowerPoint Presentation</vt:lpstr>
      <vt:lpstr>PowerPoint Presentation</vt:lpstr>
      <vt:lpstr>Salami attack</vt:lpstr>
      <vt:lpstr>privilege escalation</vt:lpstr>
      <vt:lpstr>PowerPoint Presentation</vt:lpstr>
      <vt:lpstr>Man in the middle</vt:lpstr>
      <vt:lpstr>PowerPoint Presentation</vt:lpstr>
      <vt:lpstr>PowerPoint Presentation</vt:lpstr>
      <vt:lpstr>Covert channels</vt:lpstr>
      <vt:lpstr>PowerPoint Presentation</vt:lpstr>
      <vt:lpstr>PowerPoint Presentation</vt:lpstr>
      <vt:lpstr>PowerPoint Presentation</vt:lpstr>
      <vt:lpstr>example</vt:lpstr>
      <vt:lpstr>CONTROLS AGAINST PROGRAM THREATS </vt:lpstr>
      <vt:lpstr>Developmental control</vt:lpstr>
      <vt:lpstr>PowerPoint Presentation</vt:lpstr>
      <vt:lpstr>PowerPoint Presentation</vt:lpstr>
      <vt:lpstr>PowerPoint Presentation</vt:lpstr>
      <vt:lpstr>Modularity, Encapsulation, and Information Hiding </vt:lpstr>
      <vt:lpstr>PowerPoint Presentation</vt:lpstr>
      <vt:lpstr>PowerPoint Presentation</vt:lpstr>
      <vt:lpstr>PowerPoint Presentation</vt:lpstr>
      <vt:lpstr>PowerPoint Presentation</vt:lpstr>
      <vt:lpstr>Coupling and cohesion</vt:lpstr>
      <vt:lpstr>Peer Reviews </vt:lpstr>
      <vt:lpstr> </vt:lpstr>
      <vt:lpstr>PowerPoint Presentation</vt:lpstr>
      <vt:lpstr>PowerPoint Presentation</vt:lpstr>
      <vt:lpstr>PowerPoint Presentation</vt:lpstr>
      <vt:lpstr>PowerPoint Presentation</vt:lpstr>
      <vt:lpstr>PowerPoint Presentation</vt:lpstr>
      <vt:lpstr>Operating System Controls on Use of Programs</vt:lpstr>
      <vt:lpstr>PowerPoint Presentation</vt:lpstr>
      <vt:lpstr>PowerPoint Presentation</vt:lpstr>
      <vt:lpstr>Operating System Controls on Use of Programs</vt:lpstr>
      <vt:lpstr>Administrative Controls</vt:lpstr>
      <vt:lpstr>PowerPoint Presentation</vt:lpstr>
      <vt:lpstr>PowerPoint Presentation</vt:lpstr>
      <vt:lpstr>PowerPoint Presentation</vt:lpstr>
      <vt:lpstr>Threat analysis</vt:lpstr>
      <vt:lpstr>Types of Threat </vt:lpstr>
      <vt:lpstr>PowerPoint Presentation</vt:lpstr>
      <vt:lpstr>Common Terms </vt:lpstr>
      <vt:lpstr>PowerPoint Presentation</vt:lpstr>
      <vt:lpstr>How to Secure Your Computer System from Threats? </vt:lpstr>
      <vt:lpstr>Threat Analysis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VJTIADH</cp:lastModifiedBy>
  <cp:revision>8</cp:revision>
  <dcterms:modified xsi:type="dcterms:W3CDTF">2019-07-25T21:47:58Z</dcterms:modified>
</cp:coreProperties>
</file>