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6858000" cx="12192000"/>
  <p:notesSz cx="6858000" cy="9144000"/>
  <p:embeddedFontLst>
    <p:embeddedFont>
      <p:font typeface="Robo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2" roundtripDataSignature="AMtx7mgY9IPeT+MRUhsOzRwqs0oJVDGf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B8AD45-7651-4124-93B1-407D61EE8CB2}">
  <a:tblStyle styleId="{4EB8AD45-7651-4124-93B1-407D61EE8CB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customschemas.google.com/relationships/presentationmetadata" Target="meta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ec087cf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ec087cf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ec087cf2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ec087cf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0db2daff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0db2daf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ec087cf2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ec087cf2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0db2daff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0db2daf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0db2daff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0db2daff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0db2daf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60db2daff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ec087cf24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ec087cf2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ec087cf2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ec087cf2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c087cf2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c087cf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ec087cf2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ec087cf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ec087cf2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ec087cf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6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searchsecurity.techtarget.com/definition/denial-of-service" TargetMode="External"/><Relationship Id="rId4" Type="http://schemas.openxmlformats.org/officeDocument/2006/relationships/hyperlink" Target="https://searchunifiedcommunications.techtarget.com/definition/Internet-Protocol" TargetMode="External"/><Relationship Id="rId5" Type="http://schemas.openxmlformats.org/officeDocument/2006/relationships/hyperlink" Target="https://searchnetworking.techtarget.com/definition/protocol" TargetMode="External"/><Relationship Id="rId6" Type="http://schemas.openxmlformats.org/officeDocument/2006/relationships/hyperlink" Target="https://searchnetworking.techtarget.com/definition/pack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en.wikipedia.org/wiki/Distributed_denial-of-service_attack" TargetMode="External"/><Relationship Id="rId4" Type="http://schemas.openxmlformats.org/officeDocument/2006/relationships/hyperlink" Target="https://en.wikipedia.org/wiki/Internet_Control_Message_Protocol" TargetMode="External"/><Relationship Id="rId5" Type="http://schemas.openxmlformats.org/officeDocument/2006/relationships/hyperlink" Target="https://en.wikipedia.org/wiki/IP_address_spoofing" TargetMode="External"/><Relationship Id="rId6" Type="http://schemas.openxmlformats.org/officeDocument/2006/relationships/hyperlink" Target="https://en.wikipedia.org/wiki/Computer_network" TargetMode="External"/><Relationship Id="rId7" Type="http://schemas.openxmlformats.org/officeDocument/2006/relationships/hyperlink" Target="https://en.wikipedia.org/wiki/Broadcast_addres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security.radware.com/ddos-knowledge-center/DDoSPedia/dos-att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www.cloudflare.com/learning/ddos/glossary/denial-of-service/" TargetMode="External"/><Relationship Id="rId4" Type="http://schemas.openxmlformats.org/officeDocument/2006/relationships/hyperlink" Target="https://www.cloudflare.com/learning/ddos/glossary/user-datagram-protocol-ud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en.wikipedia.org/wiki/Computer_networking" TargetMode="External"/><Relationship Id="rId4" Type="http://schemas.openxmlformats.org/officeDocument/2006/relationships/hyperlink" Target="https://en.wikipedia.org/wiki/Packet_(information_technology)" TargetMode="External"/><Relationship Id="rId5" Type="http://schemas.openxmlformats.org/officeDocument/2006/relationships/hyperlink" Target="https://en.wikipedia.org/wiki/Spoofing_attack" TargetMode="External"/><Relationship Id="rId6" Type="http://schemas.openxmlformats.org/officeDocument/2006/relationships/hyperlink" Target="https://en.wikipedia.org/wiki/IP_addr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www.netscout.com/what-is-ddo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en.wikipedia.org/wiki/IP_addres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en.wikipedia.org/wiki/Web_browser" TargetMode="External"/><Relationship Id="rId4" Type="http://schemas.openxmlformats.org/officeDocument/2006/relationships/hyperlink" Target="https://www.cloudflare.com/learning/ddos/what-is-a-ddos-attack/" TargetMode="External"/><Relationship Id="rId5" Type="http://schemas.openxmlformats.org/officeDocument/2006/relationships/hyperlink" Target="https://www.cloudflare.com/learning/ddos/glossary/hypertext-transfer-protocol-http/" TargetMode="External"/><Relationship Id="rId6" Type="http://schemas.openxmlformats.org/officeDocument/2006/relationships/hyperlink" Target="https://www.cloudflare.com/learning/ddos/glossary/denial-of-servic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en.wikipedia.org/wiki/Challenge-response_authentication" TargetMode="External"/><Relationship Id="rId4" Type="http://schemas.openxmlformats.org/officeDocument/2006/relationships/hyperlink" Target="https://en.wikipedia.org/wiki/Protocol_(computing)" TargetMode="External"/><Relationship Id="rId5" Type="http://schemas.openxmlformats.org/officeDocument/2006/relationships/hyperlink" Target="https://en.wikipedia.org/wiki/Authentication" TargetMode="External"/><Relationship Id="rId6" Type="http://schemas.openxmlformats.org/officeDocument/2006/relationships/hyperlink" Target="https://en.wikipedia.org/wiki/Reflection_attack#cite_note-1"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hyperlink" Target="https://searchsecurity.techtarget.com/definition/denial-of-service" TargetMode="External"/><Relationship Id="rId4" Type="http://schemas.openxmlformats.org/officeDocument/2006/relationships/hyperlink" Target="https://searchunifiedcommunications.techtarget.com/definition/Internet-Protocol" TargetMode="External"/><Relationship Id="rId5" Type="http://schemas.openxmlformats.org/officeDocument/2006/relationships/hyperlink" Target="https://searchnetworking.techtarget.com/definition/protocol" TargetMode="External"/><Relationship Id="rId6" Type="http://schemas.openxmlformats.org/officeDocument/2006/relationships/hyperlink" Target="https://searchnetworking.techtarget.com/definition/packet"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https://en.wikipedia.org/wiki/Distributed_denial-of-service_attack" TargetMode="External"/><Relationship Id="rId4" Type="http://schemas.openxmlformats.org/officeDocument/2006/relationships/hyperlink" Target="https://en.wikipedia.org/wiki/Internet_Control_Message_Protocol" TargetMode="External"/><Relationship Id="rId5" Type="http://schemas.openxmlformats.org/officeDocument/2006/relationships/hyperlink" Target="https://en.wikipedia.org/wiki/IP_address_spoofing" TargetMode="External"/><Relationship Id="rId6" Type="http://schemas.openxmlformats.org/officeDocument/2006/relationships/hyperlink" Target="https://en.wikipedia.org/wiki/Computer_network" TargetMode="External"/><Relationship Id="rId7" Type="http://schemas.openxmlformats.org/officeDocument/2006/relationships/hyperlink" Target="https://en.wikipedia.org/wiki/Broadcast_addre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NETWORK SECURITY:</a:t>
            </a:r>
            <a:endParaRPr/>
          </a:p>
        </p:txBody>
      </p:sp>
      <p:sp>
        <p:nvSpPr>
          <p:cNvPr id="85" name="Google Shape;85;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FIREWALLS: It can be compared with a security guard standing at the entrance of a minister’s home. He keeps an eye on everyone and physically checks every person who wishes to enter the house. It won’t allow a person to enter if he/she is carrying a harmful object like a knife, gun etc. Similarly, even if the person doesn’t possess any banned object but appears suspicious, the guard can still prevent that person’s entry.</a:t>
            </a:r>
            <a:endParaRPr/>
          </a:p>
          <a:p>
            <a:pPr indent="-228600" lvl="0" marL="228600" rtl="0" algn="l">
              <a:lnSpc>
                <a:spcPct val="80000"/>
              </a:lnSpc>
              <a:spcBef>
                <a:spcPts val="1000"/>
              </a:spcBef>
              <a:spcAft>
                <a:spcPts val="0"/>
              </a:spcAft>
              <a:buClr>
                <a:schemeClr val="dk1"/>
              </a:buClr>
              <a:buSzPts val="2800"/>
              <a:buChar char="•"/>
            </a:pPr>
            <a:r>
              <a:rPr lang="en-US"/>
              <a:t>The firewall acts as a guard. It guards a corporate network acting as a shield between the inside network and the outside world. All the traffic in either direction must pass through the firewall. It then decides whether the traffic is allowed to flow or not. The firewall can be implemented as hardware and software, or a combination of both.</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IDS</a:t>
            </a:r>
            <a:endParaRPr/>
          </a:p>
        </p:txBody>
      </p:sp>
      <p:sp>
        <p:nvSpPr>
          <p:cNvPr id="140" name="Google Shape;14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Intrusion Detection System (IDS)</a:t>
            </a:r>
            <a:endParaRPr/>
          </a:p>
          <a:p>
            <a:pPr indent="-228600" lvl="0" marL="228600" rtl="0" algn="l">
              <a:lnSpc>
                <a:spcPct val="80000"/>
              </a:lnSpc>
              <a:spcBef>
                <a:spcPts val="1000"/>
              </a:spcBef>
              <a:spcAft>
                <a:spcPts val="0"/>
              </a:spcAft>
              <a:buClr>
                <a:schemeClr val="dk1"/>
              </a:buClr>
              <a:buSzPts val="2800"/>
              <a:buChar char="•"/>
            </a:pPr>
            <a:r>
              <a:rPr lang="en-US"/>
              <a:t>An </a:t>
            </a:r>
            <a:r>
              <a:rPr b="1" lang="en-US"/>
              <a:t>Intrusion Detection System (IDS)</a:t>
            </a:r>
            <a:r>
              <a:rPr lang="en-US"/>
              <a:t> is a system that monitors </a:t>
            </a:r>
            <a:r>
              <a:rPr b="1" lang="en-US"/>
              <a:t>network traffic</a:t>
            </a:r>
            <a:r>
              <a:rPr lang="en-US"/>
              <a:t> for suspicious activity and issues alerts when such activity is discovered. It is a software application that scans a network or a system for harmful activity or policy breaching.</a:t>
            </a:r>
            <a:endParaRPr/>
          </a:p>
          <a:p>
            <a:pPr indent="-228600" lvl="0" marL="228600" rtl="0" algn="l">
              <a:lnSpc>
                <a:spcPct val="80000"/>
              </a:lnSpc>
              <a:spcBef>
                <a:spcPts val="1000"/>
              </a:spcBef>
              <a:spcAft>
                <a:spcPts val="0"/>
              </a:spcAft>
              <a:buClr>
                <a:schemeClr val="dk1"/>
              </a:buClr>
              <a:buSzPts val="2800"/>
              <a:buChar char="•"/>
            </a:pPr>
            <a:r>
              <a:rPr lang="en-US"/>
              <a:t>Although intrusion detection systems monitor networks for potentially malicious activity, they are also disposed to false alarms. Hence, organizations need to fine-tune their IDS products when they first install them. It means properly setting up the intrusion detection systems to recognize what normal traffic on the network looks like as compared to malicious activity.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46" name="Google Shape;146;p8"/>
          <p:cNvPicPr preferRelativeResize="0"/>
          <p:nvPr>
            <p:ph idx="1" type="body"/>
          </p:nvPr>
        </p:nvPicPr>
        <p:blipFill rotWithShape="1">
          <a:blip r:embed="rId3">
            <a:alphaModFix/>
          </a:blip>
          <a:srcRect b="0" l="0" r="0" t="0"/>
          <a:stretch/>
        </p:blipFill>
        <p:spPr>
          <a:xfrm>
            <a:off x="116983" y="154699"/>
            <a:ext cx="11551276" cy="61896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52" name="Google Shape;152;p9"/>
          <p:cNvPicPr preferRelativeResize="0"/>
          <p:nvPr>
            <p:ph idx="1" type="body"/>
          </p:nvPr>
        </p:nvPicPr>
        <p:blipFill rotWithShape="1">
          <a:blip r:embed="rId3">
            <a:alphaModFix/>
          </a:blip>
          <a:srcRect b="0" l="0" r="0" t="0"/>
          <a:stretch/>
        </p:blipFill>
        <p:spPr>
          <a:xfrm>
            <a:off x="838200" y="284152"/>
            <a:ext cx="10868695" cy="58888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8" name="Google Shape;15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Comparison of IDS with Firewalls:</a:t>
            </a:r>
            <a:br>
              <a:rPr lang="en-US"/>
            </a:br>
            <a:r>
              <a:rPr lang="en-US"/>
              <a:t>IDS and firewall both are related to the network security but an IDS differs from a firewall as a firewall looks outwardly for intrusions in order to stop them from happening. Firewalls restrict access between networks to prevent intrusion and if an attack is from inside the network it don’t signal. An IDS describes a suspected intrusion once it has happened and then signals an alarm.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Intrusion Prevention System (IPS)</a:t>
            </a:r>
            <a:br>
              <a:rPr lang="en-US"/>
            </a:br>
            <a:endParaRPr/>
          </a:p>
        </p:txBody>
      </p:sp>
      <p:sp>
        <p:nvSpPr>
          <p:cNvPr id="164" name="Google Shape;16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Intrusion Prevention System is also known as Intrusion Detection and Prevention System. It is a network security application that monitors network or system activities for malicious activity. Major functions of intrusion prevention systems are </a:t>
            </a:r>
            <a:r>
              <a:rPr lang="en-US">
                <a:solidFill>
                  <a:srgbClr val="FF0000"/>
                </a:solidFill>
              </a:rPr>
              <a:t>to identify malicious activity, collect information about this activity, report it and attempt to block or stop it.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70" name="Google Shape;170;p12"/>
          <p:cNvPicPr preferRelativeResize="0"/>
          <p:nvPr>
            <p:ph idx="1" type="body"/>
          </p:nvPr>
        </p:nvPicPr>
        <p:blipFill rotWithShape="1">
          <a:blip r:embed="rId3">
            <a:alphaModFix/>
          </a:blip>
          <a:srcRect b="0" l="0" r="0" t="0"/>
          <a:stretch/>
        </p:blipFill>
        <p:spPr>
          <a:xfrm>
            <a:off x="180257" y="197700"/>
            <a:ext cx="11372092" cy="63061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76" name="Google Shape;176;p13"/>
          <p:cNvPicPr preferRelativeResize="0"/>
          <p:nvPr>
            <p:ph idx="1" type="body"/>
          </p:nvPr>
        </p:nvPicPr>
        <p:blipFill rotWithShape="1">
          <a:blip r:embed="rId3">
            <a:alphaModFix/>
          </a:blip>
          <a:srcRect b="0" l="0" r="0" t="0"/>
          <a:stretch/>
        </p:blipFill>
        <p:spPr>
          <a:xfrm>
            <a:off x="155143" y="218940"/>
            <a:ext cx="11474480" cy="5684443"/>
          </a:xfrm>
          <a:prstGeom prst="rect">
            <a:avLst/>
          </a:prstGeom>
          <a:noFill/>
          <a:ln>
            <a:noFill/>
          </a:ln>
        </p:spPr>
      </p:pic>
      <p:sp>
        <p:nvSpPr>
          <p:cNvPr id="177" name="Google Shape;177;p13"/>
          <p:cNvSpPr/>
          <p:nvPr/>
        </p:nvSpPr>
        <p:spPr>
          <a:xfrm>
            <a:off x="443825" y="4409725"/>
            <a:ext cx="11096100" cy="1302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83" name="Google Shape;183;p14"/>
          <p:cNvPicPr preferRelativeResize="0"/>
          <p:nvPr>
            <p:ph idx="1" type="body"/>
          </p:nvPr>
        </p:nvPicPr>
        <p:blipFill rotWithShape="1">
          <a:blip r:embed="rId3">
            <a:alphaModFix/>
          </a:blip>
          <a:srcRect b="0" l="0" r="0" t="0"/>
          <a:stretch/>
        </p:blipFill>
        <p:spPr>
          <a:xfrm>
            <a:off x="221820" y="270456"/>
            <a:ext cx="11536787" cy="46879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Tcp stack:</a:t>
            </a:r>
            <a:endParaRPr/>
          </a:p>
        </p:txBody>
      </p:sp>
      <p:sp>
        <p:nvSpPr>
          <p:cNvPr id="189" name="Google Shape;18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1.Network interface layer</a:t>
            </a:r>
            <a:endParaRPr/>
          </a:p>
        </p:txBody>
      </p:sp>
      <p:sp>
        <p:nvSpPr>
          <p:cNvPr id="195" name="Google Shape;19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Packet Filters –</a:t>
            </a:r>
            <a:br>
              <a:rPr lang="en-US"/>
            </a:br>
            <a:r>
              <a:rPr lang="en-US"/>
              <a:t>It works in the </a:t>
            </a:r>
            <a:r>
              <a:rPr b="1" lang="en-US"/>
              <a:t>network layer</a:t>
            </a:r>
            <a:r>
              <a:rPr lang="en-US"/>
              <a:t> of the OSI Model. It applies a set of rules (based on the contents of IP and transport header fields) on each packet and based on the outcome, decides to either forward or discard the packet.For example, a rule could specify to block all incoming traffic from a certain IP address or disallow all traffic that uses UDP protocol. If there is no match with any predefined rules, it will take default action. The default action can be to ‘discard all packets’ or to ‘accept all packets’.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graphicFrame>
        <p:nvGraphicFramePr>
          <p:cNvPr id="200" name="Google Shape;200;p17"/>
          <p:cNvGraphicFramePr/>
          <p:nvPr/>
        </p:nvGraphicFramePr>
        <p:xfrm>
          <a:off x="838200" y="1825625"/>
          <a:ext cx="3000000" cy="3000000"/>
        </p:xfrm>
        <a:graphic>
          <a:graphicData uri="http://schemas.openxmlformats.org/drawingml/2006/table">
            <a:tbl>
              <a:tblPr bandRow="1" firstRow="1">
                <a:noFill/>
                <a:tableStyleId>{4EB8AD45-7651-4124-93B1-407D61EE8CB2}</a:tableStyleId>
              </a:tblPr>
              <a:tblGrid>
                <a:gridCol w="720150"/>
                <a:gridCol w="1300775"/>
                <a:gridCol w="2266675"/>
                <a:gridCol w="2640175"/>
                <a:gridCol w="3587850"/>
              </a:tblGrid>
              <a:tr h="370850">
                <a:tc>
                  <a:txBody>
                    <a:bodyPr/>
                    <a:lstStyle/>
                    <a:p>
                      <a:pPr indent="0" lvl="0" marL="0" marR="0" rtl="0" algn="l">
                        <a:spcBef>
                          <a:spcPts val="0"/>
                        </a:spcBef>
                        <a:spcAft>
                          <a:spcPts val="0"/>
                        </a:spcAft>
                        <a:buNone/>
                      </a:pPr>
                      <a:r>
                        <a:rPr lang="en-US" sz="1800" u="none" cap="none" strike="noStrike">
                          <a:solidFill>
                            <a:srgbClr val="FF0000"/>
                          </a:solidFill>
                        </a:rPr>
                        <a:t>NO.</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PROTOCOL</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TOOLS FOR 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DEFENCE MECHANISM</a:t>
                      </a:r>
                      <a:endParaRPr sz="1800">
                        <a:solidFill>
                          <a:srgbClr val="FF0000"/>
                        </a:solidFill>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ARP</a:t>
                      </a:r>
                      <a:endParaRPr sz="1800"/>
                    </a:p>
                  </a:txBody>
                  <a:tcPr marT="45725" marB="45725" marR="91450" marL="91450"/>
                </a:tc>
                <a:tc>
                  <a:txBody>
                    <a:bodyPr/>
                    <a:lstStyle/>
                    <a:p>
                      <a:pPr indent="0" lvl="0" marL="0" marR="0" rtl="0" algn="l">
                        <a:spcBef>
                          <a:spcPts val="0"/>
                        </a:spcBef>
                        <a:spcAft>
                          <a:spcPts val="0"/>
                        </a:spcAft>
                        <a:buNone/>
                      </a:pPr>
                      <a:r>
                        <a:rPr lang="en-US" sz="1800"/>
                        <a:t>CACHE POISONING,ARP SPOOFING</a:t>
                      </a:r>
                      <a:endParaRPr/>
                    </a:p>
                  </a:txBody>
                  <a:tcPr marT="45725" marB="45725" marR="91450" marL="91450"/>
                </a:tc>
                <a:tc>
                  <a:txBody>
                    <a:bodyPr/>
                    <a:lstStyle/>
                    <a:p>
                      <a:pPr indent="0" lvl="0" marL="0" marR="0" rtl="0" algn="l">
                        <a:spcBef>
                          <a:spcPts val="0"/>
                        </a:spcBef>
                        <a:spcAft>
                          <a:spcPts val="0"/>
                        </a:spcAft>
                        <a:buNone/>
                      </a:pPr>
                      <a:r>
                        <a:rPr lang="en-US" sz="1800"/>
                        <a:t>ARP0c,</a:t>
                      </a:r>
                      <a:endParaRPr/>
                    </a:p>
                    <a:p>
                      <a:pPr indent="0" lvl="0" marL="0" marR="0" rtl="0" algn="l">
                        <a:spcBef>
                          <a:spcPts val="0"/>
                        </a:spcBef>
                        <a:spcAft>
                          <a:spcPts val="0"/>
                        </a:spcAft>
                        <a:buNone/>
                      </a:pPr>
                      <a:r>
                        <a:rPr lang="en-US" sz="1800"/>
                        <a:t>Dsniff</a:t>
                      </a:r>
                      <a:r>
                        <a:rPr lang="en-US" sz="1800"/>
                        <a:t> arpspoof,</a:t>
                      </a:r>
                      <a:endParaRPr/>
                    </a:p>
                    <a:p>
                      <a:pPr indent="0" lvl="0" marL="0" marR="0" rtl="0" algn="l">
                        <a:spcBef>
                          <a:spcPts val="0"/>
                        </a:spcBef>
                        <a:spcAft>
                          <a:spcPts val="0"/>
                        </a:spcAft>
                        <a:buNone/>
                      </a:pPr>
                      <a:r>
                        <a:rPr lang="en-US" sz="1800"/>
                        <a:t>smit</a:t>
                      </a:r>
                      <a:endParaRPr sz="1800"/>
                    </a:p>
                  </a:txBody>
                  <a:tcPr marT="45725" marB="45725" marR="91450" marL="91450"/>
                </a:tc>
                <a:tc>
                  <a:txBody>
                    <a:bodyPr/>
                    <a:lstStyle/>
                    <a:p>
                      <a:pPr indent="0" lvl="0" marL="0" marR="0" rtl="0" algn="l">
                        <a:spcBef>
                          <a:spcPts val="0"/>
                        </a:spcBef>
                        <a:spcAft>
                          <a:spcPts val="0"/>
                        </a:spcAft>
                        <a:buNone/>
                      </a:pPr>
                      <a:r>
                        <a:rPr lang="en-US" sz="1800"/>
                        <a:t>ARP</a:t>
                      </a:r>
                      <a:r>
                        <a:rPr lang="en-US" sz="1800"/>
                        <a:t> MONITORING AT SWITCHES</a:t>
                      </a:r>
                      <a:endParaRPr/>
                    </a:p>
                    <a:p>
                      <a:pPr indent="0" lvl="0" marL="0" marR="0" rtl="0" algn="l">
                        <a:spcBef>
                          <a:spcPts val="0"/>
                        </a:spcBef>
                        <a:spcAft>
                          <a:spcPts val="0"/>
                        </a:spcAft>
                        <a:buNone/>
                      </a:pPr>
                      <a:r>
                        <a:rPr lang="en-US" sz="1800"/>
                        <a:t>TOOL:ARPWATCH</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MAC FLOODING</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ARPoison,</a:t>
                      </a:r>
                      <a:r>
                        <a:rPr lang="en-US" sz="1800"/>
                        <a:t> Parasite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Source IP address filteration for network administration.</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MAN IN THE MIDDLE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arpspoof, Parasite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Monitoring at network gateways and firewalls</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6" name="Google Shape;20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The ARP Spoofing is an attack where the attacker sends falsified ARP Messages (Address Resolution Protocol) so that the attackers MAC address will be linked with the IP address of a legitimated user in the network. </a:t>
            </a:r>
            <a:endParaRPr sz="2590"/>
          </a:p>
          <a:p>
            <a:pPr indent="-228600" lvl="0" marL="228600" rtl="0" algn="l">
              <a:lnSpc>
                <a:spcPct val="80000"/>
              </a:lnSpc>
              <a:spcBef>
                <a:spcPts val="1000"/>
              </a:spcBef>
              <a:spcAft>
                <a:spcPts val="0"/>
              </a:spcAft>
              <a:buClr>
                <a:schemeClr val="dk1"/>
              </a:buClr>
              <a:buSzPts val="2590"/>
              <a:buChar char="•"/>
            </a:pPr>
            <a:r>
              <a:rPr lang="en-US" sz="2590"/>
              <a:t>ARP poisoning is an attack that is accomplished using the technique of ARP spoofing.</a:t>
            </a:r>
            <a:endParaRPr/>
          </a:p>
          <a:p>
            <a:pPr indent="-228600" lvl="0" marL="228600" rtl="0" algn="l">
              <a:lnSpc>
                <a:spcPct val="80000"/>
              </a:lnSpc>
              <a:spcBef>
                <a:spcPts val="1000"/>
              </a:spcBef>
              <a:spcAft>
                <a:spcPts val="0"/>
              </a:spcAft>
              <a:buClr>
                <a:schemeClr val="dk1"/>
              </a:buClr>
              <a:buSzPts val="2590"/>
              <a:buChar char="•"/>
            </a:pPr>
            <a:r>
              <a:rPr lang="en-US" sz="2590"/>
              <a:t>ARP spoofing is a technique that allows an attacker to craft a "fake" ARP packet that looks like it came from a different source, or has a fake MAC address in it.</a:t>
            </a:r>
            <a:endParaRPr/>
          </a:p>
          <a:p>
            <a:pPr indent="-228600" lvl="0" marL="228600" rtl="0" algn="l">
              <a:lnSpc>
                <a:spcPct val="80000"/>
              </a:lnSpc>
              <a:spcBef>
                <a:spcPts val="1000"/>
              </a:spcBef>
              <a:spcAft>
                <a:spcPts val="0"/>
              </a:spcAft>
              <a:buClr>
                <a:schemeClr val="dk1"/>
              </a:buClr>
              <a:buSzPts val="2590"/>
              <a:buChar char="•"/>
            </a:pPr>
            <a:r>
              <a:rPr lang="en-US" sz="2590"/>
              <a:t>An attacker uses the process of ARP spoofing to "poison" a victim's ARP table, so that it contains incorrect or altered IP-to-MAC address mappings for various attacks, such as a man-in-the-middle attack.</a:t>
            </a:r>
            <a:endParaRPr/>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9"/>
          <p:cNvSpPr txBox="1"/>
          <p:nvPr>
            <p:ph idx="1" type="body"/>
          </p:nvPr>
        </p:nvSpPr>
        <p:spPr>
          <a:xfrm>
            <a:off x="838200" y="450761"/>
            <a:ext cx="10515600" cy="5726202"/>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750"/>
              <a:buChar char="•"/>
            </a:pPr>
            <a:r>
              <a:rPr lang="en-US" sz="1750"/>
              <a:t>The </a:t>
            </a:r>
            <a:r>
              <a:rPr lang="en-US" sz="1750">
                <a:solidFill>
                  <a:srgbClr val="FF0000"/>
                </a:solidFill>
              </a:rPr>
              <a:t>MAC Flooding </a:t>
            </a:r>
            <a:r>
              <a:rPr lang="en-US" sz="1750"/>
              <a:t>is an attacking method intended to compromise the security of the network switches. Usually, the switches maintain a table structure called MAC Table. This MAC Table consists of individual MAC addresses of the host computers on the network which are connected to ports of the switch. This table allows the switches to direct the data out of the ports where the recipient is located</a:t>
            </a:r>
            <a:endParaRPr/>
          </a:p>
          <a:p>
            <a:pPr indent="-228600" lvl="0" marL="228600" rtl="0" algn="l">
              <a:lnSpc>
                <a:spcPct val="70000"/>
              </a:lnSpc>
              <a:spcBef>
                <a:spcPts val="1000"/>
              </a:spcBef>
              <a:spcAft>
                <a:spcPts val="0"/>
              </a:spcAft>
              <a:buClr>
                <a:schemeClr val="dk1"/>
              </a:buClr>
              <a:buSzPts val="1750"/>
              <a:buChar char="•"/>
            </a:pPr>
            <a:r>
              <a:rPr lang="en-US" sz="1750"/>
              <a:t>As we’ve already seen, the hubs broadcast the data to the entire network allowing the data to reach all hosts on the network but switches send the data to the specific machine(s) which the data is intended to be sent. This goal is achieved by the use of MAC tables The aim of the MAC Flooding is to takedown this MAC Table. In a typical MAC Flooding attack, the attacker sends Ethernet Frames in a huge number. When sending many Ethernet Frames to the switch, these frames will have various sender addresses. The intention of the attacker is consuming the memory of the switch that is used to store the MAC address table. The MAC addresses of legitimate users will be pushed out of the MAC Table.  Now the switch cannot deliver the incoming data to the destination system. So considerable number of incoming frames will be flooded at all ports.</a:t>
            </a:r>
            <a:endParaRPr/>
          </a:p>
          <a:p>
            <a:pPr indent="-228600" lvl="0" marL="228600" rtl="0" algn="l">
              <a:lnSpc>
                <a:spcPct val="70000"/>
              </a:lnSpc>
              <a:spcBef>
                <a:spcPts val="1000"/>
              </a:spcBef>
              <a:spcAft>
                <a:spcPts val="0"/>
              </a:spcAft>
              <a:buClr>
                <a:schemeClr val="dk1"/>
              </a:buClr>
              <a:buSzPts val="1750"/>
              <a:buChar char="•"/>
            </a:pPr>
            <a:r>
              <a:rPr lang="en-US" sz="1750"/>
              <a:t>MAC Address Table is full and it is unable to save new MAC addresses. It will lead the switch to enter into a fail-open mode and the switch will now behave same as a network hub. It will forward the incoming data to all ports like a broadcasting.</a:t>
            </a:r>
            <a:endParaRPr/>
          </a:p>
          <a:p>
            <a:pPr indent="-228600" lvl="0" marL="228600" rtl="0" algn="l">
              <a:lnSpc>
                <a:spcPct val="70000"/>
              </a:lnSpc>
              <a:spcBef>
                <a:spcPts val="1000"/>
              </a:spcBef>
              <a:spcAft>
                <a:spcPts val="0"/>
              </a:spcAft>
              <a:buClr>
                <a:schemeClr val="dk1"/>
              </a:buClr>
              <a:buSzPts val="1750"/>
              <a:buChar char="•"/>
            </a:pPr>
            <a:r>
              <a:rPr lang="en-US" sz="1750"/>
              <a:t>As the attacker is a part of the network, the attacker will also get the data packets intended for the victim machine. So that the attacker will be able to steal sensitive data from the communication of the victim and other computers. Usually a packet analyzer is used to capture these sensitive data.</a:t>
            </a:r>
            <a:endParaRPr/>
          </a:p>
          <a:p>
            <a:pPr indent="-228600" lvl="0" marL="228600" rtl="0" algn="l">
              <a:lnSpc>
                <a:spcPct val="70000"/>
              </a:lnSpc>
              <a:spcBef>
                <a:spcPts val="1000"/>
              </a:spcBef>
              <a:spcAft>
                <a:spcPts val="0"/>
              </a:spcAft>
              <a:buClr>
                <a:schemeClr val="dk1"/>
              </a:buClr>
              <a:buSzPts val="1750"/>
              <a:buChar char="•"/>
            </a:pPr>
            <a:r>
              <a:rPr lang="en-US" sz="1750"/>
              <a:t>After launching a MAC Flood attack successfully, the attacker can also follow up with an ARP spoofing attack. This will help the attacker retaining access to the privileged data even after the attacked switches recover from the MAC Flooding attack.</a:t>
            </a:r>
            <a:endParaRPr/>
          </a:p>
          <a:p>
            <a:pPr indent="-117475" lvl="0" marL="228600" rtl="0" algn="l">
              <a:lnSpc>
                <a:spcPct val="70000"/>
              </a:lnSpc>
              <a:spcBef>
                <a:spcPts val="1000"/>
              </a:spcBef>
              <a:spcAft>
                <a:spcPts val="0"/>
              </a:spcAft>
              <a:buClr>
                <a:schemeClr val="dk1"/>
              </a:buClr>
              <a:buSzPts val="1750"/>
              <a:buNone/>
            </a:pPr>
            <a:r>
              <a:t/>
            </a:r>
            <a:endParaRPr sz="17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2.Network layer</a:t>
            </a:r>
            <a:endParaRPr/>
          </a:p>
        </p:txBody>
      </p:sp>
      <p:sp>
        <p:nvSpPr>
          <p:cNvPr id="217" name="Google Shape;21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graphicFrame>
        <p:nvGraphicFramePr>
          <p:cNvPr id="222" name="Google Shape;222;p21"/>
          <p:cNvGraphicFramePr/>
          <p:nvPr/>
        </p:nvGraphicFramePr>
        <p:xfrm>
          <a:off x="735169" y="254398"/>
          <a:ext cx="3000000" cy="3000000"/>
        </p:xfrm>
        <a:graphic>
          <a:graphicData uri="http://schemas.openxmlformats.org/drawingml/2006/table">
            <a:tbl>
              <a:tblPr bandRow="1" firstRow="1">
                <a:noFill/>
                <a:tableStyleId>{4EB8AD45-7651-4124-93B1-407D61EE8CB2}</a:tableStyleId>
              </a:tblPr>
              <a:tblGrid>
                <a:gridCol w="720150"/>
                <a:gridCol w="1300775"/>
                <a:gridCol w="2266675"/>
                <a:gridCol w="2756075"/>
                <a:gridCol w="3471925"/>
              </a:tblGrid>
              <a:tr h="412575">
                <a:tc>
                  <a:txBody>
                    <a:bodyPr/>
                    <a:lstStyle/>
                    <a:p>
                      <a:pPr indent="0" lvl="0" marL="0" marR="0" rtl="0" algn="l">
                        <a:spcBef>
                          <a:spcPts val="0"/>
                        </a:spcBef>
                        <a:spcAft>
                          <a:spcPts val="0"/>
                        </a:spcAft>
                        <a:buNone/>
                      </a:pPr>
                      <a:r>
                        <a:rPr lang="en-US" sz="1800">
                          <a:solidFill>
                            <a:srgbClr val="FF0000"/>
                          </a:solidFill>
                        </a:rPr>
                        <a:t>NO.</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PROTOCOL</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TOOLS FOR 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DEFENCE MECHANISM</a:t>
                      </a:r>
                      <a:endParaRPr sz="1800">
                        <a:solidFill>
                          <a:srgbClr val="FF0000"/>
                        </a:solidFill>
                      </a:endParaRPr>
                    </a:p>
                  </a:txBody>
                  <a:tcPr marT="45725" marB="45725" marR="91450" marL="91450"/>
                </a:tc>
              </a:tr>
              <a:tr h="4125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IP</a:t>
                      </a:r>
                      <a:endParaRPr sz="1800"/>
                    </a:p>
                  </a:txBody>
                  <a:tcPr marT="45725" marB="45725" marR="91450" marL="91450"/>
                </a:tc>
                <a:tc>
                  <a:txBody>
                    <a:bodyPr/>
                    <a:lstStyle/>
                    <a:p>
                      <a:pPr indent="0" lvl="0" marL="0" marR="0" rtl="0" algn="l">
                        <a:spcBef>
                          <a:spcPts val="0"/>
                        </a:spcBef>
                        <a:spcAft>
                          <a:spcPts val="0"/>
                        </a:spcAft>
                        <a:buNone/>
                      </a:pPr>
                      <a:r>
                        <a:rPr lang="en-US" sz="1800"/>
                        <a:t>DOS</a:t>
                      </a:r>
                      <a:endParaRPr sz="1800"/>
                    </a:p>
                  </a:txBody>
                  <a:tcPr marT="45725" marB="45725" marR="91450" marL="91450"/>
                </a:tc>
                <a:tc>
                  <a:txBody>
                    <a:bodyPr/>
                    <a:lstStyle/>
                    <a:p>
                      <a:pPr indent="0" lvl="0" marL="0" marR="0" rtl="0" algn="l">
                        <a:spcBef>
                          <a:spcPts val="0"/>
                        </a:spcBef>
                        <a:spcAft>
                          <a:spcPts val="0"/>
                        </a:spcAft>
                        <a:buNone/>
                      </a:pPr>
                      <a:r>
                        <a:rPr lang="en-US" sz="1800"/>
                        <a:t>HPING,NEMESIS,NETDUDE</a:t>
                      </a:r>
                      <a:endParaRPr sz="1800"/>
                    </a:p>
                  </a:txBody>
                  <a:tcPr marT="45725" marB="45725" marR="91450" marL="91450"/>
                </a:tc>
                <a:tc>
                  <a:txBody>
                    <a:bodyPr/>
                    <a:lstStyle/>
                    <a:p>
                      <a:pPr indent="0" lvl="0" marL="0" marR="0" rtl="0" algn="l">
                        <a:spcBef>
                          <a:spcPts val="0"/>
                        </a:spcBef>
                        <a:spcAft>
                          <a:spcPts val="0"/>
                        </a:spcAft>
                        <a:buNone/>
                      </a:pPr>
                      <a:r>
                        <a:rPr lang="en-US" sz="1800"/>
                        <a:t>PERFORMING</a:t>
                      </a:r>
                      <a:r>
                        <a:rPr lang="en-US" sz="1800"/>
                        <a:t>   MONITORING OF TCP SESSIONS USING NETWORK BASED IDS</a:t>
                      </a:r>
                      <a:endParaRPr sz="1800"/>
                    </a:p>
                  </a:txBody>
                  <a:tcPr marT="45725" marB="45725" marR="91450" marL="91450"/>
                </a:tc>
              </a:tr>
              <a:tr h="4125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IP SPOOFING</a:t>
                      </a:r>
                      <a:endParaRPr sz="1800"/>
                    </a:p>
                  </a:txBody>
                  <a:tcPr marT="45725" marB="45725" marR="91450" marL="91450"/>
                </a:tc>
                <a:tc>
                  <a:txBody>
                    <a:bodyPr/>
                    <a:lstStyle/>
                    <a:p>
                      <a:pPr indent="0" lvl="0" marL="0" marR="0" rtl="0" algn="l">
                        <a:spcBef>
                          <a:spcPts val="0"/>
                        </a:spcBef>
                        <a:spcAft>
                          <a:spcPts val="0"/>
                        </a:spcAft>
                        <a:buNone/>
                      </a:pPr>
                      <a:r>
                        <a:rPr lang="en-US" sz="1800"/>
                        <a:t>APSEND,AICMPSEND,</a:t>
                      </a:r>
                      <a:endParaRPr/>
                    </a:p>
                    <a:p>
                      <a:pPr indent="0" lvl="0" marL="0" marR="0" rtl="0" algn="l">
                        <a:spcBef>
                          <a:spcPts val="0"/>
                        </a:spcBef>
                        <a:spcAft>
                          <a:spcPts val="0"/>
                        </a:spcAft>
                        <a:buNone/>
                      </a:pPr>
                      <a:r>
                        <a:rPr lang="en-US" sz="1800"/>
                        <a:t>ETTERCAP</a:t>
                      </a:r>
                      <a:endParaRPr sz="1800"/>
                    </a:p>
                  </a:txBody>
                  <a:tcPr marT="45725" marB="45725" marR="91450" marL="91450"/>
                </a:tc>
                <a:tc>
                  <a:txBody>
                    <a:bodyPr/>
                    <a:lstStyle/>
                    <a:p>
                      <a:pPr indent="0" lvl="0" marL="0" marR="0" rtl="0" algn="l">
                        <a:spcBef>
                          <a:spcPts val="0"/>
                        </a:spcBef>
                        <a:spcAft>
                          <a:spcPts val="0"/>
                        </a:spcAft>
                        <a:buNone/>
                      </a:pPr>
                      <a:r>
                        <a:rPr lang="en-US" sz="1800"/>
                        <a:t>NIDS,HIDS</a:t>
                      </a:r>
                      <a:endParaRPr sz="1800"/>
                    </a:p>
                  </a:txBody>
                  <a:tcPr marT="45725" marB="45725" marR="91450" marL="91450"/>
                </a:tc>
              </a:tr>
              <a:tr h="3538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TEARDROP</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HPING,NEMESIS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NIDS,HIDS</a:t>
                      </a:r>
                      <a:endParaRPr/>
                    </a:p>
                    <a:p>
                      <a:pPr indent="0" lvl="0" marL="0" marR="0" rtl="0" algn="l">
                        <a:spcBef>
                          <a:spcPts val="0"/>
                        </a:spcBef>
                        <a:spcAft>
                          <a:spcPts val="0"/>
                        </a:spcAft>
                        <a:buNone/>
                      </a:pPr>
                      <a:r>
                        <a:t/>
                      </a:r>
                      <a:endParaRPr sz="1800"/>
                    </a:p>
                  </a:txBody>
                  <a:tcPr marT="45725" marB="45725" marR="91450" marL="91450"/>
                </a:tc>
              </a:tr>
              <a:tr h="4125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SOURCE ROUTING</a:t>
                      </a:r>
                      <a:endParaRPr sz="1800"/>
                    </a:p>
                  </a:txBody>
                  <a:tcPr marT="45725" marB="45725" marR="91450" marL="91450"/>
                </a:tc>
                <a:tc>
                  <a:txBody>
                    <a:bodyPr/>
                    <a:lstStyle/>
                    <a:p>
                      <a:pPr indent="0" lvl="0" marL="0" marR="0" rtl="0" algn="l">
                        <a:spcBef>
                          <a:spcPts val="0"/>
                        </a:spcBef>
                        <a:spcAft>
                          <a:spcPts val="0"/>
                        </a:spcAft>
                        <a:buNone/>
                      </a:pPr>
                      <a:r>
                        <a:rPr lang="en-US" sz="1800"/>
                        <a:t>WINDDUMP,SNORT</a:t>
                      </a:r>
                      <a:endParaRPr sz="1800"/>
                    </a:p>
                  </a:txBody>
                  <a:tcPr marT="45725" marB="45725" marR="91450" marL="91450"/>
                </a:tc>
                <a:tc>
                  <a:txBody>
                    <a:bodyPr/>
                    <a:lstStyle/>
                    <a:p>
                      <a:pPr indent="0" lvl="0" marL="0" marR="0" rtl="0" algn="l">
                        <a:spcBef>
                          <a:spcPts val="0"/>
                        </a:spcBef>
                        <a:spcAft>
                          <a:spcPts val="0"/>
                        </a:spcAft>
                        <a:buNone/>
                      </a:pPr>
                      <a:r>
                        <a:rPr lang="en-US" sz="1800"/>
                        <a:t>DENY SOURCE ROUTING AT GATEWAYS AND FIREWALLS</a:t>
                      </a:r>
                      <a:endParaRPr sz="1800"/>
                    </a:p>
                  </a:txBody>
                  <a:tcPr marT="45725" marB="45725" marR="91450" marL="91450"/>
                </a:tc>
              </a:tr>
              <a:tr h="4125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ICMP</a:t>
                      </a:r>
                      <a:endParaRPr sz="1800"/>
                    </a:p>
                  </a:txBody>
                  <a:tcPr marT="45725" marB="45725" marR="91450" marL="91450"/>
                </a:tc>
                <a:tc>
                  <a:txBody>
                    <a:bodyPr/>
                    <a:lstStyle/>
                    <a:p>
                      <a:pPr indent="0" lvl="0" marL="0" marR="0" rtl="0" algn="l">
                        <a:spcBef>
                          <a:spcPts val="0"/>
                        </a:spcBef>
                        <a:spcAft>
                          <a:spcPts val="0"/>
                        </a:spcAft>
                        <a:buNone/>
                      </a:pPr>
                      <a:r>
                        <a:rPr lang="en-US" sz="1800"/>
                        <a:t>PING OF DEATH</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HPING,NEMESIS,NETDUDE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IMPLEMENT STATEFULL FIREWALLING.MONITOR NETWORK TRAFFIC USING</a:t>
                      </a:r>
                      <a:r>
                        <a:rPr lang="en-US" sz="1800"/>
                        <a:t> NIDS AND HYBRID IDS</a:t>
                      </a:r>
                      <a:endParaRPr sz="1800"/>
                    </a:p>
                  </a:txBody>
                  <a:tcPr marT="45725" marB="45725" marR="91450" marL="91450"/>
                </a:tc>
              </a:tr>
              <a:tr h="4125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SMURF</a:t>
                      </a:r>
                      <a:endParaRPr sz="1800"/>
                    </a:p>
                  </a:txBody>
                  <a:tcPr marT="45725" marB="45725" marR="91450" marL="91450"/>
                </a:tc>
                <a:tc>
                  <a:txBody>
                    <a:bodyPr/>
                    <a:lstStyle/>
                    <a:p>
                      <a:pPr indent="0" lvl="0" marL="0" marR="0" rtl="0" algn="l">
                        <a:spcBef>
                          <a:spcPts val="0"/>
                        </a:spcBef>
                        <a:spcAft>
                          <a:spcPts val="0"/>
                        </a:spcAft>
                        <a:buNone/>
                      </a:pPr>
                      <a:r>
                        <a:rPr lang="en-US" sz="1800"/>
                        <a:t>WIRESHARK,SNIFFT,DSNIFF</a:t>
                      </a:r>
                      <a:endParaRPr sz="1800"/>
                    </a:p>
                  </a:txBody>
                  <a:tcPr marT="45725" marB="45725" marR="91450" marL="91450"/>
                </a:tc>
                <a:tc>
                  <a:txBody>
                    <a:bodyPr/>
                    <a:lstStyle/>
                    <a:p>
                      <a:pPr indent="0" lvl="0" marL="0" marR="0" rtl="0" algn="l">
                        <a:spcBef>
                          <a:spcPts val="0"/>
                        </a:spcBef>
                        <a:spcAft>
                          <a:spcPts val="0"/>
                        </a:spcAft>
                        <a:buNone/>
                      </a:pPr>
                      <a:r>
                        <a:rPr lang="en-US" sz="1800"/>
                        <a:t>RESTRICTION OF SPECIFIC ICMP MSGS.</a:t>
                      </a:r>
                      <a:endParaRPr/>
                    </a:p>
                    <a:p>
                      <a:pPr indent="0" lvl="0" marL="0" marR="0" rtl="0" algn="l">
                        <a:spcBef>
                          <a:spcPts val="0"/>
                        </a:spcBef>
                        <a:spcAft>
                          <a:spcPts val="0"/>
                        </a:spcAft>
                        <a:buNone/>
                      </a:pPr>
                      <a:r>
                        <a:rPr lang="en-US" sz="1800"/>
                        <a:t>FIREWALLS AND IDS</a:t>
                      </a:r>
                      <a:endParaRPr/>
                    </a:p>
                  </a:txBody>
                  <a:tcPr marT="45725" marB="45725" marR="91450" marL="91450"/>
                </a:tc>
              </a:tr>
            </a:tbl>
          </a:graphicData>
        </a:graphic>
      </p:graphicFrame>
      <p:graphicFrame>
        <p:nvGraphicFramePr>
          <p:cNvPr id="223" name="Google Shape;223;p21"/>
          <p:cNvGraphicFramePr/>
          <p:nvPr/>
        </p:nvGraphicFramePr>
        <p:xfrm>
          <a:off x="735169" y="5604736"/>
          <a:ext cx="3000000" cy="3000000"/>
        </p:xfrm>
        <a:graphic>
          <a:graphicData uri="http://schemas.openxmlformats.org/drawingml/2006/table">
            <a:tbl>
              <a:tblPr bandRow="1" firstRow="1">
                <a:noFill/>
                <a:tableStyleId>{4EB8AD45-7651-4124-93B1-407D61EE8CB2}</a:tableStyleId>
              </a:tblPr>
              <a:tblGrid>
                <a:gridCol w="720150"/>
                <a:gridCol w="1287875"/>
                <a:gridCol w="2279550"/>
                <a:gridCol w="2730325"/>
                <a:gridCol w="3497675"/>
              </a:tblGrid>
              <a:tr h="370850">
                <a:tc>
                  <a:txBody>
                    <a:bodyPr/>
                    <a:lstStyle/>
                    <a:p>
                      <a:pPr indent="0" lvl="0" marL="0" marR="0" rtl="0" algn="l">
                        <a:spcBef>
                          <a:spcPts val="0"/>
                        </a:spcBef>
                        <a:spcAft>
                          <a:spcPts val="0"/>
                        </a:spcAft>
                        <a:buNone/>
                      </a:pPr>
                      <a:r>
                        <a:t/>
                      </a:r>
                      <a:endParaRPr sz="1800"/>
                    </a:p>
                  </a:txBody>
                  <a:tcPr marT="45725" marB="45725" marR="91450" marL="91450">
                    <a:solidFill>
                      <a:schemeClr val="lt2"/>
                    </a:solidFill>
                  </a:tcPr>
                </a:tc>
                <a:tc>
                  <a:txBody>
                    <a:bodyPr/>
                    <a:lstStyle/>
                    <a:p>
                      <a:pPr indent="0" lvl="0" marL="0" marR="0" rtl="0" algn="l">
                        <a:spcBef>
                          <a:spcPts val="0"/>
                        </a:spcBef>
                        <a:spcAft>
                          <a:spcPts val="0"/>
                        </a:spcAft>
                        <a:buNone/>
                      </a:pPr>
                      <a:r>
                        <a:t/>
                      </a:r>
                      <a:endParaRPr sz="1800"/>
                    </a:p>
                  </a:txBody>
                  <a:tcPr marT="45725" marB="45725" marR="91450" marL="91450">
                    <a:solidFill>
                      <a:schemeClr val="lt2"/>
                    </a:solidFill>
                  </a:tcPr>
                </a:tc>
                <a:tc>
                  <a:txBody>
                    <a:bodyPr/>
                    <a:lstStyle/>
                    <a:p>
                      <a:pPr indent="0" lvl="0" marL="0" marR="0" rtl="0" algn="l">
                        <a:spcBef>
                          <a:spcPts val="0"/>
                        </a:spcBef>
                        <a:spcAft>
                          <a:spcPts val="0"/>
                        </a:spcAft>
                        <a:buNone/>
                      </a:pPr>
                      <a:r>
                        <a:rPr b="0" lang="en-US" sz="1800">
                          <a:solidFill>
                            <a:schemeClr val="dk1"/>
                          </a:solidFill>
                        </a:rPr>
                        <a:t>ICMP FLOOD</a:t>
                      </a:r>
                      <a:endParaRPr b="0" sz="1800">
                        <a:solidFill>
                          <a:schemeClr val="dk1"/>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a:solidFill>
                            <a:schemeClr val="dk1"/>
                          </a:solidFill>
                        </a:rPr>
                        <a:t>WIRESHARK,SNIFFT,DSNIFF</a:t>
                      </a:r>
                      <a:endParaRPr/>
                    </a:p>
                    <a:p>
                      <a:pPr indent="0" lvl="0" marL="0" marR="0" rtl="0" algn="l">
                        <a:spcBef>
                          <a:spcPts val="0"/>
                        </a:spcBef>
                        <a:spcAft>
                          <a:spcPts val="0"/>
                        </a:spcAft>
                        <a:buNone/>
                      </a:pPr>
                      <a:r>
                        <a:t/>
                      </a:r>
                      <a:endParaRPr sz="1800"/>
                    </a:p>
                  </a:txBody>
                  <a:tcPr marT="45725" marB="45725" marR="91450" marL="91450">
                    <a:solidFill>
                      <a:schemeClr val="lt2"/>
                    </a:solidFill>
                  </a:tcPr>
                </a:tc>
                <a:tc>
                  <a:txBody>
                    <a:bodyPr/>
                    <a:lstStyle/>
                    <a:p>
                      <a:pPr indent="0" lvl="0" marL="0" marR="0" rtl="0" algn="l">
                        <a:spcBef>
                          <a:spcPts val="0"/>
                        </a:spcBef>
                        <a:spcAft>
                          <a:spcPts val="0"/>
                        </a:spcAft>
                        <a:buNone/>
                      </a:pPr>
                      <a:r>
                        <a:rPr b="0" lang="en-US" sz="1800">
                          <a:solidFill>
                            <a:schemeClr val="dk1"/>
                          </a:solidFill>
                        </a:rPr>
                        <a:t>RESTRICTION OF SPECIFIC ICMP MSGS.</a:t>
                      </a:r>
                      <a:endParaRPr/>
                    </a:p>
                    <a:p>
                      <a:pPr indent="0" lvl="0" marL="0" marR="0" rtl="0" algn="l">
                        <a:spcBef>
                          <a:spcPts val="0"/>
                        </a:spcBef>
                        <a:spcAft>
                          <a:spcPts val="0"/>
                        </a:spcAft>
                        <a:buNone/>
                      </a:pPr>
                      <a:r>
                        <a:rPr b="0" lang="en-US" sz="1800">
                          <a:solidFill>
                            <a:schemeClr val="dk1"/>
                          </a:solidFill>
                        </a:rPr>
                        <a:t>FIREWALLS AND IDS</a:t>
                      </a:r>
                      <a:endParaRPr/>
                    </a:p>
                    <a:p>
                      <a:pPr indent="0" lvl="0" marL="0" marR="0" rtl="0" algn="l">
                        <a:spcBef>
                          <a:spcPts val="0"/>
                        </a:spcBef>
                        <a:spcAft>
                          <a:spcPts val="0"/>
                        </a:spcAft>
                        <a:buNone/>
                      </a:pPr>
                      <a:r>
                        <a:t/>
                      </a:r>
                      <a:endParaRPr sz="1800">
                        <a:solidFill>
                          <a:schemeClr val="dk1"/>
                        </a:solidFill>
                      </a:endParaRPr>
                    </a:p>
                  </a:txBody>
                  <a:tcPr marT="45725" marB="45725" marR="91450" marL="91450">
                    <a:solidFill>
                      <a:schemeClr val="lt2"/>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9" name="Google Shape;22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a:t>teardrop attack</a:t>
            </a:r>
            <a:r>
              <a:rPr lang="en-US"/>
              <a:t> is a denial-of-service (DoS) </a:t>
            </a:r>
            <a:r>
              <a:rPr b="1" lang="en-US"/>
              <a:t>attack </a:t>
            </a:r>
            <a:r>
              <a:rPr lang="en-US"/>
              <a:t>that involves sending fragmented packets to a target machine. Since the machine receiving such packets cannot reassemble them due to a bug in TCP/IP fragmentation reassembly, the packets overlap one another, crashing the target network device.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ping of death</a:t>
            </a:r>
            <a:endParaRPr/>
          </a:p>
        </p:txBody>
      </p:sp>
      <p:sp>
        <p:nvSpPr>
          <p:cNvPr id="235" name="Google Shape;235;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 the Internet, ping of death is a </a:t>
            </a:r>
            <a:r>
              <a:rPr lang="en-US" u="sng">
                <a:solidFill>
                  <a:schemeClr val="hlink"/>
                </a:solidFill>
                <a:hlinkClick r:id="rId3"/>
              </a:rPr>
              <a:t>denial of service</a:t>
            </a:r>
            <a:r>
              <a:rPr lang="en-US"/>
              <a:t> (DoS) attack caused by an attacker deliberately sending an </a:t>
            </a:r>
            <a:r>
              <a:rPr lang="en-US" u="sng">
                <a:solidFill>
                  <a:schemeClr val="hlink"/>
                </a:solidFill>
                <a:hlinkClick r:id="rId4"/>
              </a:rPr>
              <a:t>IP</a:t>
            </a:r>
            <a:r>
              <a:rPr lang="en-US"/>
              <a:t> packet larger than the 65,536 bytes allowed by the IP </a:t>
            </a:r>
            <a:r>
              <a:rPr lang="en-US" u="sng">
                <a:solidFill>
                  <a:schemeClr val="hlink"/>
                </a:solidFill>
                <a:hlinkClick r:id="rId5"/>
              </a:rPr>
              <a:t>protocol</a:t>
            </a:r>
            <a:r>
              <a:rPr lang="en-US"/>
              <a:t>. One of the features of TCP/IP is fragmentation; it allows a single IP </a:t>
            </a:r>
            <a:r>
              <a:rPr lang="en-US" u="sng">
                <a:solidFill>
                  <a:schemeClr val="hlink"/>
                </a:solidFill>
                <a:hlinkClick r:id="rId6"/>
              </a:rPr>
              <a:t>packet</a:t>
            </a:r>
            <a:r>
              <a:rPr lang="en-US"/>
              <a:t> to be broken down into smaller segments. In 1996, attackers began to take advantage of that feature when they found that a packet broken down into fragments could add up to more than the allowed 65,536 bytes. Many operating systems didn't know what to do when they received an oversized packet, so they froze, crashed, or rebooted.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1" name="Google Shape;24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Font typeface="Noto Sans Symbols"/>
              <a:buChar char="✔"/>
            </a:pPr>
            <a:r>
              <a:rPr lang="en-US" sz="2380"/>
              <a:t>SMURF ATTACK:The </a:t>
            </a:r>
            <a:r>
              <a:rPr b="1" lang="en-US" sz="2380"/>
              <a:t>Smurf attack</a:t>
            </a:r>
            <a:r>
              <a:rPr lang="en-US" sz="2380"/>
              <a:t> is a </a:t>
            </a:r>
            <a:r>
              <a:rPr lang="en-US" sz="2380" u="sng">
                <a:solidFill>
                  <a:schemeClr val="hlink"/>
                </a:solidFill>
                <a:hlinkClick r:id="rId3"/>
              </a:rPr>
              <a:t>distributed denial-of-service attack</a:t>
            </a:r>
            <a:r>
              <a:rPr lang="en-US" sz="2380"/>
              <a:t> in which large numbers of </a:t>
            </a:r>
            <a:r>
              <a:rPr lang="en-US" sz="2380" u="sng">
                <a:solidFill>
                  <a:schemeClr val="hlink"/>
                </a:solidFill>
                <a:hlinkClick r:id="rId4"/>
              </a:rPr>
              <a:t>Internet Control Message Protocol</a:t>
            </a:r>
            <a:r>
              <a:rPr lang="en-US" sz="2380"/>
              <a:t> (ICMP) packets with the intended victim's </a:t>
            </a:r>
            <a:r>
              <a:rPr lang="en-US" sz="2380" u="sng">
                <a:solidFill>
                  <a:schemeClr val="hlink"/>
                </a:solidFill>
                <a:hlinkClick r:id="rId5"/>
              </a:rPr>
              <a:t>spoofed</a:t>
            </a:r>
            <a:r>
              <a:rPr lang="en-US" sz="2380"/>
              <a:t> source IP are broadcast to a </a:t>
            </a:r>
            <a:r>
              <a:rPr lang="en-US" sz="2380" u="sng">
                <a:solidFill>
                  <a:schemeClr val="hlink"/>
                </a:solidFill>
                <a:hlinkClick r:id="rId6"/>
              </a:rPr>
              <a:t>computer network</a:t>
            </a:r>
            <a:r>
              <a:rPr lang="en-US" sz="2380"/>
              <a:t> using an IP </a:t>
            </a:r>
            <a:r>
              <a:rPr lang="en-US" sz="2380" u="sng">
                <a:solidFill>
                  <a:schemeClr val="hlink"/>
                </a:solidFill>
                <a:hlinkClick r:id="rId7"/>
              </a:rPr>
              <a:t>broadcast address</a:t>
            </a:r>
            <a:r>
              <a:rPr lang="en-US" sz="2380"/>
              <a:t>. Most devices on a network will, by default, respond to this by sending a reply to the source IP address. If the number of machines on the network that receive and respond to these packets is very large, the victim's computer will be flooded with traffic. This can slow down the victim's computer to the point where it becomes impossible to work on.</a:t>
            </a:r>
            <a:endParaRPr/>
          </a:p>
          <a:p>
            <a:pPr indent="-228600" lvl="0" marL="228600" rtl="0" algn="l">
              <a:lnSpc>
                <a:spcPct val="70000"/>
              </a:lnSpc>
              <a:spcBef>
                <a:spcPts val="1000"/>
              </a:spcBef>
              <a:spcAft>
                <a:spcPts val="0"/>
              </a:spcAft>
              <a:buClr>
                <a:schemeClr val="dk1"/>
              </a:buClr>
              <a:buSzPts val="2380"/>
              <a:buFont typeface="Noto Sans Symbols"/>
              <a:buChar char="▪"/>
            </a:pPr>
            <a:r>
              <a:rPr lang="en-US" sz="2380"/>
              <a:t>The fix is two-fold:</a:t>
            </a:r>
            <a:endParaRPr/>
          </a:p>
          <a:p>
            <a:pPr indent="-77470" lvl="0" marL="228600" rtl="0" algn="l">
              <a:lnSpc>
                <a:spcPct val="70000"/>
              </a:lnSpc>
              <a:spcBef>
                <a:spcPts val="1000"/>
              </a:spcBef>
              <a:spcAft>
                <a:spcPts val="0"/>
              </a:spcAft>
              <a:buClr>
                <a:schemeClr val="dk1"/>
              </a:buClr>
              <a:buSzPts val="2380"/>
              <a:buFont typeface="Noto Sans Symbols"/>
              <a:buNone/>
            </a:pPr>
            <a:r>
              <a:t/>
            </a:r>
            <a:endParaRPr sz="2380"/>
          </a:p>
          <a:p>
            <a:pPr indent="-228600" lvl="0" marL="228600" rtl="0" algn="l">
              <a:lnSpc>
                <a:spcPct val="70000"/>
              </a:lnSpc>
              <a:spcBef>
                <a:spcPts val="1000"/>
              </a:spcBef>
              <a:spcAft>
                <a:spcPts val="0"/>
              </a:spcAft>
              <a:buClr>
                <a:schemeClr val="dk1"/>
              </a:buClr>
              <a:buSzPts val="2380"/>
              <a:buFont typeface="Noto Sans Symbols"/>
              <a:buChar char="▪"/>
            </a:pPr>
            <a:r>
              <a:rPr lang="en-US" sz="2380"/>
              <a:t>Configure individual hosts and routers to not respond to ICMP requests or broadcasts; or</a:t>
            </a:r>
            <a:endParaRPr/>
          </a:p>
          <a:p>
            <a:pPr indent="-228600" lvl="0" marL="228600" rtl="0" algn="l">
              <a:lnSpc>
                <a:spcPct val="70000"/>
              </a:lnSpc>
              <a:spcBef>
                <a:spcPts val="1000"/>
              </a:spcBef>
              <a:spcAft>
                <a:spcPts val="0"/>
              </a:spcAft>
              <a:buClr>
                <a:schemeClr val="dk1"/>
              </a:buClr>
              <a:buSzPts val="2380"/>
              <a:buFont typeface="Noto Sans Symbols"/>
              <a:buChar char="▪"/>
            </a:pPr>
            <a:r>
              <a:rPr lang="en-US" sz="2380"/>
              <a:t>Configure routers to not forward packets directed to broadcast addresses.</a:t>
            </a:r>
            <a:endParaRPr/>
          </a:p>
          <a:p>
            <a:pPr indent="-77470" lvl="0" marL="228600" rtl="0" algn="l">
              <a:lnSpc>
                <a:spcPct val="70000"/>
              </a:lnSpc>
              <a:spcBef>
                <a:spcPts val="1000"/>
              </a:spcBef>
              <a:spcAft>
                <a:spcPts val="0"/>
              </a:spcAft>
              <a:buClr>
                <a:schemeClr val="dk1"/>
              </a:buClr>
              <a:buSzPts val="2380"/>
              <a:buFont typeface="Noto Sans Symbols"/>
              <a:buNone/>
            </a:pPr>
            <a:r>
              <a:t/>
            </a:r>
            <a:endParaRPr sz="2380"/>
          </a:p>
          <a:p>
            <a:pPr indent="-77470" lvl="0" marL="228600" rtl="0" algn="l">
              <a:lnSpc>
                <a:spcPct val="70000"/>
              </a:lnSpc>
              <a:spcBef>
                <a:spcPts val="1000"/>
              </a:spcBef>
              <a:spcAft>
                <a:spcPts val="0"/>
              </a:spcAft>
              <a:buClr>
                <a:schemeClr val="dk1"/>
              </a:buClr>
              <a:buSzPts val="2380"/>
              <a:buNone/>
            </a:pPr>
            <a:r>
              <a:t/>
            </a:r>
            <a:endParaRPr sz="238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g5ec087cf24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800"/>
              </a:spcAft>
              <a:buClr>
                <a:schemeClr val="dk1"/>
              </a:buClr>
              <a:buSzPts val="1100"/>
              <a:buFont typeface="Arial"/>
              <a:buNone/>
            </a:pPr>
            <a:r>
              <a:rPr lang="en-US" sz="2400">
                <a:solidFill>
                  <a:srgbClr val="333333"/>
                </a:solidFill>
                <a:highlight>
                  <a:srgbClr val="FFFFFF"/>
                </a:highlight>
                <a:latin typeface="Arial"/>
                <a:ea typeface="Arial"/>
                <a:cs typeface="Arial"/>
                <a:sym typeface="Arial"/>
              </a:rPr>
              <a:t>Source routing:</a:t>
            </a:r>
            <a:endParaRPr/>
          </a:p>
        </p:txBody>
      </p:sp>
      <p:sp>
        <p:nvSpPr>
          <p:cNvPr id="247" name="Google Shape;247;g5ec087cf24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333333"/>
                </a:solidFill>
                <a:highlight>
                  <a:srgbClr val="FFFFFF"/>
                </a:highlight>
                <a:latin typeface="Arial"/>
                <a:ea typeface="Arial"/>
                <a:cs typeface="Arial"/>
                <a:sym typeface="Arial"/>
              </a:rPr>
              <a:t>Source routing </a:t>
            </a:r>
            <a:r>
              <a:rPr lang="en-US" sz="2400">
                <a:solidFill>
                  <a:srgbClr val="333333"/>
                </a:solidFill>
                <a:highlight>
                  <a:srgbClr val="FFFFFF"/>
                </a:highlight>
                <a:latin typeface="Arial"/>
                <a:ea typeface="Arial"/>
                <a:cs typeface="Arial"/>
                <a:sym typeface="Arial"/>
              </a:rPr>
              <a:t>is a specific routing process where senders can specify the route that data packets take through a network. This allows for troubleshooting and various transmission goals. Source routing is an alternative to traditional routing where packets just move through a network based on their destination.</a:t>
            </a:r>
            <a:endParaRPr sz="240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400">
                <a:solidFill>
                  <a:srgbClr val="333333"/>
                </a:solidFill>
                <a:highlight>
                  <a:srgbClr val="FFFFFF"/>
                </a:highlight>
                <a:latin typeface="Arial"/>
                <a:ea typeface="Arial"/>
                <a:cs typeface="Arial"/>
                <a:sym typeface="Arial"/>
              </a:rPr>
              <a:t>Source routing is also known as path addressing.</a:t>
            </a:r>
            <a:endParaRPr sz="2400">
              <a:solidFill>
                <a:srgbClr val="333333"/>
              </a:solidFill>
              <a:highlight>
                <a:srgbClr val="FFFFFF"/>
              </a:highlight>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g5ec087cf24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5ec087cf24_0_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600">
                <a:solidFill>
                  <a:srgbClr val="4B4B4B"/>
                </a:solidFill>
                <a:latin typeface="Roboto"/>
                <a:ea typeface="Roboto"/>
                <a:cs typeface="Roboto"/>
                <a:sym typeface="Roboto"/>
              </a:rPr>
              <a:t>An ICMP Flood attack - the sending of an abnormally large number of ICMP packets of any type (especially network latency testing "ping" packets) - can overwhelm a target server that attempts to process every incoming ICMP request, and this can result in a </a:t>
            </a:r>
            <a:r>
              <a:rPr lang="en-US" sz="3600">
                <a:solidFill>
                  <a:srgbClr val="FFFFFF"/>
                </a:solidFill>
                <a:highlight>
                  <a:srgbClr val="505050"/>
                </a:highlight>
                <a:uFill>
                  <a:noFill/>
                </a:uFill>
                <a:latin typeface="Roboto"/>
                <a:ea typeface="Roboto"/>
                <a:cs typeface="Roboto"/>
                <a:sym typeface="Roboto"/>
                <a:hlinkClick r:id="rId3"/>
              </a:rPr>
              <a:t>denial-of-service condition</a:t>
            </a:r>
            <a:r>
              <a:rPr lang="en-US" sz="3600">
                <a:solidFill>
                  <a:srgbClr val="4B4B4B"/>
                </a:solidFill>
                <a:latin typeface="Roboto"/>
                <a:ea typeface="Roboto"/>
                <a:cs typeface="Roboto"/>
                <a:sym typeface="Roboto"/>
              </a:rPr>
              <a:t> for the target server.</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97" name="Google Shape;97;p3"/>
          <p:cNvPicPr preferRelativeResize="0"/>
          <p:nvPr>
            <p:ph idx="1" type="body"/>
          </p:nvPr>
        </p:nvPicPr>
        <p:blipFill rotWithShape="1">
          <a:blip r:embed="rId3">
            <a:alphaModFix/>
          </a:blip>
          <a:srcRect b="0" l="0" r="0" t="0"/>
          <a:stretch/>
        </p:blipFill>
        <p:spPr>
          <a:xfrm>
            <a:off x="375557" y="171941"/>
            <a:ext cx="10880577" cy="6279947"/>
          </a:xfrm>
          <a:prstGeom prst="rect">
            <a:avLst/>
          </a:prstGeom>
          <a:noFill/>
          <a:ln>
            <a:noFill/>
          </a:ln>
        </p:spPr>
      </p:pic>
      <p:sp>
        <p:nvSpPr>
          <p:cNvPr id="98" name="Google Shape;98;p3"/>
          <p:cNvSpPr/>
          <p:nvPr/>
        </p:nvSpPr>
        <p:spPr>
          <a:xfrm>
            <a:off x="1030310" y="2498501"/>
            <a:ext cx="9607639" cy="121061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3"/>
          <p:cNvSpPr/>
          <p:nvPr/>
        </p:nvSpPr>
        <p:spPr>
          <a:xfrm>
            <a:off x="965915" y="5138670"/>
            <a:ext cx="10387885" cy="131321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3.TRANSPORT LAYER</a:t>
            </a:r>
            <a:endParaRPr/>
          </a:p>
        </p:txBody>
      </p:sp>
      <p:sp>
        <p:nvSpPr>
          <p:cNvPr id="259" name="Google Shape;25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graphicFrame>
        <p:nvGraphicFramePr>
          <p:cNvPr id="264" name="Google Shape;264;p26"/>
          <p:cNvGraphicFramePr/>
          <p:nvPr/>
        </p:nvGraphicFramePr>
        <p:xfrm>
          <a:off x="838200" y="1825625"/>
          <a:ext cx="3000000" cy="3000000"/>
        </p:xfrm>
        <a:graphic>
          <a:graphicData uri="http://schemas.openxmlformats.org/drawingml/2006/table">
            <a:tbl>
              <a:tblPr bandRow="1" firstRow="1">
                <a:noFill/>
                <a:tableStyleId>{4EB8AD45-7651-4124-93B1-407D61EE8CB2}</a:tableStyleId>
              </a:tblPr>
              <a:tblGrid>
                <a:gridCol w="720150"/>
                <a:gridCol w="1300775"/>
                <a:gridCol w="2266675"/>
                <a:gridCol w="2640175"/>
                <a:gridCol w="3587850"/>
              </a:tblGrid>
              <a:tr h="370850">
                <a:tc>
                  <a:txBody>
                    <a:bodyPr/>
                    <a:lstStyle/>
                    <a:p>
                      <a:pPr indent="0" lvl="0" marL="0" marR="0" rtl="0" algn="l">
                        <a:spcBef>
                          <a:spcPts val="0"/>
                        </a:spcBef>
                        <a:spcAft>
                          <a:spcPts val="0"/>
                        </a:spcAft>
                        <a:buNone/>
                      </a:pPr>
                      <a:r>
                        <a:rPr lang="en-US" sz="1800">
                          <a:solidFill>
                            <a:srgbClr val="FF0000"/>
                          </a:solidFill>
                        </a:rPr>
                        <a:t>NO.</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PROTOCOL</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TOOLS FOR 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DEFENCE MECHANISM</a:t>
                      </a:r>
                      <a:endParaRPr sz="1800">
                        <a:solidFill>
                          <a:srgbClr val="FF0000"/>
                        </a:solidFill>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TCP</a:t>
                      </a:r>
                      <a:endParaRPr sz="1800"/>
                    </a:p>
                  </a:txBody>
                  <a:tcPr marT="45725" marB="45725" marR="91450" marL="91450"/>
                </a:tc>
                <a:tc>
                  <a:txBody>
                    <a:bodyPr/>
                    <a:lstStyle/>
                    <a:p>
                      <a:pPr indent="0" lvl="0" marL="0" marR="0" rtl="0" algn="l">
                        <a:spcBef>
                          <a:spcPts val="0"/>
                        </a:spcBef>
                        <a:spcAft>
                          <a:spcPts val="0"/>
                        </a:spcAft>
                        <a:buNone/>
                      </a:pPr>
                      <a:r>
                        <a:rPr lang="en-US" sz="1800"/>
                        <a:t>TOO BIG FRAGMENT</a:t>
                      </a:r>
                      <a:endParaRPr/>
                    </a:p>
                  </a:txBody>
                  <a:tcPr marT="45725" marB="45725" marR="91450" marL="91450"/>
                </a:tc>
                <a:tc>
                  <a:txBody>
                    <a:bodyPr/>
                    <a:lstStyle/>
                    <a:p>
                      <a:pPr indent="0" lvl="0" marL="0" marR="0" rtl="0" algn="l">
                        <a:spcBef>
                          <a:spcPts val="0"/>
                        </a:spcBef>
                        <a:spcAft>
                          <a:spcPts val="0"/>
                        </a:spcAft>
                        <a:buNone/>
                      </a:pPr>
                      <a:r>
                        <a:rPr lang="en-US" sz="1800"/>
                        <a:t>BUBONIC,TARGA3</a:t>
                      </a:r>
                      <a:endParaRPr sz="1800"/>
                    </a:p>
                  </a:txBody>
                  <a:tcPr marT="45725" marB="45725" marR="91450" marL="91450"/>
                </a:tc>
                <a:tc>
                  <a:txBody>
                    <a:bodyPr/>
                    <a:lstStyle/>
                    <a:p>
                      <a:pPr indent="0" lvl="0" marL="0" marR="0" rtl="0" algn="l">
                        <a:spcBef>
                          <a:spcPts val="0"/>
                        </a:spcBef>
                        <a:spcAft>
                          <a:spcPts val="0"/>
                        </a:spcAft>
                        <a:buNone/>
                      </a:pPr>
                      <a:r>
                        <a:rPr lang="en-US" sz="1800"/>
                        <a:t>PACKET FILTER FIREWALL</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CONNECTION HIJACKING/BLIND ATTACK</a:t>
                      </a:r>
                      <a:endParaRPr sz="1800"/>
                    </a:p>
                  </a:txBody>
                  <a:tcPr marT="45725" marB="45725" marR="91450" marL="91450"/>
                </a:tc>
                <a:tc>
                  <a:txBody>
                    <a:bodyPr/>
                    <a:lstStyle/>
                    <a:p>
                      <a:pPr indent="0" lvl="0" marL="0" marR="0" rtl="0" algn="l">
                        <a:spcBef>
                          <a:spcPts val="0"/>
                        </a:spcBef>
                        <a:spcAft>
                          <a:spcPts val="0"/>
                        </a:spcAft>
                        <a:buNone/>
                      </a:pPr>
                      <a:r>
                        <a:rPr lang="en-US" sz="1800"/>
                        <a:t>HUNT,JUGGERNAUT,</a:t>
                      </a:r>
                      <a:endParaRPr/>
                    </a:p>
                    <a:p>
                      <a:pPr indent="0" lvl="0" marL="0" marR="0" rtl="0" algn="l">
                        <a:spcBef>
                          <a:spcPts val="0"/>
                        </a:spcBef>
                        <a:spcAft>
                          <a:spcPts val="0"/>
                        </a:spcAft>
                        <a:buNone/>
                      </a:pPr>
                      <a:r>
                        <a:rPr lang="en-US" sz="1800"/>
                        <a:t>TSIGHT</a:t>
                      </a:r>
                      <a:endParaRPr sz="1800"/>
                    </a:p>
                  </a:txBody>
                  <a:tcPr marT="45725" marB="45725" marR="91450" marL="91450"/>
                </a:tc>
                <a:tc>
                  <a:txBody>
                    <a:bodyPr/>
                    <a:lstStyle/>
                    <a:p>
                      <a:pPr indent="0" lvl="0" marL="0" marR="0" rtl="0" algn="l">
                        <a:spcBef>
                          <a:spcPts val="0"/>
                        </a:spcBef>
                        <a:spcAft>
                          <a:spcPts val="0"/>
                        </a:spcAft>
                        <a:buNone/>
                      </a:pPr>
                      <a:r>
                        <a:rPr lang="en-US" sz="1800"/>
                        <a:t>NIDS,HIDS,STATEFUL FIREWALLING</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TCP RESET</a:t>
                      </a:r>
                      <a:endParaRPr sz="1800"/>
                    </a:p>
                  </a:txBody>
                  <a:tcPr marT="45725" marB="45725" marR="91450" marL="91450"/>
                </a:tc>
                <a:tc>
                  <a:txBody>
                    <a:bodyPr/>
                    <a:lstStyle/>
                    <a:p>
                      <a:pPr indent="0" lvl="0" marL="0" marR="0" rtl="0" algn="l">
                        <a:spcBef>
                          <a:spcPts val="0"/>
                        </a:spcBef>
                        <a:spcAft>
                          <a:spcPts val="0"/>
                        </a:spcAft>
                        <a:buNone/>
                      </a:pPr>
                      <a:r>
                        <a:rPr lang="en-US" sz="1800"/>
                        <a:t>HPING2,NEMESIS,SCAPY</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NIDS,HIDS,STATEFUL FIREWALLING</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LAND</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BUBONIC,TARGA3</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PACKET FILTER FIREWALL</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SYN FLOOD</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HPING2,NEMESIS,SCAPY</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PACKET FILTER FIREWALL</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Google Shape;269;p27"/>
          <p:cNvPicPr preferRelativeResize="0"/>
          <p:nvPr>
            <p:ph idx="1" type="body"/>
          </p:nvPr>
        </p:nvPicPr>
        <p:blipFill rotWithShape="1">
          <a:blip r:embed="rId3">
            <a:alphaModFix/>
          </a:blip>
          <a:srcRect b="0" l="0" r="0" t="0"/>
          <a:stretch/>
        </p:blipFill>
        <p:spPr>
          <a:xfrm>
            <a:off x="66816" y="231820"/>
            <a:ext cx="11253714" cy="55887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5" name="Google Shape;27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lang="en-US">
                <a:solidFill>
                  <a:srgbClr val="FF0000"/>
                </a:solidFill>
              </a:rPr>
              <a:t>LAND Attack </a:t>
            </a:r>
            <a:r>
              <a:rPr lang="en-US"/>
              <a:t>is a Denial of Service (DoS) attack in which, the attacker sets the source and destination information of a TCP segment to be the same. A vulnerable machine will crash or freeze due to the packet being repeatedly processed by the TCP stack.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graphicFrame>
        <p:nvGraphicFramePr>
          <p:cNvPr id="280" name="Google Shape;280;p29"/>
          <p:cNvGraphicFramePr/>
          <p:nvPr/>
        </p:nvGraphicFramePr>
        <p:xfrm>
          <a:off x="838200" y="1825625"/>
          <a:ext cx="3000000" cy="3000000"/>
        </p:xfrm>
        <a:graphic>
          <a:graphicData uri="http://schemas.openxmlformats.org/drawingml/2006/table">
            <a:tbl>
              <a:tblPr bandRow="1" firstRow="1">
                <a:noFill/>
                <a:tableStyleId>{4EB8AD45-7651-4124-93B1-407D61EE8CB2}</a:tableStyleId>
              </a:tblPr>
              <a:tblGrid>
                <a:gridCol w="720150"/>
                <a:gridCol w="1300775"/>
                <a:gridCol w="2266675"/>
                <a:gridCol w="2640175"/>
                <a:gridCol w="3587850"/>
              </a:tblGrid>
              <a:tr h="370850">
                <a:tc>
                  <a:txBody>
                    <a:bodyPr/>
                    <a:lstStyle/>
                    <a:p>
                      <a:pPr indent="0" lvl="0" marL="0" marR="0" rtl="0" algn="l">
                        <a:spcBef>
                          <a:spcPts val="0"/>
                        </a:spcBef>
                        <a:spcAft>
                          <a:spcPts val="0"/>
                        </a:spcAft>
                        <a:buNone/>
                      </a:pPr>
                      <a:r>
                        <a:rPr lang="en-US" sz="1800">
                          <a:solidFill>
                            <a:srgbClr val="FF0000"/>
                          </a:solidFill>
                        </a:rPr>
                        <a:t>NO.</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PROTOCOL</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TOOLS FOR 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DEFENCE MECHANISM</a:t>
                      </a:r>
                      <a:endParaRPr sz="1800">
                        <a:solidFill>
                          <a:srgbClr val="FF0000"/>
                        </a:solidFill>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UDP</a:t>
                      </a:r>
                      <a:endParaRPr sz="1800"/>
                    </a:p>
                  </a:txBody>
                  <a:tcPr marT="45725" marB="45725" marR="91450" marL="91450"/>
                </a:tc>
                <a:tc>
                  <a:txBody>
                    <a:bodyPr/>
                    <a:lstStyle/>
                    <a:p>
                      <a:pPr indent="0" lvl="0" marL="0" marR="0" rtl="0" algn="l">
                        <a:spcBef>
                          <a:spcPts val="0"/>
                        </a:spcBef>
                        <a:spcAft>
                          <a:spcPts val="0"/>
                        </a:spcAft>
                        <a:buNone/>
                      </a:pPr>
                      <a:r>
                        <a:rPr lang="en-US" sz="1800"/>
                        <a:t>UDP FLOOD</a:t>
                      </a:r>
                      <a:endParaRPr/>
                    </a:p>
                  </a:txBody>
                  <a:tcPr marT="45725" marB="45725" marR="91450" marL="91450"/>
                </a:tc>
                <a:tc>
                  <a:txBody>
                    <a:bodyPr/>
                    <a:lstStyle/>
                    <a:p>
                      <a:pPr indent="0" lvl="0" marL="0" marR="0" rtl="0" algn="l">
                        <a:spcBef>
                          <a:spcPts val="0"/>
                        </a:spcBef>
                        <a:spcAft>
                          <a:spcPts val="0"/>
                        </a:spcAft>
                        <a:buNone/>
                      </a:pPr>
                      <a:r>
                        <a:rPr lang="en-US" sz="1800"/>
                        <a:t>TRINOO</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PACKET FILTER FIREWALL</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FRAGGLE</a:t>
                      </a:r>
                      <a:endParaRPr sz="1800"/>
                    </a:p>
                  </a:txBody>
                  <a:tcPr marT="45725" marB="45725" marR="91450" marL="91450"/>
                </a:tc>
                <a:tc>
                  <a:txBody>
                    <a:bodyPr/>
                    <a:lstStyle/>
                    <a:p>
                      <a:pPr indent="0" lvl="0" marL="0" marR="0" rtl="0" algn="l">
                        <a:spcBef>
                          <a:spcPts val="0"/>
                        </a:spcBef>
                        <a:spcAft>
                          <a:spcPts val="0"/>
                        </a:spcAft>
                        <a:buNone/>
                      </a:pPr>
                      <a:r>
                        <a:rPr lang="en-US" sz="1800"/>
                        <a:t>NEMESIS,ETHERAL,</a:t>
                      </a:r>
                      <a:endParaRPr/>
                    </a:p>
                    <a:p>
                      <a:pPr indent="0" lvl="0" marL="0" marR="0" rtl="0" algn="l">
                        <a:spcBef>
                          <a:spcPts val="0"/>
                        </a:spcBef>
                        <a:spcAft>
                          <a:spcPts val="0"/>
                        </a:spcAft>
                        <a:buNone/>
                      </a:pPr>
                      <a:r>
                        <a:rPr lang="en-US" sz="1800"/>
                        <a:t>SNIFFIT,Dsniff</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NIDS,HIDS,STATEFUL FIREWALLING</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g60db2dafff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60db2dafff_0_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solidFill>
                  <a:srgbClr val="424242"/>
                </a:solidFill>
                <a:highlight>
                  <a:srgbClr val="F2F2F2"/>
                </a:highlight>
                <a:latin typeface="Roboto"/>
                <a:ea typeface="Roboto"/>
                <a:cs typeface="Roboto"/>
                <a:sym typeface="Roboto"/>
              </a:rPr>
              <a:t>A UDP flood is a type of </a:t>
            </a:r>
            <a:r>
              <a:rPr lang="en-US" sz="2400" u="sng">
                <a:solidFill>
                  <a:srgbClr val="7D4788"/>
                </a:solidFill>
                <a:highlight>
                  <a:srgbClr val="F2F2F2"/>
                </a:highlight>
                <a:latin typeface="Roboto"/>
                <a:ea typeface="Roboto"/>
                <a:cs typeface="Roboto"/>
                <a:sym typeface="Roboto"/>
                <a:hlinkClick r:id="rId3"/>
              </a:rPr>
              <a:t>denial-of-service</a:t>
            </a:r>
            <a:r>
              <a:rPr lang="en-US" sz="2400">
                <a:solidFill>
                  <a:srgbClr val="424242"/>
                </a:solidFill>
                <a:highlight>
                  <a:srgbClr val="F2F2F2"/>
                </a:highlight>
                <a:latin typeface="Roboto"/>
                <a:ea typeface="Roboto"/>
                <a:cs typeface="Roboto"/>
                <a:sym typeface="Roboto"/>
              </a:rPr>
              <a:t> attack in which a large number of </a:t>
            </a:r>
            <a:r>
              <a:rPr lang="en-US" sz="2400" u="sng">
                <a:solidFill>
                  <a:srgbClr val="7D4788"/>
                </a:solidFill>
                <a:highlight>
                  <a:srgbClr val="F2F2F2"/>
                </a:highlight>
                <a:latin typeface="Roboto"/>
                <a:ea typeface="Roboto"/>
                <a:cs typeface="Roboto"/>
                <a:sym typeface="Roboto"/>
                <a:hlinkClick r:id="rId4"/>
              </a:rPr>
              <a:t>User Datagram Protocol (UDP)</a:t>
            </a:r>
            <a:r>
              <a:rPr lang="en-US" sz="2400">
                <a:solidFill>
                  <a:srgbClr val="424242"/>
                </a:solidFill>
                <a:highlight>
                  <a:srgbClr val="F2F2F2"/>
                </a:highlight>
                <a:latin typeface="Roboto"/>
                <a:ea typeface="Roboto"/>
                <a:cs typeface="Roboto"/>
                <a:sym typeface="Roboto"/>
              </a:rPr>
              <a:t> packets are sent to a targeted server with the aim of overwhelming that device’s ability to process and respond. The firewall protecting the targeted server can also become exhausted as a result of UDP flooding, resulting in a denial-of-service to legitimate traffic.</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2" name="Google Shape;29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a:t>Fraggle Attack</a:t>
            </a:r>
            <a:r>
              <a:rPr lang="en-US"/>
              <a:t> is a denial-of-service (DoS) </a:t>
            </a:r>
            <a:r>
              <a:rPr b="1" lang="en-US"/>
              <a:t>attack</a:t>
            </a:r>
            <a:r>
              <a:rPr lang="en-US"/>
              <a:t> that involves sending a large amount of spoofed UDP traffic to a router's broadcast address within a network. It is very similar to a Smurf </a:t>
            </a:r>
            <a:r>
              <a:rPr b="1" lang="en-US"/>
              <a:t>Attack</a:t>
            </a:r>
            <a:r>
              <a:rPr lang="en-US"/>
              <a:t>, which uses spoofed ICMP traffic rather than UDP traffic to achieve the same goal.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4:APPLICATION LAYER</a:t>
            </a:r>
            <a:endParaRPr/>
          </a:p>
        </p:txBody>
      </p:sp>
      <p:sp>
        <p:nvSpPr>
          <p:cNvPr id="298" name="Google Shape;298;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graphicFrame>
        <p:nvGraphicFramePr>
          <p:cNvPr id="303" name="Google Shape;303;p32"/>
          <p:cNvGraphicFramePr/>
          <p:nvPr/>
        </p:nvGraphicFramePr>
        <p:xfrm>
          <a:off x="838200" y="1825625"/>
          <a:ext cx="3000000" cy="3000000"/>
        </p:xfrm>
        <a:graphic>
          <a:graphicData uri="http://schemas.openxmlformats.org/drawingml/2006/table">
            <a:tbl>
              <a:tblPr bandRow="1" firstRow="1">
                <a:noFill/>
                <a:tableStyleId>{4EB8AD45-7651-4124-93B1-407D61EE8CB2}</a:tableStyleId>
              </a:tblPr>
              <a:tblGrid>
                <a:gridCol w="720150"/>
                <a:gridCol w="1300775"/>
                <a:gridCol w="2266675"/>
                <a:gridCol w="2640175"/>
                <a:gridCol w="3587850"/>
              </a:tblGrid>
              <a:tr h="370850">
                <a:tc>
                  <a:txBody>
                    <a:bodyPr/>
                    <a:lstStyle/>
                    <a:p>
                      <a:pPr indent="0" lvl="0" marL="0" marR="0" rtl="0" algn="l">
                        <a:spcBef>
                          <a:spcPts val="0"/>
                        </a:spcBef>
                        <a:spcAft>
                          <a:spcPts val="0"/>
                        </a:spcAft>
                        <a:buNone/>
                      </a:pPr>
                      <a:r>
                        <a:rPr lang="en-US" sz="1800">
                          <a:solidFill>
                            <a:srgbClr val="FF0000"/>
                          </a:solidFill>
                        </a:rPr>
                        <a:t>NO.</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PROTOCOL</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TOOLS FOR ATTACK</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DEFENCE MECHANISM</a:t>
                      </a:r>
                      <a:endParaRPr sz="1800">
                        <a:solidFill>
                          <a:srgbClr val="FF0000"/>
                        </a:solidFill>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HTTP</a:t>
                      </a:r>
                      <a:endParaRPr sz="1800"/>
                    </a:p>
                  </a:txBody>
                  <a:tcPr marT="45725" marB="45725" marR="91450" marL="91450"/>
                </a:tc>
                <a:tc>
                  <a:txBody>
                    <a:bodyPr/>
                    <a:lstStyle/>
                    <a:p>
                      <a:pPr indent="0" lvl="0" marL="0" marR="0" rtl="0" algn="l">
                        <a:spcBef>
                          <a:spcPts val="0"/>
                        </a:spcBef>
                        <a:spcAft>
                          <a:spcPts val="0"/>
                        </a:spcAft>
                        <a:buNone/>
                      </a:pPr>
                      <a:r>
                        <a:rPr lang="en-US" sz="1800"/>
                        <a:t>SLOWLORIS</a:t>
                      </a:r>
                      <a:endParaRPr/>
                    </a:p>
                  </a:txBody>
                  <a:tcPr marT="45725" marB="45725" marR="91450" marL="91450"/>
                </a:tc>
                <a:tc>
                  <a:txBody>
                    <a:bodyPr/>
                    <a:lstStyle/>
                    <a:p>
                      <a:pPr indent="0" lvl="0" marL="0" marR="0" rtl="0" algn="l">
                        <a:spcBef>
                          <a:spcPts val="0"/>
                        </a:spcBef>
                        <a:spcAft>
                          <a:spcPts val="0"/>
                        </a:spcAft>
                        <a:buNone/>
                      </a:pPr>
                      <a:r>
                        <a:rPr lang="en-US" sz="1800"/>
                        <a:t>WEBSPY,WEBSNIFF</a:t>
                      </a:r>
                      <a:endParaRPr sz="1800"/>
                    </a:p>
                  </a:txBody>
                  <a:tcPr marT="45725" marB="45725" marR="91450" marL="91450"/>
                </a:tc>
                <a:tc>
                  <a:txBody>
                    <a:bodyPr/>
                    <a:lstStyle/>
                    <a:p>
                      <a:pPr indent="0" lvl="0" marL="0" marR="0" rtl="0" algn="l">
                        <a:spcBef>
                          <a:spcPts val="0"/>
                        </a:spcBef>
                        <a:spcAft>
                          <a:spcPts val="0"/>
                        </a:spcAft>
                        <a:buNone/>
                      </a:pPr>
                      <a:r>
                        <a:rPr lang="en-US" sz="1800"/>
                        <a:t>INGRESS FILTERING</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HTTP FLOOD</a:t>
                      </a:r>
                      <a:endParaRPr sz="1800"/>
                    </a:p>
                  </a:txBody>
                  <a:tcPr marT="45725" marB="45725" marR="91450" marL="91450"/>
                </a:tc>
                <a:tc>
                  <a:txBody>
                    <a:bodyPr/>
                    <a:lstStyle/>
                    <a:p>
                      <a:pPr indent="0" lvl="0" marL="0" marR="0" rtl="0" algn="l">
                        <a:spcBef>
                          <a:spcPts val="0"/>
                        </a:spcBef>
                        <a:spcAft>
                          <a:spcPts val="0"/>
                        </a:spcAft>
                        <a:buNone/>
                      </a:pPr>
                      <a:r>
                        <a:rPr lang="en-US" sz="1800"/>
                        <a:t>JUGGERNAUT</a:t>
                      </a:r>
                      <a:endParaRPr sz="1800"/>
                    </a:p>
                  </a:txBody>
                  <a:tcPr marT="45725" marB="45725" marR="91450" marL="91450"/>
                </a:tc>
                <a:tc>
                  <a:txBody>
                    <a:bodyPr/>
                    <a:lstStyle/>
                    <a:p>
                      <a:pPr indent="0" lvl="0" marL="0" marR="0" rtl="0" algn="l">
                        <a:spcBef>
                          <a:spcPts val="0"/>
                        </a:spcBef>
                        <a:spcAft>
                          <a:spcPts val="0"/>
                        </a:spcAft>
                        <a:buNone/>
                      </a:pPr>
                      <a:r>
                        <a:rPr lang="en-US" sz="1800"/>
                        <a:t>FIREWALL ,HIDS,NIDS</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HTTP SESSION HIJACKING</a:t>
                      </a:r>
                      <a:endParaRPr sz="1800"/>
                    </a:p>
                  </a:txBody>
                  <a:tcPr marT="45725" marB="45725" marR="91450" marL="91450"/>
                </a:tc>
                <a:tc>
                  <a:txBody>
                    <a:bodyPr/>
                    <a:lstStyle/>
                    <a:p>
                      <a:pPr indent="0" lvl="0" marL="0" marR="0" rtl="0" algn="l">
                        <a:spcBef>
                          <a:spcPts val="0"/>
                        </a:spcBef>
                        <a:spcAft>
                          <a:spcPts val="0"/>
                        </a:spcAft>
                        <a:buNone/>
                      </a:pPr>
                      <a:r>
                        <a:rPr lang="en-US" sz="1800"/>
                        <a:t>BUGBEAR,GONERWORM,MELISSA</a:t>
                      </a:r>
                      <a:endParaRPr sz="1800"/>
                    </a:p>
                  </a:txBody>
                  <a:tcPr marT="45725" marB="45725" marR="91450" marL="91450"/>
                </a:tc>
                <a:tc>
                  <a:txBody>
                    <a:bodyPr/>
                    <a:lstStyle/>
                    <a:p>
                      <a:pPr indent="0" lvl="0" marL="0" marR="0" rtl="0" algn="l">
                        <a:spcBef>
                          <a:spcPts val="0"/>
                        </a:spcBef>
                        <a:spcAft>
                          <a:spcPts val="0"/>
                        </a:spcAft>
                        <a:buNone/>
                      </a:pPr>
                      <a:r>
                        <a:rPr lang="en-US" sz="1800"/>
                        <a:t>ANTISPAM,ANTIVIRUS,URL AND CONTENT FILTERING</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DNS</a:t>
                      </a:r>
                      <a:endParaRPr sz="1800"/>
                    </a:p>
                  </a:txBody>
                  <a:tcPr marT="45725" marB="45725" marR="91450" marL="91450"/>
                </a:tc>
                <a:tc>
                  <a:txBody>
                    <a:bodyPr/>
                    <a:lstStyle/>
                    <a:p>
                      <a:pPr indent="0" lvl="0" marL="0" marR="0" rtl="0" algn="l">
                        <a:spcBef>
                          <a:spcPts val="0"/>
                        </a:spcBef>
                        <a:spcAft>
                          <a:spcPts val="0"/>
                        </a:spcAft>
                        <a:buNone/>
                      </a:pPr>
                      <a:r>
                        <a:rPr lang="en-US" sz="1800"/>
                        <a:t>DNS AMPLIFICATION ATTACK</a:t>
                      </a:r>
                      <a:endParaRPr sz="1800"/>
                    </a:p>
                  </a:txBody>
                  <a:tcPr marT="45725" marB="45725" marR="91450" marL="91450"/>
                </a:tc>
                <a:tc>
                  <a:txBody>
                    <a:bodyPr/>
                    <a:lstStyle/>
                    <a:p>
                      <a:pPr indent="0" lvl="0" marL="0" marR="0" rtl="0" algn="l">
                        <a:spcBef>
                          <a:spcPts val="0"/>
                        </a:spcBef>
                        <a:spcAft>
                          <a:spcPts val="0"/>
                        </a:spcAft>
                        <a:buNone/>
                      </a:pPr>
                      <a:r>
                        <a:rPr lang="en-US" sz="1800"/>
                        <a:t>WEBMITM,JUGGERNAUT</a:t>
                      </a:r>
                      <a:endParaRPr sz="1800"/>
                    </a:p>
                  </a:txBody>
                  <a:tcPr marT="45725" marB="45725" marR="91450" marL="91450"/>
                </a:tc>
                <a:tc>
                  <a:txBody>
                    <a:bodyPr/>
                    <a:lstStyle/>
                    <a:p>
                      <a:pPr indent="0" lvl="0" marL="0" marR="0" rtl="0" algn="l">
                        <a:spcBef>
                          <a:spcPts val="0"/>
                        </a:spcBef>
                        <a:spcAft>
                          <a:spcPts val="0"/>
                        </a:spcAft>
                        <a:buNone/>
                      </a:pPr>
                      <a:r>
                        <a:rPr lang="en-US" sz="1800"/>
                        <a:t>FIREWALL,HIDS,NIDS</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g5ec087cf24_0_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400">
                <a:solidFill>
                  <a:srgbClr val="222222"/>
                </a:solidFill>
                <a:highlight>
                  <a:srgbClr val="FFFFFF"/>
                </a:highlight>
                <a:latin typeface="Arial"/>
                <a:ea typeface="Arial"/>
                <a:cs typeface="Arial"/>
                <a:sym typeface="Arial"/>
              </a:rPr>
              <a:t> </a:t>
            </a:r>
            <a:r>
              <a:rPr b="1" lang="en-US" sz="2400">
                <a:solidFill>
                  <a:srgbClr val="222222"/>
                </a:solidFill>
                <a:highlight>
                  <a:srgbClr val="FFFFFF"/>
                </a:highlight>
                <a:latin typeface="Arial"/>
                <a:ea typeface="Arial"/>
                <a:cs typeface="Arial"/>
                <a:sym typeface="Arial"/>
              </a:rPr>
              <a:t>ingress filtering:</a:t>
            </a:r>
            <a:endParaRPr/>
          </a:p>
        </p:txBody>
      </p:sp>
      <p:sp>
        <p:nvSpPr>
          <p:cNvPr id="309" name="Google Shape;309;g5ec087cf24_0_3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solidFill>
                  <a:srgbClr val="222222"/>
                </a:solidFill>
                <a:highlight>
                  <a:srgbClr val="FFFFFF"/>
                </a:highlight>
                <a:latin typeface="Arial"/>
                <a:ea typeface="Arial"/>
                <a:cs typeface="Arial"/>
                <a:sym typeface="Arial"/>
              </a:rPr>
              <a:t>In </a:t>
            </a:r>
            <a:r>
              <a:rPr lang="en-US" sz="2400">
                <a:solidFill>
                  <a:srgbClr val="0B0080"/>
                </a:solidFill>
                <a:highlight>
                  <a:srgbClr val="FFFFFF"/>
                </a:highlight>
                <a:uFill>
                  <a:noFill/>
                </a:uFill>
                <a:latin typeface="Arial"/>
                <a:ea typeface="Arial"/>
                <a:cs typeface="Arial"/>
                <a:sym typeface="Arial"/>
                <a:hlinkClick r:id="rId3"/>
              </a:rPr>
              <a:t>computer networking</a:t>
            </a:r>
            <a:r>
              <a:rPr lang="en-US" sz="2400">
                <a:solidFill>
                  <a:srgbClr val="222222"/>
                </a:solidFill>
                <a:highlight>
                  <a:srgbClr val="FFFFFF"/>
                </a:highlight>
                <a:latin typeface="Arial"/>
                <a:ea typeface="Arial"/>
                <a:cs typeface="Arial"/>
                <a:sym typeface="Arial"/>
              </a:rPr>
              <a:t>, </a:t>
            </a:r>
            <a:r>
              <a:rPr b="1" lang="en-US" sz="2400">
                <a:solidFill>
                  <a:srgbClr val="222222"/>
                </a:solidFill>
                <a:highlight>
                  <a:srgbClr val="FFFFFF"/>
                </a:highlight>
                <a:latin typeface="Arial"/>
                <a:ea typeface="Arial"/>
                <a:cs typeface="Arial"/>
                <a:sym typeface="Arial"/>
              </a:rPr>
              <a:t>ingress filtering</a:t>
            </a:r>
            <a:r>
              <a:rPr lang="en-US" sz="2400">
                <a:solidFill>
                  <a:srgbClr val="222222"/>
                </a:solidFill>
                <a:highlight>
                  <a:srgbClr val="FFFFFF"/>
                </a:highlight>
                <a:latin typeface="Arial"/>
                <a:ea typeface="Arial"/>
                <a:cs typeface="Arial"/>
                <a:sym typeface="Arial"/>
              </a:rPr>
              <a:t> is a technique used to ensure that incoming </a:t>
            </a:r>
            <a:r>
              <a:rPr lang="en-US" sz="2400">
                <a:solidFill>
                  <a:srgbClr val="0B0080"/>
                </a:solidFill>
                <a:highlight>
                  <a:srgbClr val="FFFFFF"/>
                </a:highlight>
                <a:uFill>
                  <a:noFill/>
                </a:uFill>
                <a:latin typeface="Arial"/>
                <a:ea typeface="Arial"/>
                <a:cs typeface="Arial"/>
                <a:sym typeface="Arial"/>
                <a:hlinkClick r:id="rId4"/>
              </a:rPr>
              <a:t>packets</a:t>
            </a:r>
            <a:r>
              <a:rPr lang="en-US" sz="2400">
                <a:solidFill>
                  <a:srgbClr val="222222"/>
                </a:solidFill>
                <a:highlight>
                  <a:srgbClr val="FFFFFF"/>
                </a:highlight>
                <a:latin typeface="Arial"/>
                <a:ea typeface="Arial"/>
                <a:cs typeface="Arial"/>
                <a:sym typeface="Arial"/>
              </a:rPr>
              <a:t> are actually from the networks from which they claim to originate. This can be used as a countermeasure against various </a:t>
            </a:r>
            <a:r>
              <a:rPr lang="en-US" sz="2400">
                <a:solidFill>
                  <a:srgbClr val="0B0080"/>
                </a:solidFill>
                <a:highlight>
                  <a:srgbClr val="FFFFFF"/>
                </a:highlight>
                <a:uFill>
                  <a:noFill/>
                </a:uFill>
                <a:latin typeface="Arial"/>
                <a:ea typeface="Arial"/>
                <a:cs typeface="Arial"/>
                <a:sym typeface="Arial"/>
                <a:hlinkClick r:id="rId5"/>
              </a:rPr>
              <a:t>spoofing attacks</a:t>
            </a:r>
            <a:r>
              <a:rPr lang="en-US" sz="2400">
                <a:solidFill>
                  <a:srgbClr val="222222"/>
                </a:solidFill>
                <a:highlight>
                  <a:srgbClr val="FFFFFF"/>
                </a:highlight>
                <a:latin typeface="Arial"/>
                <a:ea typeface="Arial"/>
                <a:cs typeface="Arial"/>
                <a:sym typeface="Arial"/>
              </a:rPr>
              <a:t> where the attacker's packets contain fake </a:t>
            </a:r>
            <a:r>
              <a:rPr lang="en-US" sz="2400">
                <a:solidFill>
                  <a:srgbClr val="0B0080"/>
                </a:solidFill>
                <a:highlight>
                  <a:srgbClr val="FFFFFF"/>
                </a:highlight>
                <a:uFill>
                  <a:noFill/>
                </a:uFill>
                <a:latin typeface="Arial"/>
                <a:ea typeface="Arial"/>
                <a:cs typeface="Arial"/>
                <a:sym typeface="Arial"/>
                <a:hlinkClick r:id="rId6"/>
              </a:rPr>
              <a:t>IP addresses</a:t>
            </a:r>
            <a:r>
              <a:rPr lang="en-US" sz="2400">
                <a:solidFill>
                  <a:srgbClr val="222222"/>
                </a:solidFill>
                <a:highlight>
                  <a:srgbClr val="FFFFFF"/>
                </a:highlight>
                <a:latin typeface="Arial"/>
                <a:ea typeface="Arial"/>
                <a:cs typeface="Arial"/>
                <a:sym typeface="Arial"/>
              </a:rPr>
              <a:t> to make it difficult to find the source of the attack.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5" name="Google Shape;105;p4"/>
          <p:cNvPicPr preferRelativeResize="0"/>
          <p:nvPr>
            <p:ph idx="1" type="body"/>
          </p:nvPr>
        </p:nvPicPr>
        <p:blipFill rotWithShape="1">
          <a:blip r:embed="rId3">
            <a:alphaModFix/>
          </a:blip>
          <a:srcRect b="0" l="0" r="0" t="0"/>
          <a:stretch/>
        </p:blipFill>
        <p:spPr>
          <a:xfrm>
            <a:off x="347010" y="167425"/>
            <a:ext cx="11411811" cy="5228823"/>
          </a:xfrm>
          <a:prstGeom prst="rect">
            <a:avLst/>
          </a:prstGeom>
          <a:noFill/>
          <a:ln>
            <a:noFill/>
          </a:ln>
        </p:spPr>
      </p:pic>
      <p:sp>
        <p:nvSpPr>
          <p:cNvPr id="106" name="Google Shape;106;p4"/>
          <p:cNvSpPr/>
          <p:nvPr/>
        </p:nvSpPr>
        <p:spPr>
          <a:xfrm>
            <a:off x="579549" y="3400023"/>
            <a:ext cx="11179272" cy="209925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15" name="Google Shape;31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Slowloris is an attack which uses partial HTTP requests to open connections between a single computer and a targeted Web server, then keeping those connections open for as long as possible, thus overwhelming and slowing down the target. This type of </a:t>
            </a:r>
            <a:r>
              <a:rPr lang="en-US" u="sng">
                <a:solidFill>
                  <a:schemeClr val="hlink"/>
                </a:solidFill>
                <a:hlinkClick r:id="rId3"/>
              </a:rPr>
              <a:t>attack</a:t>
            </a:r>
            <a:r>
              <a:rPr lang="en-US"/>
              <a:t> requires minimal bandwidth to launch and only impacts the target web server, leaving other services and ports unaffected.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g60db2dafff_0_1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60db2dafff_0_1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30000"/>
              </a:lnSpc>
              <a:spcBef>
                <a:spcPts val="1700"/>
              </a:spcBef>
              <a:spcAft>
                <a:spcPts val="0"/>
              </a:spcAft>
              <a:buClr>
                <a:schemeClr val="dk1"/>
              </a:buClr>
              <a:buSzPts val="1100"/>
              <a:buFont typeface="Arial"/>
              <a:buNone/>
            </a:pPr>
            <a:r>
              <a:rPr lang="en-US" sz="2400">
                <a:highlight>
                  <a:srgbClr val="FFFFFF"/>
                </a:highlight>
                <a:latin typeface="Georgia"/>
                <a:ea typeface="Georgia"/>
                <a:cs typeface="Georgia"/>
                <a:sym typeface="Georgia"/>
              </a:rPr>
              <a:t>Mitigating the Slowloris attack</a:t>
            </a:r>
            <a:r>
              <a:rPr lang="en-US" sz="2400">
                <a:solidFill>
                  <a:srgbClr val="54595D"/>
                </a:solidFill>
                <a:highlight>
                  <a:srgbClr val="FFFFFF"/>
                </a:highlight>
                <a:latin typeface="Arial"/>
                <a:ea typeface="Arial"/>
                <a:cs typeface="Arial"/>
                <a:sym typeface="Arial"/>
              </a:rPr>
              <a:t>:</a:t>
            </a:r>
            <a:endParaRPr sz="2400">
              <a:solidFill>
                <a:srgbClr val="54595D"/>
              </a:solidFill>
              <a:highlight>
                <a:srgbClr val="FFFFFF"/>
              </a:highlight>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lang="en-US" sz="2400">
                <a:solidFill>
                  <a:srgbClr val="222222"/>
                </a:solidFill>
                <a:highlight>
                  <a:srgbClr val="FFFFFF"/>
                </a:highlight>
                <a:latin typeface="Arial"/>
                <a:ea typeface="Arial"/>
                <a:cs typeface="Arial"/>
                <a:sym typeface="Arial"/>
              </a:rPr>
              <a:t>While there are no reliable configurations of the affected web servers that will prevent the Slowloris attack, there are ways to mitigate or reduce the impact of such an attack. In general, these involve increasing the maximum number of clients the server will allow, limiting the number of connections a single </a:t>
            </a:r>
            <a:r>
              <a:rPr lang="en-US" sz="2400">
                <a:solidFill>
                  <a:srgbClr val="0B0080"/>
                </a:solidFill>
                <a:highlight>
                  <a:srgbClr val="FFFFFF"/>
                </a:highlight>
                <a:uFill>
                  <a:noFill/>
                </a:uFill>
                <a:latin typeface="Arial"/>
                <a:ea typeface="Arial"/>
                <a:cs typeface="Arial"/>
                <a:sym typeface="Arial"/>
                <a:hlinkClick r:id="rId3"/>
              </a:rPr>
              <a:t>IP address</a:t>
            </a:r>
            <a:r>
              <a:rPr lang="en-US" sz="2400">
                <a:solidFill>
                  <a:srgbClr val="222222"/>
                </a:solidFill>
                <a:highlight>
                  <a:srgbClr val="FFFFFF"/>
                </a:highlight>
                <a:latin typeface="Arial"/>
                <a:ea typeface="Arial"/>
                <a:cs typeface="Arial"/>
                <a:sym typeface="Arial"/>
              </a:rPr>
              <a:t> is allowed to make, imposing restrictions on the minimum transfer speed a connection is allowed to have, and restricting the length of time a client is allowed to stay connected.</a:t>
            </a:r>
            <a:endParaRPr sz="2400">
              <a:solidFill>
                <a:srgbClr val="222222"/>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4"/>
          <p:cNvSpPr txBox="1"/>
          <p:nvPr>
            <p:ph idx="1" type="body"/>
          </p:nvPr>
        </p:nvSpPr>
        <p:spPr>
          <a:xfrm>
            <a:off x="838200" y="365275"/>
            <a:ext cx="10515600" cy="4351200"/>
          </a:xfrm>
          <a:prstGeom prst="rect">
            <a:avLst/>
          </a:prstGeom>
          <a:noFill/>
          <a:ln>
            <a:noFill/>
          </a:ln>
        </p:spPr>
        <p:txBody>
          <a:bodyPr anchorCtr="0" anchor="t" bIns="45700" lIns="91425" spcFirstLastPara="1" rIns="91425" wrap="square" tIns="45700">
            <a:normAutofit/>
          </a:bodyPr>
          <a:lstStyle/>
          <a:p>
            <a:pPr indent="-266700" lvl="0" marL="228600" rtl="0" algn="l">
              <a:spcBef>
                <a:spcPts val="0"/>
              </a:spcBef>
              <a:spcAft>
                <a:spcPts val="0"/>
              </a:spcAft>
              <a:buSzPts val="2400"/>
              <a:buChar char="•"/>
            </a:pPr>
            <a:r>
              <a:rPr lang="en-US" sz="2400">
                <a:solidFill>
                  <a:srgbClr val="222222"/>
                </a:solidFill>
                <a:highlight>
                  <a:srgbClr val="FFFFFF"/>
                </a:highlight>
                <a:latin typeface="Arial"/>
                <a:ea typeface="Arial"/>
                <a:cs typeface="Arial"/>
                <a:sym typeface="Arial"/>
              </a:rPr>
              <a:t>I</a:t>
            </a:r>
            <a:r>
              <a:rPr lang="en-US" sz="2400">
                <a:solidFill>
                  <a:srgbClr val="222222"/>
                </a:solidFill>
                <a:highlight>
                  <a:srgbClr val="FFFFFF"/>
                </a:highlight>
                <a:latin typeface="Arial"/>
                <a:ea typeface="Arial"/>
                <a:cs typeface="Arial"/>
                <a:sym typeface="Arial"/>
              </a:rPr>
              <a:t>n an </a:t>
            </a:r>
            <a:r>
              <a:rPr lang="en-US" sz="2400">
                <a:solidFill>
                  <a:srgbClr val="FF0000"/>
                </a:solidFill>
                <a:highlight>
                  <a:srgbClr val="FFFFFF"/>
                </a:highlight>
                <a:latin typeface="Arial"/>
                <a:ea typeface="Arial"/>
                <a:cs typeface="Arial"/>
                <a:sym typeface="Arial"/>
              </a:rPr>
              <a:t>HTTP flood,</a:t>
            </a:r>
            <a:r>
              <a:rPr lang="en-US" sz="2400">
                <a:solidFill>
                  <a:srgbClr val="222222"/>
                </a:solidFill>
                <a:highlight>
                  <a:srgbClr val="FFFFFF"/>
                </a:highlight>
                <a:latin typeface="Arial"/>
                <a:ea typeface="Arial"/>
                <a:cs typeface="Arial"/>
                <a:sym typeface="Arial"/>
              </a:rPr>
              <a:t> the HTTP clients such as </a:t>
            </a:r>
            <a:r>
              <a:rPr lang="en-US" sz="2400">
                <a:solidFill>
                  <a:srgbClr val="0B0080"/>
                </a:solidFill>
                <a:highlight>
                  <a:srgbClr val="FFFFFF"/>
                </a:highlight>
                <a:uFill>
                  <a:noFill/>
                </a:uFill>
                <a:latin typeface="Arial"/>
                <a:ea typeface="Arial"/>
                <a:cs typeface="Arial"/>
                <a:sym typeface="Arial"/>
                <a:hlinkClick r:id="rId3"/>
              </a:rPr>
              <a:t>web browser</a:t>
            </a:r>
            <a:r>
              <a:rPr lang="en-US" sz="2400">
                <a:solidFill>
                  <a:srgbClr val="222222"/>
                </a:solidFill>
                <a:highlight>
                  <a:srgbClr val="FFFFFF"/>
                </a:highlight>
                <a:latin typeface="Arial"/>
                <a:ea typeface="Arial"/>
                <a:cs typeface="Arial"/>
                <a:sym typeface="Arial"/>
              </a:rPr>
              <a:t> interact with an application or server to send HTTP requests. The request can be either “GET” or “POST”. The aim of the attack is when to compel the server to allocate as many resources as possible to serving the attack, thus denying legitimate users access to the server's resources.</a:t>
            </a:r>
            <a:endParaRPr sz="2400"/>
          </a:p>
          <a:p>
            <a:pPr indent="-292100" lvl="0" marL="228600" rtl="0" algn="l">
              <a:spcBef>
                <a:spcPts val="0"/>
              </a:spcBef>
              <a:spcAft>
                <a:spcPts val="0"/>
              </a:spcAft>
              <a:buSzPts val="2800"/>
              <a:buChar char="•"/>
            </a:pPr>
            <a:r>
              <a:rPr lang="en-US" sz="1800"/>
              <a:t>OR</a:t>
            </a:r>
            <a:endParaRPr sz="1800"/>
          </a:p>
          <a:p>
            <a:pPr indent="-292100" lvl="0" marL="228600" rtl="0" algn="l">
              <a:spcBef>
                <a:spcPts val="0"/>
              </a:spcBef>
              <a:spcAft>
                <a:spcPts val="0"/>
              </a:spcAft>
              <a:buSzPts val="2800"/>
              <a:buChar char="•"/>
            </a:pPr>
            <a:r>
              <a:rPr lang="en-US" sz="1050">
                <a:solidFill>
                  <a:srgbClr val="222222"/>
                </a:solidFill>
                <a:highlight>
                  <a:srgbClr val="FFFFFF"/>
                </a:highlight>
                <a:latin typeface="Arial"/>
                <a:ea typeface="Arial"/>
                <a:cs typeface="Arial"/>
                <a:sym typeface="Arial"/>
              </a:rPr>
              <a:t>I</a:t>
            </a:r>
            <a:r>
              <a:rPr lang="en-US"/>
              <a:t>A HTTP flood attack is a type of volumetric </a:t>
            </a:r>
            <a:r>
              <a:rPr lang="en-US" u="sng">
                <a:solidFill>
                  <a:schemeClr val="hlink"/>
                </a:solidFill>
                <a:hlinkClick r:id="rId4"/>
              </a:rPr>
              <a:t>distributed denial-of-service (DDoS)</a:t>
            </a:r>
            <a:r>
              <a:rPr lang="en-US"/>
              <a:t> attack designed to overwhelm a targeted server with </a:t>
            </a:r>
            <a:r>
              <a:rPr lang="en-US" u="sng">
                <a:solidFill>
                  <a:schemeClr val="hlink"/>
                </a:solidFill>
                <a:hlinkClick r:id="rId5"/>
              </a:rPr>
              <a:t>HTTP requests</a:t>
            </a:r>
            <a:r>
              <a:rPr lang="en-US"/>
              <a:t>. Once the target has been saturated with requests and is unable to respond to normal traffic, </a:t>
            </a:r>
            <a:r>
              <a:rPr lang="en-US" u="sng">
                <a:solidFill>
                  <a:schemeClr val="hlink"/>
                </a:solidFill>
                <a:hlinkClick r:id="rId6"/>
              </a:rPr>
              <a:t>denial-of-service</a:t>
            </a:r>
            <a:r>
              <a:rPr lang="en-US"/>
              <a:t> will occur for additional requests from actual users.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g60db2dafff_0_19"/>
          <p:cNvSpPr txBox="1"/>
          <p:nvPr>
            <p:ph idx="1" type="body"/>
          </p:nvPr>
        </p:nvSpPr>
        <p:spPr>
          <a:xfrm>
            <a:off x="695025" y="522750"/>
            <a:ext cx="10515600" cy="4351200"/>
          </a:xfrm>
          <a:prstGeom prst="rect">
            <a:avLst/>
          </a:prstGeom>
        </p:spPr>
        <p:txBody>
          <a:bodyPr anchorCtr="0" anchor="t" bIns="45700" lIns="91425" spcFirstLastPara="1" rIns="91425" wrap="square" tIns="45700">
            <a:noAutofit/>
          </a:bodyPr>
          <a:lstStyle/>
          <a:p>
            <a:pPr indent="0" lvl="0" marL="0" rtl="0" algn="l">
              <a:lnSpc>
                <a:spcPct val="160000"/>
              </a:lnSpc>
              <a:spcBef>
                <a:spcPts val="400"/>
              </a:spcBef>
              <a:spcAft>
                <a:spcPts val="0"/>
              </a:spcAft>
              <a:buNone/>
            </a:pPr>
            <a:r>
              <a:rPr b="1" lang="en-US" sz="1800">
                <a:highlight>
                  <a:srgbClr val="FFFFFF"/>
                </a:highlight>
                <a:latin typeface="Arial"/>
                <a:ea typeface="Arial"/>
                <a:cs typeface="Arial"/>
                <a:sym typeface="Arial"/>
              </a:rPr>
              <a:t>GET flood</a:t>
            </a:r>
            <a:endParaRPr sz="1800">
              <a:solidFill>
                <a:srgbClr val="54595D"/>
              </a:solidFill>
              <a:highlight>
                <a:srgbClr val="FFFFFF"/>
              </a:highlight>
              <a:latin typeface="Arial"/>
              <a:ea typeface="Arial"/>
              <a:cs typeface="Arial"/>
              <a:sym typeface="Arial"/>
            </a:endParaRPr>
          </a:p>
          <a:p>
            <a:pPr indent="0" lvl="0" marL="0" rtl="0" algn="l">
              <a:lnSpc>
                <a:spcPct val="160000"/>
              </a:lnSpc>
              <a:spcBef>
                <a:spcPts val="400"/>
              </a:spcBef>
              <a:spcAft>
                <a:spcPts val="0"/>
              </a:spcAft>
              <a:buClr>
                <a:schemeClr val="dk1"/>
              </a:buClr>
              <a:buSzPts val="1100"/>
              <a:buFont typeface="Arial"/>
              <a:buNone/>
            </a:pPr>
            <a:r>
              <a:rPr lang="en-US" sz="1800">
                <a:solidFill>
                  <a:srgbClr val="222222"/>
                </a:solidFill>
                <a:highlight>
                  <a:srgbClr val="FFFFFF"/>
                </a:highlight>
                <a:latin typeface="Arial"/>
                <a:ea typeface="Arial"/>
                <a:cs typeface="Arial"/>
                <a:sym typeface="Arial"/>
              </a:rPr>
              <a:t>The GET request is used to retrieve static content like images. Typically this induces relatively low load on the server per request.</a:t>
            </a:r>
            <a:endParaRPr sz="1800">
              <a:solidFill>
                <a:srgbClr val="222222"/>
              </a:solidFill>
              <a:highlight>
                <a:srgbClr val="FFFFFF"/>
              </a:highlight>
              <a:latin typeface="Arial"/>
              <a:ea typeface="Arial"/>
              <a:cs typeface="Arial"/>
              <a:sym typeface="Arial"/>
            </a:endParaRPr>
          </a:p>
          <a:p>
            <a:pPr indent="0" lvl="0" marL="0" rtl="0" algn="l">
              <a:lnSpc>
                <a:spcPct val="160000"/>
              </a:lnSpc>
              <a:spcBef>
                <a:spcPts val="400"/>
              </a:spcBef>
              <a:spcAft>
                <a:spcPts val="0"/>
              </a:spcAft>
              <a:buClr>
                <a:schemeClr val="dk1"/>
              </a:buClr>
              <a:buSzPts val="1100"/>
              <a:buFont typeface="Arial"/>
              <a:buNone/>
            </a:pPr>
            <a:r>
              <a:rPr b="1" lang="en-US" sz="1800">
                <a:highlight>
                  <a:srgbClr val="FFFFFF"/>
                </a:highlight>
                <a:latin typeface="Arial"/>
                <a:ea typeface="Arial"/>
                <a:cs typeface="Arial"/>
                <a:sym typeface="Arial"/>
              </a:rPr>
              <a:t>POST flood</a:t>
            </a:r>
            <a:endParaRPr i="1" sz="1800">
              <a:solidFill>
                <a:srgbClr val="0B0080"/>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lang="en-US" sz="1800">
                <a:solidFill>
                  <a:srgbClr val="222222"/>
                </a:solidFill>
                <a:highlight>
                  <a:srgbClr val="FFFFFF"/>
                </a:highlight>
                <a:latin typeface="Arial"/>
                <a:ea typeface="Arial"/>
                <a:cs typeface="Arial"/>
                <a:sym typeface="Arial"/>
              </a:rPr>
              <a:t>POST requests are more likely to require the server to perform some kind of processing, such as looking up items in a database. Therefore, HTTP POST flood attacks typically impose higher load on the server per request.</a:t>
            </a:r>
            <a:endParaRPr sz="1800">
              <a:solidFill>
                <a:srgbClr val="222222"/>
              </a:solidFill>
              <a:highlight>
                <a:srgbClr val="FFFFFF"/>
              </a:highlight>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t/>
            </a:r>
            <a:endParaRPr sz="1800">
              <a:solidFill>
                <a:srgbClr val="222222"/>
              </a:solidFill>
              <a:highlight>
                <a:srgbClr val="FFFFFF"/>
              </a:highlight>
              <a:latin typeface="Arial"/>
              <a:ea typeface="Arial"/>
              <a:cs typeface="Arial"/>
              <a:sym typeface="Arial"/>
            </a:endParaRPr>
          </a:p>
          <a:p>
            <a:pPr indent="0" lvl="0" marL="0" rtl="0" algn="l">
              <a:lnSpc>
                <a:spcPct val="130000"/>
              </a:lnSpc>
              <a:spcBef>
                <a:spcPts val="1700"/>
              </a:spcBef>
              <a:spcAft>
                <a:spcPts val="0"/>
              </a:spcAft>
              <a:buClr>
                <a:schemeClr val="dk1"/>
              </a:buClr>
              <a:buSzPts val="1100"/>
              <a:buFont typeface="Arial"/>
              <a:buNone/>
            </a:pPr>
            <a:r>
              <a:rPr b="1" lang="en-US" sz="1800">
                <a:highlight>
                  <a:srgbClr val="FFFFFF"/>
                </a:highlight>
                <a:latin typeface="Georgia"/>
                <a:ea typeface="Georgia"/>
                <a:cs typeface="Georgia"/>
                <a:sym typeface="Georgia"/>
              </a:rPr>
              <a:t>Methods of mitigation</a:t>
            </a:r>
            <a:endParaRPr b="1" sz="1800">
              <a:solidFill>
                <a:srgbClr val="54595D"/>
              </a:solidFill>
              <a:highlight>
                <a:srgbClr val="FFFFFF"/>
              </a:highlight>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lang="en-US" sz="1800">
                <a:solidFill>
                  <a:srgbClr val="222222"/>
                </a:solidFill>
                <a:highlight>
                  <a:srgbClr val="FFFFFF"/>
                </a:highlight>
                <a:latin typeface="Arial"/>
                <a:ea typeface="Arial"/>
                <a:cs typeface="Arial"/>
                <a:sym typeface="Arial"/>
              </a:rPr>
              <a:t>As HTTP flood attacks use standard URL requests hence it is quite challenging to differentiate from valid traffic. One of the most effective mitigation methods is the combination of traffic profiling methods that mainly includes identification of IP reputation, tracking abnormal actions and employing progressive sanctuary challenges.</a:t>
            </a:r>
            <a:endParaRPr baseline="30000" sz="1800">
              <a:solidFill>
                <a:srgbClr val="0B0080"/>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g60db2dafff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7" name="Google Shape;337;g60db2dafff_0_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session  Hijacking</a:t>
            </a:r>
            <a:endParaRPr/>
          </a:p>
          <a:p>
            <a:pPr indent="-228600" lvl="0" marL="228600" rtl="0" algn="l">
              <a:lnSpc>
                <a:spcPct val="90000"/>
              </a:lnSpc>
              <a:spcBef>
                <a:spcPts val="1000"/>
              </a:spcBef>
              <a:spcAft>
                <a:spcPts val="0"/>
              </a:spcAft>
              <a:buClr>
                <a:schemeClr val="dk1"/>
              </a:buClr>
              <a:buSzPts val="2800"/>
              <a:buChar char="•"/>
            </a:pPr>
            <a:r>
              <a:rPr lang="en-US"/>
              <a:t>Using a packet sniffer (a tool for detecting the presence and movement of data packets), an attacker may capture data packets and gain full access to an HTTP session. If there’s weak authentication between a web server and its clients, the attacker may assume full control of the client’s rights, switching the communication to one directly between them and the targeted server.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3" name="Google Shape;34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solidFill>
                  <a:srgbClr val="980000"/>
                </a:solidFill>
              </a:rPr>
              <a:t>DNS amplification</a:t>
            </a:r>
            <a:r>
              <a:rPr lang="en-US"/>
              <a:t>, like other amplification attacks, is a type of reflection attack. In this case, the reflection is achieved by eliciting a response from  DNS resolvers to a spoofed IP address.</a:t>
            </a:r>
            <a:endParaRPr/>
          </a:p>
          <a:p>
            <a:pPr indent="-228600" lvl="0" marL="228600" rtl="0" algn="l">
              <a:lnSpc>
                <a:spcPct val="90000"/>
              </a:lnSpc>
              <a:spcBef>
                <a:spcPts val="1000"/>
              </a:spcBef>
              <a:spcAft>
                <a:spcPts val="0"/>
              </a:spcAft>
              <a:buClr>
                <a:schemeClr val="dk1"/>
              </a:buClr>
              <a:buSzPts val="2800"/>
              <a:buChar char="•"/>
            </a:pPr>
            <a:r>
              <a:rPr lang="en-US"/>
              <a:t>During a DNS amplification attack, the perpetrator sends out a DNS query with a forged IP address (the victim’s) to an open DNS resolver, prompting it to reply back to that address with a DNS response. With numerous fake queries being sent out, and with several DNS resolvers replying back simultaneously, the victim’s network can easily be overwhelmed by the sheer number of DNS responses.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g5ec087cf24_0_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5ec087cf24_0_4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solidFill>
                  <a:srgbClr val="222222"/>
                </a:solidFill>
                <a:highlight>
                  <a:srgbClr val="FFFFFF"/>
                </a:highlight>
                <a:latin typeface="Arial"/>
                <a:ea typeface="Arial"/>
                <a:cs typeface="Arial"/>
                <a:sym typeface="Arial"/>
              </a:rPr>
              <a:t>a </a:t>
            </a:r>
            <a:r>
              <a:rPr b="1" lang="en-US" sz="2400">
                <a:solidFill>
                  <a:srgbClr val="222222"/>
                </a:solidFill>
                <a:highlight>
                  <a:srgbClr val="FFFFFF"/>
                </a:highlight>
                <a:latin typeface="Arial"/>
                <a:ea typeface="Arial"/>
                <a:cs typeface="Arial"/>
                <a:sym typeface="Arial"/>
              </a:rPr>
              <a:t>reflection attack</a:t>
            </a:r>
            <a:r>
              <a:rPr lang="en-US" sz="2400">
                <a:solidFill>
                  <a:srgbClr val="222222"/>
                </a:solidFill>
                <a:highlight>
                  <a:srgbClr val="FFFFFF"/>
                </a:highlight>
                <a:latin typeface="Arial"/>
                <a:ea typeface="Arial"/>
                <a:cs typeface="Arial"/>
                <a:sym typeface="Arial"/>
              </a:rPr>
              <a:t> is a method of attacking a </a:t>
            </a:r>
            <a:r>
              <a:rPr lang="en-US" sz="2400">
                <a:solidFill>
                  <a:srgbClr val="0B0080"/>
                </a:solidFill>
                <a:highlight>
                  <a:srgbClr val="FFFFFF"/>
                </a:highlight>
                <a:uFill>
                  <a:noFill/>
                </a:uFill>
                <a:latin typeface="Arial"/>
                <a:ea typeface="Arial"/>
                <a:cs typeface="Arial"/>
                <a:sym typeface="Arial"/>
                <a:hlinkClick r:id="rId3"/>
              </a:rPr>
              <a:t>challenge-response authentication</a:t>
            </a:r>
            <a:r>
              <a:rPr lang="en-US" sz="2400">
                <a:solidFill>
                  <a:srgbClr val="222222"/>
                </a:solidFill>
                <a:highlight>
                  <a:srgbClr val="FFFFFF"/>
                </a:highlight>
                <a:latin typeface="Arial"/>
                <a:ea typeface="Arial"/>
                <a:cs typeface="Arial"/>
                <a:sym typeface="Arial"/>
              </a:rPr>
              <a:t> system that uses the same </a:t>
            </a:r>
            <a:r>
              <a:rPr lang="en-US" sz="2400">
                <a:solidFill>
                  <a:srgbClr val="0B0080"/>
                </a:solidFill>
                <a:highlight>
                  <a:srgbClr val="FFFFFF"/>
                </a:highlight>
                <a:uFill>
                  <a:noFill/>
                </a:uFill>
                <a:latin typeface="Arial"/>
                <a:ea typeface="Arial"/>
                <a:cs typeface="Arial"/>
                <a:sym typeface="Arial"/>
                <a:hlinkClick r:id="rId4"/>
              </a:rPr>
              <a:t>protocol</a:t>
            </a:r>
            <a:r>
              <a:rPr lang="en-US" sz="2400">
                <a:solidFill>
                  <a:srgbClr val="222222"/>
                </a:solidFill>
                <a:highlight>
                  <a:srgbClr val="FFFFFF"/>
                </a:highlight>
                <a:latin typeface="Arial"/>
                <a:ea typeface="Arial"/>
                <a:cs typeface="Arial"/>
                <a:sym typeface="Arial"/>
              </a:rPr>
              <a:t> in both directions. That is, the same challenge-response protocol is used by each side to </a:t>
            </a:r>
            <a:r>
              <a:rPr lang="en-US" sz="2400">
                <a:solidFill>
                  <a:srgbClr val="0B0080"/>
                </a:solidFill>
                <a:highlight>
                  <a:srgbClr val="FFFFFF"/>
                </a:highlight>
                <a:uFill>
                  <a:noFill/>
                </a:uFill>
                <a:latin typeface="Arial"/>
                <a:ea typeface="Arial"/>
                <a:cs typeface="Arial"/>
                <a:sym typeface="Arial"/>
                <a:hlinkClick r:id="rId5"/>
              </a:rPr>
              <a:t>authenticate</a:t>
            </a:r>
            <a:r>
              <a:rPr lang="en-US" sz="2400">
                <a:solidFill>
                  <a:srgbClr val="222222"/>
                </a:solidFill>
                <a:highlight>
                  <a:srgbClr val="FFFFFF"/>
                </a:highlight>
                <a:latin typeface="Arial"/>
                <a:ea typeface="Arial"/>
                <a:cs typeface="Arial"/>
                <a:sym typeface="Arial"/>
              </a:rPr>
              <a:t> the other side. The essential idea of the attack is to trick the target into providing the answer to its own challenge.</a:t>
            </a:r>
            <a:r>
              <a:rPr baseline="30000" lang="en-US" sz="2400">
                <a:solidFill>
                  <a:srgbClr val="0B0080"/>
                </a:solidFill>
                <a:highlight>
                  <a:srgbClr val="FFFFFF"/>
                </a:highlight>
                <a:uFill>
                  <a:noFill/>
                </a:uFill>
                <a:latin typeface="Arial"/>
                <a:ea typeface="Arial"/>
                <a:cs typeface="Arial"/>
                <a:sym typeface="Arial"/>
                <a:hlinkClick r:id="rId6"/>
              </a:rPr>
              <a:t>[1]</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g5ec087cf24_0_46"/>
          <p:cNvSpPr txBox="1"/>
          <p:nvPr>
            <p:ph idx="1" type="body"/>
          </p:nvPr>
        </p:nvSpPr>
        <p:spPr>
          <a:xfrm>
            <a:off x="752300" y="479800"/>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500"/>
              </a:spcBef>
              <a:spcAft>
                <a:spcPts val="0"/>
              </a:spcAft>
              <a:buClr>
                <a:schemeClr val="dk1"/>
              </a:buClr>
              <a:buSzPts val="1100"/>
              <a:buFont typeface="Arial"/>
              <a:buNone/>
            </a:pPr>
            <a:r>
              <a:rPr lang="en-US" sz="2400">
                <a:solidFill>
                  <a:srgbClr val="222222"/>
                </a:solidFill>
                <a:highlight>
                  <a:srgbClr val="FFFFFF"/>
                </a:highlight>
                <a:latin typeface="Arial"/>
                <a:ea typeface="Arial"/>
                <a:cs typeface="Arial"/>
                <a:sym typeface="Arial"/>
              </a:rPr>
              <a:t>The general attack outline is as follows:</a:t>
            </a:r>
            <a:endParaRPr sz="2400">
              <a:solidFill>
                <a:srgbClr val="222222"/>
              </a:solidFill>
              <a:highlight>
                <a:srgbClr val="FFFFFF"/>
              </a:highlight>
              <a:latin typeface="Arial"/>
              <a:ea typeface="Arial"/>
              <a:cs typeface="Arial"/>
              <a:sym typeface="Arial"/>
            </a:endParaRPr>
          </a:p>
          <a:p>
            <a:pPr indent="-381000" lvl="0" marL="901700" rtl="0" algn="l">
              <a:lnSpc>
                <a:spcPct val="115000"/>
              </a:lnSpc>
              <a:spcBef>
                <a:spcPts val="600"/>
              </a:spcBef>
              <a:spcAft>
                <a:spcPts val="0"/>
              </a:spcAft>
              <a:buClr>
                <a:srgbClr val="222222"/>
              </a:buClr>
              <a:buSzPts val="2400"/>
              <a:buAutoNum type="arabicPeriod"/>
            </a:pPr>
            <a:r>
              <a:rPr lang="en-US" sz="2400">
                <a:solidFill>
                  <a:srgbClr val="222222"/>
                </a:solidFill>
                <a:highlight>
                  <a:srgbClr val="FFFFFF"/>
                </a:highlight>
                <a:latin typeface="Arial"/>
                <a:ea typeface="Arial"/>
                <a:cs typeface="Arial"/>
                <a:sym typeface="Arial"/>
              </a:rPr>
              <a:t>The attacker initiates a connection to a target.</a:t>
            </a:r>
            <a:endParaRPr sz="2400">
              <a:solidFill>
                <a:srgbClr val="222222"/>
              </a:solidFill>
              <a:highlight>
                <a:srgbClr val="FFFFFF"/>
              </a:highlight>
              <a:latin typeface="Arial"/>
              <a:ea typeface="Arial"/>
              <a:cs typeface="Arial"/>
              <a:sym typeface="Arial"/>
            </a:endParaRPr>
          </a:p>
          <a:p>
            <a:pPr indent="-381000" lvl="0" marL="901700" rtl="0" algn="l">
              <a:lnSpc>
                <a:spcPct val="115000"/>
              </a:lnSpc>
              <a:spcBef>
                <a:spcPts val="0"/>
              </a:spcBef>
              <a:spcAft>
                <a:spcPts val="0"/>
              </a:spcAft>
              <a:buClr>
                <a:srgbClr val="222222"/>
              </a:buClr>
              <a:buSzPts val="2400"/>
              <a:buAutoNum type="arabicPeriod"/>
            </a:pPr>
            <a:r>
              <a:rPr lang="en-US" sz="2400">
                <a:solidFill>
                  <a:srgbClr val="222222"/>
                </a:solidFill>
                <a:highlight>
                  <a:srgbClr val="FFFFFF"/>
                </a:highlight>
                <a:latin typeface="Arial"/>
                <a:ea typeface="Arial"/>
                <a:cs typeface="Arial"/>
                <a:sym typeface="Arial"/>
              </a:rPr>
              <a:t>The target attempts to authenticate the attacker by sending it a challenge.</a:t>
            </a:r>
            <a:endParaRPr sz="2400">
              <a:solidFill>
                <a:srgbClr val="222222"/>
              </a:solidFill>
              <a:highlight>
                <a:srgbClr val="FFFFFF"/>
              </a:highlight>
              <a:latin typeface="Arial"/>
              <a:ea typeface="Arial"/>
              <a:cs typeface="Arial"/>
              <a:sym typeface="Arial"/>
            </a:endParaRPr>
          </a:p>
          <a:p>
            <a:pPr indent="-381000" lvl="0" marL="901700" rtl="0" algn="l">
              <a:lnSpc>
                <a:spcPct val="115000"/>
              </a:lnSpc>
              <a:spcBef>
                <a:spcPts val="0"/>
              </a:spcBef>
              <a:spcAft>
                <a:spcPts val="0"/>
              </a:spcAft>
              <a:buClr>
                <a:srgbClr val="222222"/>
              </a:buClr>
              <a:buSzPts val="2400"/>
              <a:buAutoNum type="arabicPeriod"/>
            </a:pPr>
            <a:r>
              <a:rPr lang="en-US" sz="2400">
                <a:solidFill>
                  <a:srgbClr val="222222"/>
                </a:solidFill>
                <a:highlight>
                  <a:srgbClr val="FFFFFF"/>
                </a:highlight>
                <a:latin typeface="Arial"/>
                <a:ea typeface="Arial"/>
                <a:cs typeface="Arial"/>
                <a:sym typeface="Arial"/>
              </a:rPr>
              <a:t>The attacker opens another connection to the target, and sends the target this challenge as its own.</a:t>
            </a:r>
            <a:endParaRPr sz="2400">
              <a:solidFill>
                <a:srgbClr val="222222"/>
              </a:solidFill>
              <a:highlight>
                <a:srgbClr val="FFFFFF"/>
              </a:highlight>
              <a:latin typeface="Arial"/>
              <a:ea typeface="Arial"/>
              <a:cs typeface="Arial"/>
              <a:sym typeface="Arial"/>
            </a:endParaRPr>
          </a:p>
          <a:p>
            <a:pPr indent="-381000" lvl="0" marL="901700" rtl="0" algn="l">
              <a:lnSpc>
                <a:spcPct val="115000"/>
              </a:lnSpc>
              <a:spcBef>
                <a:spcPts val="0"/>
              </a:spcBef>
              <a:spcAft>
                <a:spcPts val="0"/>
              </a:spcAft>
              <a:buClr>
                <a:srgbClr val="222222"/>
              </a:buClr>
              <a:buSzPts val="2400"/>
              <a:buAutoNum type="arabicPeriod"/>
            </a:pPr>
            <a:r>
              <a:rPr lang="en-US" sz="2400">
                <a:solidFill>
                  <a:srgbClr val="222222"/>
                </a:solidFill>
                <a:highlight>
                  <a:srgbClr val="FFFFFF"/>
                </a:highlight>
                <a:latin typeface="Arial"/>
                <a:ea typeface="Arial"/>
                <a:cs typeface="Arial"/>
                <a:sym typeface="Arial"/>
              </a:rPr>
              <a:t>The target responds to the challenge.</a:t>
            </a:r>
            <a:endParaRPr sz="2400">
              <a:solidFill>
                <a:srgbClr val="222222"/>
              </a:solidFill>
              <a:highlight>
                <a:srgbClr val="FFFFFF"/>
              </a:highlight>
              <a:latin typeface="Arial"/>
              <a:ea typeface="Arial"/>
              <a:cs typeface="Arial"/>
              <a:sym typeface="Arial"/>
            </a:endParaRPr>
          </a:p>
          <a:p>
            <a:pPr indent="-381000" lvl="0" marL="901700" rtl="0" algn="l">
              <a:lnSpc>
                <a:spcPct val="115000"/>
              </a:lnSpc>
              <a:spcBef>
                <a:spcPts val="0"/>
              </a:spcBef>
              <a:spcAft>
                <a:spcPts val="0"/>
              </a:spcAft>
              <a:buClr>
                <a:srgbClr val="222222"/>
              </a:buClr>
              <a:buSzPts val="2400"/>
              <a:buAutoNum type="arabicPeriod"/>
            </a:pPr>
            <a:r>
              <a:rPr lang="en-US" sz="2400">
                <a:solidFill>
                  <a:srgbClr val="222222"/>
                </a:solidFill>
                <a:highlight>
                  <a:srgbClr val="FFFFFF"/>
                </a:highlight>
                <a:latin typeface="Arial"/>
                <a:ea typeface="Arial"/>
                <a:cs typeface="Arial"/>
                <a:sym typeface="Arial"/>
              </a:rPr>
              <a:t>The attacker sends that response back to the target on the original connection.</a:t>
            </a:r>
            <a:endParaRPr sz="2400">
              <a:solidFill>
                <a:srgbClr val="222222"/>
              </a:solidFill>
              <a:highlight>
                <a:srgbClr val="FFFFFF"/>
              </a:highlight>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lang="en-US" sz="2400">
                <a:solidFill>
                  <a:srgbClr val="222222"/>
                </a:solidFill>
                <a:highlight>
                  <a:srgbClr val="FFFFFF"/>
                </a:highlight>
                <a:latin typeface="Arial"/>
                <a:ea typeface="Arial"/>
                <a:cs typeface="Arial"/>
                <a:sym typeface="Arial"/>
              </a:rPr>
              <a:t>If the authentication protocol is not carefully designed, the target will accept that response as valid, thereby leaving the attacker with one fully authenticated channel connection (the other one is simply abandoned).</a:t>
            </a:r>
            <a:endParaRPr sz="2400">
              <a:solidFill>
                <a:srgbClr val="222222"/>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Tcp vulnerabilities and attacks</a:t>
            </a:r>
            <a:endParaRPr/>
          </a:p>
        </p:txBody>
      </p:sp>
      <p:sp>
        <p:nvSpPr>
          <p:cNvPr id="360" name="Google Shape;360;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66" name="Google Shape;366;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b="1" lang="en-US" sz="2590"/>
              <a:t>IP and Source Routing</a:t>
            </a:r>
            <a:endParaRPr/>
          </a:p>
          <a:p>
            <a:pPr indent="-228600" lvl="0" marL="228600" rtl="0" algn="l">
              <a:lnSpc>
                <a:spcPct val="80000"/>
              </a:lnSpc>
              <a:spcBef>
                <a:spcPts val="1000"/>
              </a:spcBef>
              <a:spcAft>
                <a:spcPts val="0"/>
              </a:spcAft>
              <a:buClr>
                <a:schemeClr val="dk1"/>
              </a:buClr>
              <a:buSzPts val="2590"/>
              <a:buChar char="•"/>
            </a:pPr>
            <a:r>
              <a:rPr lang="en-US" sz="2590"/>
              <a:t>When information is broken up into packets, the IP source generates a listing of the routes that packets must take to reach their intended destination. This listing may in turn be used by the recipient to send information back to the sender.</a:t>
            </a:r>
            <a:endParaRPr/>
          </a:p>
          <a:p>
            <a:pPr indent="-228600" lvl="0" marL="228600" rtl="0" algn="l">
              <a:lnSpc>
                <a:spcPct val="80000"/>
              </a:lnSpc>
              <a:spcBef>
                <a:spcPts val="1000"/>
              </a:spcBef>
              <a:spcAft>
                <a:spcPts val="0"/>
              </a:spcAft>
              <a:buClr>
                <a:schemeClr val="dk1"/>
              </a:buClr>
              <a:buSzPts val="2590"/>
              <a:buChar char="•"/>
            </a:pPr>
            <a:r>
              <a:rPr lang="en-US" sz="2590"/>
              <a:t>Unfortunately, at this stage attackers can also gain access to the source path, and modify the options in the route for a data packet. In what’s known as a source route attack, an attacker may also be at liberty to read the data packets, potentially gaining access to confidential information, financial details. This risk may be offset to some extent by dropping or forwarding any data packets which carry the source route option.</a:t>
            </a:r>
            <a:endParaRPr/>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12" name="Google Shape;112;p5"/>
          <p:cNvPicPr preferRelativeResize="0"/>
          <p:nvPr>
            <p:ph idx="1" type="body"/>
          </p:nvPr>
        </p:nvPicPr>
        <p:blipFill rotWithShape="1">
          <a:blip r:embed="rId3">
            <a:alphaModFix/>
          </a:blip>
          <a:srcRect b="0" l="0" r="0" t="0"/>
          <a:stretch/>
        </p:blipFill>
        <p:spPr>
          <a:xfrm>
            <a:off x="323109" y="365125"/>
            <a:ext cx="11090771" cy="4039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TCP and Reassembly</a:t>
            </a:r>
            <a:br>
              <a:rPr b="1" lang="en-US"/>
            </a:br>
            <a:endParaRPr/>
          </a:p>
        </p:txBody>
      </p:sp>
      <p:sp>
        <p:nvSpPr>
          <p:cNvPr id="372" name="Google Shape;372;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packets reaching their destination may arrive in a logical sequence, or out of order. In some cases, they may not arrive at all. At the data’s origin point, it’s the job of the Transmission Control Protocol or TCP to break the information into packets, which it then assigns numbers to for reassembly at the destination point.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Predicting TCP Sequences</a:t>
            </a:r>
            <a:br>
              <a:rPr b="1" lang="en-US"/>
            </a:br>
            <a:endParaRPr/>
          </a:p>
        </p:txBody>
      </p:sp>
      <p:sp>
        <p:nvSpPr>
          <p:cNvPr id="378" name="Google Shape;378;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With some diligent application of the right kind of algorithms, it’s possible for an attacker to guess the sequence of numbers that TCP assigns to a stream of data packets. Knowing the next number in a transmission sequence, an attacker may potentially “step in” to an ongoing communication and pose as the originator of the message.</a:t>
            </a:r>
            <a:endParaRPr/>
          </a:p>
          <a:p>
            <a:pPr indent="-228600" lvl="0" marL="228600" rtl="0" algn="l">
              <a:lnSpc>
                <a:spcPct val="80000"/>
              </a:lnSpc>
              <a:spcBef>
                <a:spcPts val="1000"/>
              </a:spcBef>
              <a:spcAft>
                <a:spcPts val="0"/>
              </a:spcAft>
              <a:buClr>
                <a:schemeClr val="dk1"/>
              </a:buClr>
              <a:buSzPts val="2800"/>
              <a:buChar char="•"/>
            </a:pPr>
            <a:r>
              <a:rPr lang="en-US"/>
              <a:t>TCP sequence numbers are typically increased by a constant amount each second, and by half of that number each time a connection begins. So one way of guarding against the prediction of the next number in a sequence by an attacker who may have gained access to a server through apparently legitimate means is to generate a random increment for the initial sequence number.</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4" name="Google Shape;384;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TCP Blind Spoofing</a:t>
            </a:r>
            <a:endParaRPr/>
          </a:p>
          <a:p>
            <a:pPr indent="-228600" lvl="0" marL="228600" rtl="0" algn="l">
              <a:lnSpc>
                <a:spcPct val="90000"/>
              </a:lnSpc>
              <a:spcBef>
                <a:spcPts val="1000"/>
              </a:spcBef>
              <a:spcAft>
                <a:spcPts val="0"/>
              </a:spcAft>
              <a:buClr>
                <a:schemeClr val="dk1"/>
              </a:buClr>
              <a:buSzPts val="2800"/>
              <a:buChar char="•"/>
            </a:pPr>
            <a:r>
              <a:rPr lang="en-US"/>
              <a:t>Here, an attacker is able to guess both the sequence number of an ongoing communication session and its port number. They are then in a position to carry out an injection attack, inserting corrupted or fraudulent data into the stream – or worse, malicious code or malware.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90" name="Google Shape;390;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b="1" lang="en-US" sz="2590"/>
              <a:t>SYN Flooding</a:t>
            </a:r>
            <a:endParaRPr/>
          </a:p>
          <a:p>
            <a:pPr indent="-228600" lvl="0" marL="228600" rtl="0" algn="l">
              <a:lnSpc>
                <a:spcPct val="80000"/>
              </a:lnSpc>
              <a:spcBef>
                <a:spcPts val="1000"/>
              </a:spcBef>
              <a:spcAft>
                <a:spcPts val="0"/>
              </a:spcAft>
              <a:buClr>
                <a:schemeClr val="dk1"/>
              </a:buClr>
              <a:buSzPts val="2590"/>
              <a:buChar char="•"/>
            </a:pPr>
            <a:r>
              <a:rPr lang="en-US" sz="2590"/>
              <a:t>Remember those SYN and ACK segments needed to establish a TCP connection? Under the protocol rules, a client or server receiving these requests is required to respond to them, to keep the communication going. This requirement is the basis of a SYN flooding attack, whereby multiple SYN packets are spoofed using a bogus source address, then sent to a targeted server.</a:t>
            </a:r>
            <a:endParaRPr/>
          </a:p>
          <a:p>
            <a:pPr indent="-228600" lvl="0" marL="228600" rtl="0" algn="l">
              <a:lnSpc>
                <a:spcPct val="80000"/>
              </a:lnSpc>
              <a:spcBef>
                <a:spcPts val="1000"/>
              </a:spcBef>
              <a:spcAft>
                <a:spcPts val="0"/>
              </a:spcAft>
              <a:buClr>
                <a:schemeClr val="dk1"/>
              </a:buClr>
              <a:buSzPts val="2590"/>
              <a:buChar char="•"/>
            </a:pPr>
            <a:r>
              <a:rPr lang="en-US" sz="2590"/>
              <a:t>Under compulsion to respond, the server will send out SYN-ACK packets to an address that doesn’t exist, creating a flood of half-opened sessions awaiting replies that will never come. During this time, no fresh connections will be allowed by the server, and connection requests from legitimate users will be ignored – a Denial of Service or DoS scenario.</a:t>
            </a:r>
            <a:endParaRPr/>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96" name="Google Shape;396;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Man-in-the-Middle Attacks</a:t>
            </a:r>
            <a:endParaRPr/>
          </a:p>
          <a:p>
            <a:pPr indent="-228600" lvl="0" marL="228600" rtl="0" algn="l">
              <a:lnSpc>
                <a:spcPct val="90000"/>
              </a:lnSpc>
              <a:spcBef>
                <a:spcPts val="1000"/>
              </a:spcBef>
              <a:spcAft>
                <a:spcPts val="0"/>
              </a:spcAft>
              <a:buClr>
                <a:schemeClr val="dk1"/>
              </a:buClr>
              <a:buSzPts val="2800"/>
              <a:buChar char="•"/>
            </a:pPr>
            <a:r>
              <a:rPr lang="en-US"/>
              <a:t>In an unsecured communication, data may pass between sender and receiver as “clear text” – unprotected and unencrypted information which may include user credentials and passwords. By spoofing an IP address, and attacker may intercept an ongoing transmission and become the man (or woman, or bot) in the middle of a communication, steering valuable data towards themselves – or misinformation and malware toward the recipient.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02" name="Google Shape;402;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PUSH + ACK  ATTACK</a:t>
            </a:r>
            <a:endParaRPr/>
          </a:p>
          <a:p>
            <a:pPr indent="-165100" lvl="0" marL="228600" rtl="0" algn="l">
              <a:lnSpc>
                <a:spcPct val="90000"/>
              </a:lnSpc>
              <a:spcBef>
                <a:spcPts val="0"/>
              </a:spcBef>
              <a:spcAft>
                <a:spcPts val="0"/>
              </a:spcAft>
              <a:buSzPts val="1800"/>
              <a:buChar char="•"/>
            </a:pPr>
            <a:r>
              <a:rPr lang="en-US"/>
              <a:t>tcp connection hijacking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Defence:</a:t>
            </a:r>
            <a:endParaRPr/>
          </a:p>
        </p:txBody>
      </p:sp>
      <p:sp>
        <p:nvSpPr>
          <p:cNvPr id="408" name="Google Shape;40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Packet filtering firewall</a:t>
            </a:r>
            <a:endParaRPr/>
          </a:p>
          <a:p>
            <a:pPr indent="-228600" lvl="0" marL="228600" rtl="0" algn="l">
              <a:lnSpc>
                <a:spcPct val="90000"/>
              </a:lnSpc>
              <a:spcBef>
                <a:spcPts val="1000"/>
              </a:spcBef>
              <a:spcAft>
                <a:spcPts val="0"/>
              </a:spcAft>
              <a:buClr>
                <a:schemeClr val="dk1"/>
              </a:buClr>
              <a:buSzPts val="2800"/>
              <a:buChar char="•"/>
            </a:pPr>
            <a:r>
              <a:rPr lang="en-US"/>
              <a:t>Nids</a:t>
            </a:r>
            <a:endParaRPr/>
          </a:p>
          <a:p>
            <a:pPr indent="-228600" lvl="0" marL="228600" rtl="0" algn="l">
              <a:lnSpc>
                <a:spcPct val="90000"/>
              </a:lnSpc>
              <a:spcBef>
                <a:spcPts val="1000"/>
              </a:spcBef>
              <a:spcAft>
                <a:spcPts val="0"/>
              </a:spcAft>
              <a:buClr>
                <a:schemeClr val="dk1"/>
              </a:buClr>
              <a:buSzPts val="2800"/>
              <a:buChar char="•"/>
            </a:pPr>
            <a:r>
              <a:rPr lang="en-US"/>
              <a:t>Better seq nos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Router attacks</a:t>
            </a:r>
            <a:endParaRPr/>
          </a:p>
        </p:txBody>
      </p:sp>
      <p:sp>
        <p:nvSpPr>
          <p:cNvPr id="414" name="Google Shape;414;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rgbClr val="FF0000"/>
              </a:buClr>
              <a:buSzPts val="1750"/>
              <a:buChar char="•"/>
            </a:pPr>
            <a:r>
              <a:rPr lang="en-US" sz="1750">
                <a:solidFill>
                  <a:srgbClr val="FF0000"/>
                </a:solidFill>
              </a:rPr>
              <a:t>DDOS</a:t>
            </a:r>
            <a:endParaRPr/>
          </a:p>
          <a:p>
            <a:pPr indent="-228600" lvl="0" marL="228600" rtl="0" algn="l">
              <a:lnSpc>
                <a:spcPct val="70000"/>
              </a:lnSpc>
              <a:spcBef>
                <a:spcPts val="1000"/>
              </a:spcBef>
              <a:spcAft>
                <a:spcPts val="0"/>
              </a:spcAft>
              <a:buClr>
                <a:schemeClr val="dk1"/>
              </a:buClr>
              <a:buSzPts val="1750"/>
              <a:buFont typeface="Noto Sans Symbols"/>
              <a:buChar char="✔"/>
            </a:pPr>
            <a:r>
              <a:rPr lang="en-US" sz="1750"/>
              <a:t>PING OF DEATH</a:t>
            </a:r>
            <a:endParaRPr/>
          </a:p>
          <a:p>
            <a:pPr indent="-228600" lvl="0" marL="228600" rtl="0" algn="l">
              <a:lnSpc>
                <a:spcPct val="70000"/>
              </a:lnSpc>
              <a:spcBef>
                <a:spcPts val="1000"/>
              </a:spcBef>
              <a:spcAft>
                <a:spcPts val="0"/>
              </a:spcAft>
              <a:buClr>
                <a:schemeClr val="dk1"/>
              </a:buClr>
              <a:buSzPts val="1750"/>
              <a:buFont typeface="Noto Sans Symbols"/>
              <a:buChar char="✔"/>
            </a:pPr>
            <a:r>
              <a:rPr lang="en-US" sz="1750"/>
              <a:t>SMURF ATTACK</a:t>
            </a:r>
            <a:endParaRPr/>
          </a:p>
          <a:p>
            <a:pPr indent="-228600" lvl="0" marL="228600" rtl="0" algn="l">
              <a:lnSpc>
                <a:spcPct val="70000"/>
              </a:lnSpc>
              <a:spcBef>
                <a:spcPts val="1000"/>
              </a:spcBef>
              <a:spcAft>
                <a:spcPts val="0"/>
              </a:spcAft>
              <a:buClr>
                <a:schemeClr val="dk1"/>
              </a:buClr>
              <a:buSzPts val="1750"/>
              <a:buFont typeface="Noto Sans Symbols"/>
              <a:buChar char="✔"/>
            </a:pPr>
            <a:r>
              <a:rPr lang="en-US" sz="1750"/>
              <a:t>PING FLOOD ATTACK</a:t>
            </a:r>
            <a:endParaRPr/>
          </a:p>
          <a:p>
            <a:pPr indent="-228600" lvl="0" marL="228600" rtl="0" algn="l">
              <a:lnSpc>
                <a:spcPct val="70000"/>
              </a:lnSpc>
              <a:spcBef>
                <a:spcPts val="1000"/>
              </a:spcBef>
              <a:spcAft>
                <a:spcPts val="0"/>
              </a:spcAft>
              <a:buClr>
                <a:schemeClr val="dk1"/>
              </a:buClr>
              <a:buSzPts val="1750"/>
              <a:buFont typeface="Noto Sans Symbols"/>
              <a:buChar char="✔"/>
            </a:pPr>
            <a:r>
              <a:rPr lang="en-US" sz="1750"/>
              <a:t>ARP POISONING</a:t>
            </a:r>
            <a:endParaRPr/>
          </a:p>
          <a:p>
            <a:pPr indent="0" lvl="0" marL="0" rtl="0" algn="l">
              <a:lnSpc>
                <a:spcPct val="70000"/>
              </a:lnSpc>
              <a:spcBef>
                <a:spcPts val="1000"/>
              </a:spcBef>
              <a:spcAft>
                <a:spcPts val="0"/>
              </a:spcAft>
              <a:buClr>
                <a:schemeClr val="dk1"/>
              </a:buClr>
              <a:buSzPts val="1750"/>
              <a:buNone/>
            </a:pPr>
            <a:r>
              <a:rPr lang="en-US" sz="1750"/>
              <a:t> </a:t>
            </a:r>
            <a:endParaRPr/>
          </a:p>
          <a:p>
            <a:pPr indent="-228600" lvl="0" marL="228600" rtl="0" algn="l">
              <a:lnSpc>
                <a:spcPct val="70000"/>
              </a:lnSpc>
              <a:spcBef>
                <a:spcPts val="1000"/>
              </a:spcBef>
              <a:spcAft>
                <a:spcPts val="0"/>
              </a:spcAft>
              <a:buClr>
                <a:srgbClr val="FF0000"/>
              </a:buClr>
              <a:buSzPts val="1750"/>
              <a:buChar char="•"/>
            </a:pPr>
            <a:r>
              <a:rPr lang="en-US" sz="1750">
                <a:solidFill>
                  <a:srgbClr val="FF0000"/>
                </a:solidFill>
              </a:rPr>
              <a:t>MITM</a:t>
            </a:r>
            <a:endParaRPr/>
          </a:p>
          <a:p>
            <a:pPr indent="-117475" lvl="0" marL="228600" rtl="0" algn="l">
              <a:lnSpc>
                <a:spcPct val="70000"/>
              </a:lnSpc>
              <a:spcBef>
                <a:spcPts val="1000"/>
              </a:spcBef>
              <a:spcAft>
                <a:spcPts val="0"/>
              </a:spcAft>
              <a:buClr>
                <a:schemeClr val="dk1"/>
              </a:buClr>
              <a:buSzPts val="1750"/>
              <a:buNone/>
            </a:pPr>
            <a:r>
              <a:t/>
            </a:r>
            <a:endParaRPr sz="1750"/>
          </a:p>
          <a:p>
            <a:pPr indent="-228600" lvl="0" marL="228600" rtl="0" algn="l">
              <a:lnSpc>
                <a:spcPct val="70000"/>
              </a:lnSpc>
              <a:spcBef>
                <a:spcPts val="1000"/>
              </a:spcBef>
              <a:spcAft>
                <a:spcPts val="0"/>
              </a:spcAft>
              <a:buClr>
                <a:srgbClr val="FF0000"/>
              </a:buClr>
              <a:buSzPts val="1750"/>
              <a:buChar char="•"/>
            </a:pPr>
            <a:r>
              <a:rPr lang="en-US" sz="1750">
                <a:solidFill>
                  <a:srgbClr val="FF0000"/>
                </a:solidFill>
              </a:rPr>
              <a:t>ATTCAKS ON BGP</a:t>
            </a:r>
            <a:endParaRPr/>
          </a:p>
          <a:p>
            <a:pPr indent="-228600" lvl="0" marL="228600" rtl="0" algn="l">
              <a:lnSpc>
                <a:spcPct val="70000"/>
              </a:lnSpc>
              <a:spcBef>
                <a:spcPts val="1000"/>
              </a:spcBef>
              <a:spcAft>
                <a:spcPts val="0"/>
              </a:spcAft>
              <a:buClr>
                <a:srgbClr val="FF0000"/>
              </a:buClr>
              <a:buSzPts val="1750"/>
              <a:buChar char="•"/>
            </a:pPr>
            <a:r>
              <a:rPr lang="en-US" sz="1750">
                <a:solidFill>
                  <a:srgbClr val="FF0000"/>
                </a:solidFill>
              </a:rPr>
              <a:t>ATTACKS ON OSPF</a:t>
            </a:r>
            <a:endParaRPr/>
          </a:p>
          <a:p>
            <a:pPr indent="-228600" lvl="0" marL="228600" rtl="0" algn="l">
              <a:lnSpc>
                <a:spcPct val="70000"/>
              </a:lnSpc>
              <a:spcBef>
                <a:spcPts val="1000"/>
              </a:spcBef>
              <a:spcAft>
                <a:spcPts val="0"/>
              </a:spcAft>
              <a:buClr>
                <a:schemeClr val="dk1"/>
              </a:buClr>
              <a:buSzPts val="1750"/>
              <a:buFont typeface="Noto Sans Symbols"/>
              <a:buChar char="✔"/>
            </a:pPr>
            <a:r>
              <a:rPr lang="en-US" sz="1750"/>
              <a:t>HELLO PACKETS DROPPED</a:t>
            </a:r>
            <a:endParaRPr/>
          </a:p>
          <a:p>
            <a:pPr indent="-228600" lvl="0" marL="228600" rtl="0" algn="l">
              <a:lnSpc>
                <a:spcPct val="70000"/>
              </a:lnSpc>
              <a:spcBef>
                <a:spcPts val="1000"/>
              </a:spcBef>
              <a:spcAft>
                <a:spcPts val="0"/>
              </a:spcAft>
              <a:buClr>
                <a:schemeClr val="dk1"/>
              </a:buClr>
              <a:buSzPts val="1750"/>
              <a:buFont typeface="Noto Sans Symbols"/>
              <a:buChar char="✔"/>
            </a:pPr>
            <a:r>
              <a:rPr lang="en-US" sz="1750"/>
              <a:t>MAX SEQUENCE ATTACK</a:t>
            </a:r>
            <a:endParaRPr/>
          </a:p>
          <a:p>
            <a:pPr indent="-228600" lvl="0" marL="228600" rtl="0" algn="l">
              <a:lnSpc>
                <a:spcPct val="70000"/>
              </a:lnSpc>
              <a:spcBef>
                <a:spcPts val="1000"/>
              </a:spcBef>
              <a:spcAft>
                <a:spcPts val="0"/>
              </a:spcAft>
              <a:buClr>
                <a:schemeClr val="dk1"/>
              </a:buClr>
              <a:buSzPts val="1750"/>
              <a:buFont typeface="Noto Sans Symbols"/>
              <a:buChar char="✔"/>
            </a:pPr>
            <a:r>
              <a:rPr lang="en-US" sz="1750"/>
              <a:t>UNKNOWN LOGINS</a:t>
            </a:r>
            <a:endParaRPr/>
          </a:p>
          <a:p>
            <a:pPr indent="-117475" lvl="0" marL="228600" rtl="0" algn="l">
              <a:lnSpc>
                <a:spcPct val="70000"/>
              </a:lnSpc>
              <a:spcBef>
                <a:spcPts val="1000"/>
              </a:spcBef>
              <a:spcAft>
                <a:spcPts val="0"/>
              </a:spcAft>
              <a:buClr>
                <a:schemeClr val="dk1"/>
              </a:buClr>
              <a:buSzPts val="1750"/>
              <a:buNone/>
            </a:pPr>
            <a:r>
              <a:t/>
            </a:r>
            <a:endParaRPr sz="175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Router attacks</a:t>
            </a:r>
            <a:endParaRPr/>
          </a:p>
        </p:txBody>
      </p:sp>
      <p:sp>
        <p:nvSpPr>
          <p:cNvPr id="420" name="Google Shape;420;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rgbClr val="FF0000"/>
              </a:buClr>
              <a:buSzPts val="2380"/>
              <a:buChar char="•"/>
            </a:pPr>
            <a:r>
              <a:rPr lang="en-US" sz="2380">
                <a:solidFill>
                  <a:srgbClr val="FF0000"/>
                </a:solidFill>
              </a:rPr>
              <a:t>DDOS</a:t>
            </a:r>
            <a:endParaRPr/>
          </a:p>
          <a:p>
            <a:pPr indent="-228600" lvl="0" marL="228600" rtl="0" algn="l">
              <a:lnSpc>
                <a:spcPct val="70000"/>
              </a:lnSpc>
              <a:spcBef>
                <a:spcPts val="1000"/>
              </a:spcBef>
              <a:spcAft>
                <a:spcPts val="0"/>
              </a:spcAft>
              <a:buClr>
                <a:schemeClr val="dk1"/>
              </a:buClr>
              <a:buSzPts val="2380"/>
              <a:buFont typeface="Noto Sans Symbols"/>
              <a:buChar char="✔"/>
            </a:pPr>
            <a:r>
              <a:rPr lang="en-US" sz="2380"/>
              <a:t>PING OF DEATH:Ping of death is also known as "long ICMP.“</a:t>
            </a:r>
            <a:endParaRPr/>
          </a:p>
          <a:p>
            <a:pPr indent="0" lvl="0" marL="0" rtl="0" algn="l">
              <a:lnSpc>
                <a:spcPct val="70000"/>
              </a:lnSpc>
              <a:spcBef>
                <a:spcPts val="1000"/>
              </a:spcBef>
              <a:spcAft>
                <a:spcPts val="0"/>
              </a:spcAft>
              <a:buClr>
                <a:schemeClr val="dk1"/>
              </a:buClr>
              <a:buSzPts val="2380"/>
              <a:buNone/>
            </a:pPr>
            <a:r>
              <a:rPr lang="en-US" sz="2380"/>
              <a:t>On the Internet, ping of death is a </a:t>
            </a:r>
            <a:r>
              <a:rPr lang="en-US" sz="2380" u="sng">
                <a:solidFill>
                  <a:schemeClr val="hlink"/>
                </a:solidFill>
                <a:hlinkClick r:id="rId3"/>
              </a:rPr>
              <a:t>denial of service</a:t>
            </a:r>
            <a:r>
              <a:rPr lang="en-US" sz="2380"/>
              <a:t> (DoS) attack caused by an attacker deliberately sending an </a:t>
            </a:r>
            <a:r>
              <a:rPr lang="en-US" sz="2380" u="sng">
                <a:solidFill>
                  <a:schemeClr val="hlink"/>
                </a:solidFill>
                <a:hlinkClick r:id="rId4"/>
              </a:rPr>
              <a:t>IP</a:t>
            </a:r>
            <a:r>
              <a:rPr lang="en-US" sz="2380"/>
              <a:t> packet larger than the 65,536 bytes allowed by the IP </a:t>
            </a:r>
            <a:r>
              <a:rPr lang="en-US" sz="2380" u="sng">
                <a:solidFill>
                  <a:schemeClr val="hlink"/>
                </a:solidFill>
                <a:hlinkClick r:id="rId5"/>
              </a:rPr>
              <a:t>protocol</a:t>
            </a:r>
            <a:r>
              <a:rPr lang="en-US" sz="2380"/>
              <a:t>. One of the features of TCP/IP is fragmentation; it allows a single IP </a:t>
            </a:r>
            <a:r>
              <a:rPr lang="en-US" sz="2380" u="sng">
                <a:solidFill>
                  <a:schemeClr val="hlink"/>
                </a:solidFill>
                <a:hlinkClick r:id="rId6"/>
              </a:rPr>
              <a:t>packet</a:t>
            </a:r>
            <a:r>
              <a:rPr lang="en-US" sz="2380"/>
              <a:t> to be broken down into smaller segments. In 1996, attackers began to take advantage of that feature when they found that a packet broken down into fragments could add up to more than the allowed 65,536 bytes. Many operating systems didn't know what to do when they received an oversized packet, so they froze, crashed, or rebooted.</a:t>
            </a:r>
            <a:endParaRPr/>
          </a:p>
          <a:p>
            <a:pPr indent="0" lvl="0" marL="0" rtl="0" algn="l">
              <a:lnSpc>
                <a:spcPct val="70000"/>
              </a:lnSpc>
              <a:spcBef>
                <a:spcPts val="1000"/>
              </a:spcBef>
              <a:spcAft>
                <a:spcPts val="0"/>
              </a:spcAft>
              <a:buClr>
                <a:schemeClr val="dk1"/>
              </a:buClr>
              <a:buSzPts val="2380"/>
              <a:buNone/>
            </a:pPr>
            <a:r>
              <a:rPr lang="en-US" sz="2380"/>
              <a:t> To avoid Ping of Death attacks and its variants, many sites block ICMP ping messages altogether at their firewalls.</a:t>
            </a:r>
            <a:endParaRPr sz="2380"/>
          </a:p>
          <a:p>
            <a:pPr indent="0" lvl="0" marL="0" rtl="0" algn="l">
              <a:lnSpc>
                <a:spcPct val="70000"/>
              </a:lnSpc>
              <a:spcBef>
                <a:spcPts val="1000"/>
              </a:spcBef>
              <a:spcAft>
                <a:spcPts val="0"/>
              </a:spcAft>
              <a:buClr>
                <a:schemeClr val="dk1"/>
              </a:buClr>
              <a:buSzPts val="2380"/>
              <a:buNone/>
            </a:pPr>
            <a:r>
              <a:rPr lang="en-US" sz="2380"/>
              <a:t> </a:t>
            </a:r>
            <a:endParaRPr/>
          </a:p>
          <a:p>
            <a:pPr indent="-77470" lvl="0" marL="228600" rtl="0" algn="l">
              <a:lnSpc>
                <a:spcPct val="70000"/>
              </a:lnSpc>
              <a:spcBef>
                <a:spcPts val="1000"/>
              </a:spcBef>
              <a:spcAft>
                <a:spcPts val="0"/>
              </a:spcAft>
              <a:buClr>
                <a:schemeClr val="dk1"/>
              </a:buClr>
              <a:buSzPts val="2380"/>
              <a:buNone/>
            </a:pPr>
            <a:r>
              <a:t/>
            </a:r>
            <a:endParaRPr sz="238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26" name="Google Shape;426;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Font typeface="Noto Sans Symbols"/>
              <a:buChar char="✔"/>
            </a:pPr>
            <a:r>
              <a:rPr lang="en-US" sz="2380"/>
              <a:t>SMURF ATTACK:The </a:t>
            </a:r>
            <a:r>
              <a:rPr b="1" lang="en-US" sz="2380"/>
              <a:t>Smurf attack</a:t>
            </a:r>
            <a:r>
              <a:rPr lang="en-US" sz="2380"/>
              <a:t> is a </a:t>
            </a:r>
            <a:r>
              <a:rPr lang="en-US" sz="2380" u="sng">
                <a:solidFill>
                  <a:schemeClr val="hlink"/>
                </a:solidFill>
                <a:hlinkClick r:id="rId3"/>
              </a:rPr>
              <a:t>distributed denial-of-service attack</a:t>
            </a:r>
            <a:r>
              <a:rPr lang="en-US" sz="2380"/>
              <a:t> in which large numbers of </a:t>
            </a:r>
            <a:r>
              <a:rPr lang="en-US" sz="2380" u="sng">
                <a:solidFill>
                  <a:schemeClr val="hlink"/>
                </a:solidFill>
                <a:hlinkClick r:id="rId4"/>
              </a:rPr>
              <a:t>Internet Control Message Protocol</a:t>
            </a:r>
            <a:r>
              <a:rPr lang="en-US" sz="2380"/>
              <a:t> (ICMP) packets with the intended victim's </a:t>
            </a:r>
            <a:r>
              <a:rPr lang="en-US" sz="2380" u="sng">
                <a:solidFill>
                  <a:schemeClr val="hlink"/>
                </a:solidFill>
                <a:hlinkClick r:id="rId5"/>
              </a:rPr>
              <a:t>spoofed</a:t>
            </a:r>
            <a:r>
              <a:rPr lang="en-US" sz="2380"/>
              <a:t> source IP are broadcast to a </a:t>
            </a:r>
            <a:r>
              <a:rPr lang="en-US" sz="2380" u="sng">
                <a:solidFill>
                  <a:schemeClr val="hlink"/>
                </a:solidFill>
                <a:hlinkClick r:id="rId6"/>
              </a:rPr>
              <a:t>computer network</a:t>
            </a:r>
            <a:r>
              <a:rPr lang="en-US" sz="2380"/>
              <a:t> using an IP </a:t>
            </a:r>
            <a:r>
              <a:rPr lang="en-US" sz="2380" u="sng">
                <a:solidFill>
                  <a:schemeClr val="hlink"/>
                </a:solidFill>
                <a:hlinkClick r:id="rId7"/>
              </a:rPr>
              <a:t>broadcast address</a:t>
            </a:r>
            <a:r>
              <a:rPr lang="en-US" sz="2380"/>
              <a:t>. Most devices on a network will, by default, respond to this by sending a reply to the source IP address. If the number of machines on the network that receive and respond to these packets is very large, the victim's computer will be flooded with traffic. This can slow down the victim's computer to the point where it becomes impossible to work on.</a:t>
            </a:r>
            <a:endParaRPr/>
          </a:p>
          <a:p>
            <a:pPr indent="-228600" lvl="0" marL="228600" rtl="0" algn="l">
              <a:lnSpc>
                <a:spcPct val="70000"/>
              </a:lnSpc>
              <a:spcBef>
                <a:spcPts val="1000"/>
              </a:spcBef>
              <a:spcAft>
                <a:spcPts val="0"/>
              </a:spcAft>
              <a:buClr>
                <a:schemeClr val="dk1"/>
              </a:buClr>
              <a:buSzPts val="2380"/>
              <a:buFont typeface="Noto Sans Symbols"/>
              <a:buChar char="▪"/>
            </a:pPr>
            <a:r>
              <a:rPr lang="en-US" sz="2380"/>
              <a:t>The fix is two-fold:</a:t>
            </a:r>
            <a:endParaRPr/>
          </a:p>
          <a:p>
            <a:pPr indent="-77470" lvl="0" marL="228600" rtl="0" algn="l">
              <a:lnSpc>
                <a:spcPct val="70000"/>
              </a:lnSpc>
              <a:spcBef>
                <a:spcPts val="1000"/>
              </a:spcBef>
              <a:spcAft>
                <a:spcPts val="0"/>
              </a:spcAft>
              <a:buClr>
                <a:schemeClr val="dk1"/>
              </a:buClr>
              <a:buSzPts val="2380"/>
              <a:buFont typeface="Noto Sans Symbols"/>
              <a:buNone/>
            </a:pPr>
            <a:r>
              <a:t/>
            </a:r>
            <a:endParaRPr sz="2380"/>
          </a:p>
          <a:p>
            <a:pPr indent="-228600" lvl="0" marL="228600" rtl="0" algn="l">
              <a:lnSpc>
                <a:spcPct val="70000"/>
              </a:lnSpc>
              <a:spcBef>
                <a:spcPts val="1000"/>
              </a:spcBef>
              <a:spcAft>
                <a:spcPts val="0"/>
              </a:spcAft>
              <a:buClr>
                <a:schemeClr val="dk1"/>
              </a:buClr>
              <a:buSzPts val="2380"/>
              <a:buFont typeface="Noto Sans Symbols"/>
              <a:buChar char="▪"/>
            </a:pPr>
            <a:r>
              <a:rPr lang="en-US" sz="2380"/>
              <a:t>Configure individual hosts and routers to not respond to ICMP requests or broadcasts; or</a:t>
            </a:r>
            <a:endParaRPr/>
          </a:p>
          <a:p>
            <a:pPr indent="-228600" lvl="0" marL="228600" rtl="0" algn="l">
              <a:lnSpc>
                <a:spcPct val="70000"/>
              </a:lnSpc>
              <a:spcBef>
                <a:spcPts val="1000"/>
              </a:spcBef>
              <a:spcAft>
                <a:spcPts val="0"/>
              </a:spcAft>
              <a:buClr>
                <a:schemeClr val="dk1"/>
              </a:buClr>
              <a:buSzPts val="2380"/>
              <a:buFont typeface="Noto Sans Symbols"/>
              <a:buChar char="▪"/>
            </a:pPr>
            <a:r>
              <a:rPr lang="en-US" sz="2380"/>
              <a:t>Configure routers to not forward packets directed to broadcast addresses.</a:t>
            </a:r>
            <a:endParaRPr/>
          </a:p>
          <a:p>
            <a:pPr indent="-77470" lvl="0" marL="228600" rtl="0" algn="l">
              <a:lnSpc>
                <a:spcPct val="70000"/>
              </a:lnSpc>
              <a:spcBef>
                <a:spcPts val="1000"/>
              </a:spcBef>
              <a:spcAft>
                <a:spcPts val="0"/>
              </a:spcAft>
              <a:buClr>
                <a:schemeClr val="dk1"/>
              </a:buClr>
              <a:buSzPts val="2380"/>
              <a:buFont typeface="Noto Sans Symbols"/>
              <a:buNone/>
            </a:pPr>
            <a:r>
              <a:t/>
            </a:r>
            <a:endParaRPr sz="2380"/>
          </a:p>
          <a:p>
            <a:pPr indent="-77470" lvl="0" marL="228600" rtl="0" algn="l">
              <a:lnSpc>
                <a:spcPct val="70000"/>
              </a:lnSpc>
              <a:spcBef>
                <a:spcPts val="1000"/>
              </a:spcBef>
              <a:spcAft>
                <a:spcPts val="0"/>
              </a:spcAft>
              <a:buClr>
                <a:schemeClr val="dk1"/>
              </a:buClr>
              <a:buSzPts val="2380"/>
              <a:buNone/>
            </a:pPr>
            <a:r>
              <a:t/>
            </a:r>
            <a:endParaRPr sz="238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18" name="Google Shape;118;p6"/>
          <p:cNvPicPr preferRelativeResize="0"/>
          <p:nvPr>
            <p:ph idx="1" type="body"/>
          </p:nvPr>
        </p:nvPicPr>
        <p:blipFill rotWithShape="1">
          <a:blip r:embed="rId3">
            <a:alphaModFix/>
          </a:blip>
          <a:srcRect b="0" l="0" r="0" t="0"/>
          <a:stretch/>
        </p:blipFill>
        <p:spPr>
          <a:xfrm>
            <a:off x="247022" y="270456"/>
            <a:ext cx="11466616" cy="561518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2" name="Google Shape;432;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PING FLOOD ATTACK:The DDoS form of a Ping (ICMP) Flood can be broken down into 2 repeating steps: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The attacker sends many ICMP echo request packets to the targeted server using multiple devices.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The targeted server then sends an ICMP echo reply packet to each requesting device’s IP address as a response.</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8" name="Google Shape;438;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ARP POISONING:ARP poisoning is an attack that is accomplished using the technique of ARP spoofing.</a:t>
            </a:r>
            <a:endParaRPr/>
          </a:p>
          <a:p>
            <a:pPr indent="-228600" lvl="0" marL="228600" rtl="0" algn="l">
              <a:lnSpc>
                <a:spcPct val="90000"/>
              </a:lnSpc>
              <a:spcBef>
                <a:spcPts val="1000"/>
              </a:spcBef>
              <a:spcAft>
                <a:spcPts val="0"/>
              </a:spcAft>
              <a:buClr>
                <a:schemeClr val="dk1"/>
              </a:buClr>
              <a:buSzPts val="2800"/>
              <a:buChar char="•"/>
            </a:pPr>
            <a:r>
              <a:rPr lang="en-US"/>
              <a:t>ARP spoofing is a technique that allows an attacker to craft a "fake" ARP packet that looks like it came from a different source, or has a fake MAC address in it.</a:t>
            </a:r>
            <a:endParaRPr/>
          </a:p>
          <a:p>
            <a:pPr indent="-228600" lvl="0" marL="228600" rtl="0" algn="l">
              <a:lnSpc>
                <a:spcPct val="90000"/>
              </a:lnSpc>
              <a:spcBef>
                <a:spcPts val="1000"/>
              </a:spcBef>
              <a:spcAft>
                <a:spcPts val="0"/>
              </a:spcAft>
              <a:buClr>
                <a:schemeClr val="dk1"/>
              </a:buClr>
              <a:buSzPts val="2800"/>
              <a:buChar char="•"/>
            </a:pPr>
            <a:r>
              <a:rPr lang="en-US"/>
              <a:t>An attacker uses the process of ARP spoofing to "poison" a victim's ARP table, so that it contains incorrect or altered IP-to-MAC address mappings for various attacks, such as a man-in-the-middle attack.</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4" name="Google Shape;444;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FF0000"/>
              </a:buClr>
              <a:buSzPts val="2800"/>
              <a:buChar char="•"/>
            </a:pPr>
            <a:r>
              <a:rPr lang="en-US">
                <a:solidFill>
                  <a:srgbClr val="FF0000"/>
                </a:solidFill>
              </a:rPr>
              <a:t>MITM</a:t>
            </a:r>
            <a:endParaRPr/>
          </a:p>
          <a:p>
            <a:pPr indent="-508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rgbClr val="FF0000"/>
              </a:buClr>
              <a:buSzPts val="2800"/>
              <a:buChar char="•"/>
            </a:pPr>
            <a:r>
              <a:rPr lang="en-US">
                <a:solidFill>
                  <a:srgbClr val="FF0000"/>
                </a:solidFill>
              </a:rPr>
              <a:t>ATTCAKS ON BGP:</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Tcp reset ..due to which bgp has to do a lot of processing over many routers when any route goes down.</a:t>
            </a:r>
            <a:endParaRPr/>
          </a:p>
          <a:p>
            <a:pPr indent="-228600" lvl="0" marL="228600" rtl="0" algn="l">
              <a:lnSpc>
                <a:spcPct val="80000"/>
              </a:lnSpc>
              <a:spcBef>
                <a:spcPts val="1000"/>
              </a:spcBef>
              <a:spcAft>
                <a:spcPts val="0"/>
              </a:spcAft>
              <a:buClr>
                <a:srgbClr val="FF0000"/>
              </a:buClr>
              <a:buSzPts val="2800"/>
              <a:buChar char="•"/>
            </a:pPr>
            <a:r>
              <a:rPr lang="en-US">
                <a:solidFill>
                  <a:srgbClr val="FF0000"/>
                </a:solidFill>
              </a:rPr>
              <a:t>ATTACKS ON OSPF</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HELLO PACKETS DROPPED</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MAX SEQUENCE ATTACK</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UNKNOWN LOGINS</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5ec087cf24_0_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stateful vs stateless firewalls</a:t>
            </a:r>
            <a:endParaRPr/>
          </a:p>
        </p:txBody>
      </p:sp>
      <p:sp>
        <p:nvSpPr>
          <p:cNvPr id="124" name="Google Shape;124;g5ec087cf24_0_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5ec087cf24_0_22"/>
          <p:cNvSpPr txBox="1"/>
          <p:nvPr>
            <p:ph idx="1" type="body"/>
          </p:nvPr>
        </p:nvSpPr>
        <p:spPr>
          <a:xfrm>
            <a:off x="838200" y="515425"/>
            <a:ext cx="10515600" cy="5661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rgbClr val="464241"/>
                </a:solidFill>
                <a:latin typeface="Arial"/>
                <a:ea typeface="Arial"/>
                <a:cs typeface="Arial"/>
                <a:sym typeface="Arial"/>
              </a:rPr>
              <a:t>STATELESS Firewalls (packet filters)</a:t>
            </a:r>
            <a:endParaRPr b="1" sz="1800">
              <a:solidFill>
                <a:srgbClr val="46424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US" sz="1800">
                <a:solidFill>
                  <a:srgbClr val="464241"/>
                </a:solidFill>
                <a:latin typeface="Arial"/>
                <a:ea typeface="Arial"/>
                <a:cs typeface="Arial"/>
                <a:sym typeface="Arial"/>
              </a:rPr>
              <a:t>Stateless firewalls watch network traffic and restrict or block packets based on source and destination addresses or other static values. A stateless firewall filter, also known as an access control list (ACL), does not statefully inspect traffic. Instead, it evaluates packet contents statically and does not keep track of the state of network connections.</a:t>
            </a:r>
            <a:endParaRPr sz="1800">
              <a:solidFill>
                <a:srgbClr val="46424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i="1" lang="en-US" sz="1800">
                <a:solidFill>
                  <a:srgbClr val="464241"/>
                </a:solidFill>
                <a:latin typeface="Arial"/>
                <a:ea typeface="Arial"/>
                <a:cs typeface="Arial"/>
                <a:sym typeface="Arial"/>
              </a:rPr>
              <a:t>Purpose of Stateless Firewall Filters</a:t>
            </a:r>
            <a:endParaRPr i="1" sz="1800">
              <a:solidFill>
                <a:srgbClr val="46424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US" sz="1800">
                <a:solidFill>
                  <a:srgbClr val="464241"/>
                </a:solidFill>
                <a:latin typeface="Arial"/>
                <a:ea typeface="Arial"/>
                <a:cs typeface="Arial"/>
                <a:sym typeface="Arial"/>
              </a:rPr>
              <a:t>The basic purpose of a stateless firewall filter is to enhance security through the use of packet filtering. Packet filtering enables you to inspect the components of incoming or outgoing packets and then perform the actions you specify on packets that match the criteria you specify. The typical use of a stateless firewall filter is to protect the Routing Engine processes and resources from malicious or untrusted packets.</a:t>
            </a:r>
            <a:endParaRPr sz="1800">
              <a:solidFill>
                <a:srgbClr val="464241"/>
              </a:solidFill>
              <a:latin typeface="Arial"/>
              <a:ea typeface="Arial"/>
              <a:cs typeface="Arial"/>
              <a:sym typeface="Arial"/>
            </a:endParaRPr>
          </a:p>
          <a:p>
            <a:pPr indent="0" lvl="0" marL="0" rtl="0" algn="l">
              <a:spcBef>
                <a:spcPts val="100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5ec087cf24_0_28"/>
          <p:cNvSpPr txBox="1"/>
          <p:nvPr>
            <p:ph idx="1" type="body"/>
          </p:nvPr>
        </p:nvSpPr>
        <p:spPr>
          <a:xfrm>
            <a:off x="838200" y="644275"/>
            <a:ext cx="10515600" cy="5532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solidFill>
                  <a:srgbClr val="464241"/>
                </a:solidFill>
                <a:latin typeface="Arial"/>
                <a:ea typeface="Arial"/>
                <a:cs typeface="Arial"/>
                <a:sym typeface="Arial"/>
              </a:rPr>
              <a:t>STATEFUL Firewall</a:t>
            </a:r>
            <a:endParaRPr b="1" sz="2400">
              <a:solidFill>
                <a:srgbClr val="46424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US" sz="2400">
                <a:solidFill>
                  <a:srgbClr val="464241"/>
                </a:solidFill>
                <a:latin typeface="Arial"/>
                <a:ea typeface="Arial"/>
                <a:cs typeface="Arial"/>
                <a:sym typeface="Arial"/>
              </a:rPr>
              <a:t>Stateful firewalls can watch traffic streams from end to end. They are aware of communication paths and can implement various IP Security (IPsec) functions such as tunnels and encryption. In technical terms, this means that stateful firewalls can tell what stage a TCP connection is in (open, open sent, synchronized, synchronization acknowledge or established). It can tell if the MTU has changed and whether packets have fragmented. etc.</a:t>
            </a:r>
            <a:endParaRPr sz="2400">
              <a:solidFill>
                <a:srgbClr val="464241"/>
              </a:solidFill>
              <a:latin typeface="Arial"/>
              <a:ea typeface="Arial"/>
              <a:cs typeface="Arial"/>
              <a:sym typeface="Arial"/>
            </a:endParaRPr>
          </a:p>
          <a:p>
            <a:pPr indent="0" lvl="0" marL="0" rtl="0" algn="l">
              <a:lnSpc>
                <a:spcPct val="115000"/>
              </a:lnSpc>
              <a:spcBef>
                <a:spcPts val="400"/>
              </a:spcBef>
              <a:spcAft>
                <a:spcPts val="0"/>
              </a:spcAft>
              <a:buNone/>
            </a:pPr>
            <a:r>
              <a:t/>
            </a:r>
            <a:endParaRPr sz="2400">
              <a:solidFill>
                <a:srgbClr val="464241"/>
              </a:solidFill>
              <a:latin typeface="Arial"/>
              <a:ea typeface="Arial"/>
              <a:cs typeface="Arial"/>
              <a:sym typeface="Arial"/>
            </a:endParaRPr>
          </a:p>
          <a:p>
            <a:pPr indent="0" lvl="0" marL="0" rtl="0" algn="l">
              <a:lnSpc>
                <a:spcPct val="115000"/>
              </a:lnSpc>
              <a:spcBef>
                <a:spcPts val="400"/>
              </a:spcBef>
              <a:spcAft>
                <a:spcPts val="0"/>
              </a:spcAft>
              <a:buNone/>
            </a:pPr>
            <a:r>
              <a:t/>
            </a:r>
            <a:endParaRPr sz="2400">
              <a:solidFill>
                <a:srgbClr val="46424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US" sz="2400">
                <a:solidFill>
                  <a:srgbClr val="464241"/>
                </a:solidFill>
                <a:latin typeface="Arial"/>
                <a:ea typeface="Arial"/>
                <a:cs typeface="Arial"/>
                <a:sym typeface="Arial"/>
              </a:rPr>
              <a:t>Stateless firewalls are typically faster and perform better under heavier traffic loads. Stateful firewalls are better at identifying unauthorized and forged communications.</a:t>
            </a:r>
            <a:endParaRPr sz="2400">
              <a:solidFill>
                <a:srgbClr val="464241"/>
              </a:solidFill>
              <a:latin typeface="Arial"/>
              <a:ea typeface="Arial"/>
              <a:cs typeface="Arial"/>
              <a:sym typeface="Arial"/>
            </a:endParaRPr>
          </a:p>
          <a:p>
            <a:pPr indent="0" lvl="0" marL="0" rtl="0" algn="l">
              <a:spcBef>
                <a:spcPts val="100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2019-07-24T21:12:19Z</dcterms:created>
  <dc:creator>VJTIADH</dc:creator>
</cp:coreProperties>
</file>