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1"/>
  </p:notesMasterIdLst>
  <p:sldIdLst>
    <p:sldId id="256" r:id="rId2"/>
    <p:sldId id="308" r:id="rId3"/>
    <p:sldId id="322" r:id="rId4"/>
    <p:sldId id="309" r:id="rId5"/>
    <p:sldId id="343" r:id="rId6"/>
    <p:sldId id="344" r:id="rId7"/>
    <p:sldId id="345" r:id="rId8"/>
    <p:sldId id="346" r:id="rId9"/>
    <p:sldId id="348" r:id="rId10"/>
    <p:sldId id="349" r:id="rId11"/>
    <p:sldId id="350" r:id="rId12"/>
    <p:sldId id="351" r:id="rId13"/>
    <p:sldId id="352" r:id="rId14"/>
    <p:sldId id="353" r:id="rId15"/>
    <p:sldId id="354" r:id="rId16"/>
    <p:sldId id="355" r:id="rId17"/>
    <p:sldId id="356" r:id="rId18"/>
    <p:sldId id="357" r:id="rId19"/>
    <p:sldId id="358" r:id="rId20"/>
    <p:sldId id="359" r:id="rId21"/>
    <p:sldId id="360" r:id="rId22"/>
    <p:sldId id="361" r:id="rId23"/>
    <p:sldId id="310" r:id="rId24"/>
    <p:sldId id="311" r:id="rId25"/>
    <p:sldId id="324" r:id="rId26"/>
    <p:sldId id="337" r:id="rId27"/>
    <p:sldId id="363" r:id="rId28"/>
    <p:sldId id="364" r:id="rId29"/>
    <p:sldId id="365" r:id="rId30"/>
    <p:sldId id="366" r:id="rId31"/>
    <p:sldId id="367" r:id="rId32"/>
    <p:sldId id="368" r:id="rId33"/>
    <p:sldId id="369" r:id="rId34"/>
    <p:sldId id="370" r:id="rId35"/>
    <p:sldId id="371" r:id="rId36"/>
    <p:sldId id="372" r:id="rId37"/>
    <p:sldId id="373" r:id="rId38"/>
    <p:sldId id="374" r:id="rId39"/>
    <p:sldId id="312" r:id="rId40"/>
    <p:sldId id="333" r:id="rId41"/>
    <p:sldId id="332" r:id="rId42"/>
    <p:sldId id="313" r:id="rId43"/>
    <p:sldId id="331" r:id="rId44"/>
    <p:sldId id="334" r:id="rId45"/>
    <p:sldId id="314" r:id="rId46"/>
    <p:sldId id="335" r:id="rId47"/>
    <p:sldId id="315" r:id="rId48"/>
    <p:sldId id="330" r:id="rId49"/>
    <p:sldId id="336" r:id="rId50"/>
    <p:sldId id="325" r:id="rId51"/>
    <p:sldId id="329" r:id="rId52"/>
    <p:sldId id="317" r:id="rId53"/>
    <p:sldId id="338" r:id="rId54"/>
    <p:sldId id="318" r:id="rId55"/>
    <p:sldId id="327" r:id="rId56"/>
    <p:sldId id="339" r:id="rId57"/>
    <p:sldId id="340" r:id="rId58"/>
    <p:sldId id="341" r:id="rId59"/>
    <p:sldId id="342" r:id="rId60"/>
    <p:sldId id="328" r:id="rId61"/>
    <p:sldId id="283" r:id="rId62"/>
    <p:sldId id="284" r:id="rId63"/>
    <p:sldId id="285" r:id="rId64"/>
    <p:sldId id="286" r:id="rId65"/>
    <p:sldId id="287" r:id="rId66"/>
    <p:sldId id="288" r:id="rId67"/>
    <p:sldId id="289" r:id="rId68"/>
    <p:sldId id="290" r:id="rId69"/>
    <p:sldId id="298" r:id="rId7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590817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8978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4889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4e2b20357d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4e2b20357d_0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4e2b20357d_0_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extLst>
      <p:ext uri="{BB962C8B-B14F-4D97-AF65-F5344CB8AC3E}">
        <p14:creationId xmlns:p14="http://schemas.microsoft.com/office/powerpoint/2010/main" val="2076973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993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4cbaeff81a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4cbaeff81a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4cbaeff81a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extLst>
      <p:ext uri="{BB962C8B-B14F-4D97-AF65-F5344CB8AC3E}">
        <p14:creationId xmlns:p14="http://schemas.microsoft.com/office/powerpoint/2010/main" val="2348984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4cbaeff81a_1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4cbaeff81a_1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g4cbaeff81a_1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extLst>
      <p:ext uri="{BB962C8B-B14F-4D97-AF65-F5344CB8AC3E}">
        <p14:creationId xmlns:p14="http://schemas.microsoft.com/office/powerpoint/2010/main" val="1678919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4cbaeff81a_1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4cbaeff81a_1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g4cbaeff81a_1_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Tree>
    <p:extLst>
      <p:ext uri="{BB962C8B-B14F-4D97-AF65-F5344CB8AC3E}">
        <p14:creationId xmlns:p14="http://schemas.microsoft.com/office/powerpoint/2010/main" val="4053442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5168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4cbaeff81a_1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4cbaeff81a_1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g4cbaeff81a_1_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29</a:t>
            </a:fld>
            <a:endParaRPr/>
          </a:p>
        </p:txBody>
      </p:sp>
    </p:spTree>
    <p:extLst>
      <p:ext uri="{BB962C8B-B14F-4D97-AF65-F5344CB8AC3E}">
        <p14:creationId xmlns:p14="http://schemas.microsoft.com/office/powerpoint/2010/main" val="233387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4cbaeff81a_1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4cbaeff81a_1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g4cbaeff81a_1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30</a:t>
            </a:fld>
            <a:endParaRPr/>
          </a:p>
        </p:txBody>
      </p:sp>
    </p:spTree>
    <p:extLst>
      <p:ext uri="{BB962C8B-B14F-4D97-AF65-F5344CB8AC3E}">
        <p14:creationId xmlns:p14="http://schemas.microsoft.com/office/powerpoint/2010/main" val="27766923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4cbaeff81a_1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4cbaeff81a_1_4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g4cbaeff81a_1_4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31</a:t>
            </a:fld>
            <a:endParaRPr/>
          </a:p>
        </p:txBody>
      </p:sp>
    </p:spTree>
    <p:extLst>
      <p:ext uri="{BB962C8B-B14F-4D97-AF65-F5344CB8AC3E}">
        <p14:creationId xmlns:p14="http://schemas.microsoft.com/office/powerpoint/2010/main" val="939689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81409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4cbaeff81a_1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4cbaeff81a_1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g4cbaeff81a_1_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32</a:t>
            </a:fld>
            <a:endParaRPr/>
          </a:p>
        </p:txBody>
      </p:sp>
    </p:spTree>
    <p:extLst>
      <p:ext uri="{BB962C8B-B14F-4D97-AF65-F5344CB8AC3E}">
        <p14:creationId xmlns:p14="http://schemas.microsoft.com/office/powerpoint/2010/main" val="7714781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4cbaeff81a_1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4cbaeff81a_1_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g4cbaeff81a_1_5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33</a:t>
            </a:fld>
            <a:endParaRPr/>
          </a:p>
        </p:txBody>
      </p:sp>
    </p:spTree>
    <p:extLst>
      <p:ext uri="{BB962C8B-B14F-4D97-AF65-F5344CB8AC3E}">
        <p14:creationId xmlns:p14="http://schemas.microsoft.com/office/powerpoint/2010/main" val="3826708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7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8" name="Google Shape;518;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95821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7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5" name="Google Shape;525;p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69867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7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2" name="Google Shape;532;p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79717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7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7" name="Google Shape;537;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14226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4cbaeff81a_1_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g4cbaeff81a_1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53804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cbaeff81a_1_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g4cbaeff81a_1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24306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4cbaeff81a_1_7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g4cbaeff81a_1_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25386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4cbaeff81a_1_8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g4cbaeff81a_1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7221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e2b20357d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4e2b20357d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g4e2b20357d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extLst>
      <p:ext uri="{BB962C8B-B14F-4D97-AF65-F5344CB8AC3E}">
        <p14:creationId xmlns:p14="http://schemas.microsoft.com/office/powerpoint/2010/main" val="31623998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4cbaeff81a_1_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g4cbaeff81a_1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04024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4cbaeff81a_1_9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g4cbaeff81a_1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93880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4cbaeff81a_1_9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g4cbaeff81a_1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53340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4cbaeff81a_1_10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g4cbaeff81a_1_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011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8999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8774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9440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810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8106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365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4e2b20357d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4e2b20357d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g4e2b20357d_0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extLst>
      <p:ext uri="{BB962C8B-B14F-4D97-AF65-F5344CB8AC3E}">
        <p14:creationId xmlns:p14="http://schemas.microsoft.com/office/powerpoint/2010/main" val="3677577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5913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incapsula.com/web-application-security/reflected-xss-attacks.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log.sucuri.net/2018/10/owasp-top-10-security-risks-part-ii.html" TargetMode="External"/><Relationship Id="rId2" Type="http://schemas.openxmlformats.org/officeDocument/2006/relationships/hyperlink" Target="https://blog.sucuri.net/2018/10/owasp-top-10-security-risks-part-i.html" TargetMode="External"/><Relationship Id="rId1" Type="http://schemas.openxmlformats.org/officeDocument/2006/relationships/slideLayout" Target="../slideLayouts/slideLayout2.xml"/><Relationship Id="rId5" Type="http://schemas.openxmlformats.org/officeDocument/2006/relationships/hyperlink" Target="https://blog.sucuri.net/2019/01/owasp-top-10-security-risks-part-iv.html" TargetMode="External"/><Relationship Id="rId4" Type="http://schemas.openxmlformats.org/officeDocument/2006/relationships/hyperlink" Target="https://blog.sucuri.net/2018/12/owasp-top-10-security-risks-part-iii.html"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mysecurebank/account?id=12345"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cloudflare.com/learning/ddos/what-is-a-ddos-attack/"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blog.sucuri.net/2018/10/owasp-top-10-security-risks-part-ii.htm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wordpress.org/plugins/sucuri-scanner/" TargetMode="External"/><Relationship Id="rId2" Type="http://schemas.openxmlformats.org/officeDocument/2006/relationships/hyperlink" Target="https://blog.sucuri.net/2018/10/security-monitoring-saves-the-day.html"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US"/>
              <a:t>Web security</a:t>
            </a:r>
            <a:br>
              <a:rPr lang="en-US"/>
            </a:br>
            <a:endParaRPr/>
          </a:p>
        </p:txBody>
      </p:sp>
      <p:sp>
        <p:nvSpPr>
          <p:cNvPr id="89" name="Google Shape;89;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15"/>
          <p:cNvPicPr preferRelativeResize="0"/>
          <p:nvPr/>
        </p:nvPicPr>
        <p:blipFill rotWithShape="1">
          <a:blip r:embed="rId3">
            <a:alphaModFix/>
          </a:blip>
          <a:srcRect/>
          <a:stretch/>
        </p:blipFill>
        <p:spPr>
          <a:xfrm>
            <a:off x="194750" y="620500"/>
            <a:ext cx="11573751" cy="5847999"/>
          </a:xfrm>
          <a:prstGeom prst="rect">
            <a:avLst/>
          </a:prstGeom>
          <a:noFill/>
          <a:ln>
            <a:noFill/>
          </a:ln>
        </p:spPr>
      </p:pic>
    </p:spTree>
    <p:extLst>
      <p:ext uri="{BB962C8B-B14F-4D97-AF65-F5344CB8AC3E}">
        <p14:creationId xmlns:p14="http://schemas.microsoft.com/office/powerpoint/2010/main" val="4550173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SQL in Web Pages</a:t>
            </a:r>
            <a:br>
              <a:rPr lang="en-US"/>
            </a:br>
            <a:endParaRPr/>
          </a:p>
        </p:txBody>
      </p:sp>
      <p:sp>
        <p:nvSpPr>
          <p:cNvPr id="107" name="Google Shape;10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dirty="0"/>
              <a:t>SQL injection usually occurs when you ask a user for input, like their username/</a:t>
            </a:r>
            <a:r>
              <a:rPr lang="en-US" dirty="0" err="1"/>
              <a:t>userid</a:t>
            </a:r>
            <a:r>
              <a:rPr lang="en-US" dirty="0"/>
              <a:t>, and instead of a name/id, the user gives you an SQL statement that you will </a:t>
            </a:r>
            <a:r>
              <a:rPr lang="en-US" b="1" dirty="0"/>
              <a:t>unknowingly</a:t>
            </a:r>
            <a:r>
              <a:rPr lang="en-US" dirty="0"/>
              <a:t> run on your database.</a:t>
            </a:r>
            <a:endParaRPr dirty="0"/>
          </a:p>
          <a:p>
            <a:pPr marL="228600" lvl="0" indent="-228600" algn="l" rtl="0">
              <a:lnSpc>
                <a:spcPct val="90000"/>
              </a:lnSpc>
              <a:spcBef>
                <a:spcPts val="1000"/>
              </a:spcBef>
              <a:spcAft>
                <a:spcPts val="0"/>
              </a:spcAft>
              <a:buClr>
                <a:schemeClr val="dk1"/>
              </a:buClr>
              <a:buSzPts val="2800"/>
              <a:buChar char="•"/>
            </a:pPr>
            <a:r>
              <a:rPr lang="en-US" dirty="0"/>
              <a:t>Look at the following example which creates a SELECT statement by adding a variable (</a:t>
            </a:r>
            <a:r>
              <a:rPr lang="en-US" dirty="0" err="1"/>
              <a:t>txtUserId</a:t>
            </a:r>
            <a:r>
              <a:rPr lang="en-US" dirty="0"/>
              <a:t>) to a select string. The variable is fetched from user input (</a:t>
            </a:r>
            <a:r>
              <a:rPr lang="en-US" dirty="0" err="1"/>
              <a:t>getRequestString</a:t>
            </a:r>
            <a:r>
              <a:rPr lang="en-US" dirty="0"/>
              <a:t>):</a:t>
            </a:r>
            <a:endParaRPr dirty="0"/>
          </a:p>
          <a:p>
            <a:pPr marL="228600" lvl="0" indent="-228600" algn="l" rtl="0">
              <a:lnSpc>
                <a:spcPct val="90000"/>
              </a:lnSpc>
              <a:spcBef>
                <a:spcPts val="1000"/>
              </a:spcBef>
              <a:spcAft>
                <a:spcPts val="0"/>
              </a:spcAft>
              <a:buClr>
                <a:schemeClr val="dk1"/>
              </a:buClr>
              <a:buSzPts val="2800"/>
              <a:buChar char="•"/>
            </a:pPr>
            <a:r>
              <a:rPr lang="en-US" dirty="0"/>
              <a:t>Example</a:t>
            </a:r>
            <a:endParaRPr dirty="0"/>
          </a:p>
          <a:p>
            <a:pPr marL="228600" lvl="0" indent="-228600" algn="l" rtl="0">
              <a:lnSpc>
                <a:spcPct val="90000"/>
              </a:lnSpc>
              <a:spcBef>
                <a:spcPts val="1000"/>
              </a:spcBef>
              <a:spcAft>
                <a:spcPts val="0"/>
              </a:spcAft>
              <a:buClr>
                <a:schemeClr val="dk1"/>
              </a:buClr>
              <a:buSzPts val="2800"/>
              <a:buChar char="•"/>
            </a:pPr>
            <a:r>
              <a:rPr lang="en-US" dirty="0" err="1"/>
              <a:t>txtUserId</a:t>
            </a:r>
            <a:r>
              <a:rPr lang="en-US" dirty="0"/>
              <a:t> = </a:t>
            </a:r>
            <a:r>
              <a:rPr lang="en-US" dirty="0" err="1"/>
              <a:t>getRequestString</a:t>
            </a:r>
            <a:r>
              <a:rPr lang="en-US" dirty="0"/>
              <a:t>("</a:t>
            </a:r>
            <a:r>
              <a:rPr lang="en-US" dirty="0" err="1"/>
              <a:t>UserId</a:t>
            </a:r>
            <a:r>
              <a:rPr lang="en-US" dirty="0"/>
              <a:t>");</a:t>
            </a:r>
            <a:br>
              <a:rPr lang="en-US" dirty="0"/>
            </a:br>
            <a:r>
              <a:rPr lang="en-US" dirty="0"/>
              <a:t>SQL = "SELECT * FROM Users WHERE </a:t>
            </a:r>
            <a:r>
              <a:rPr lang="en-US" dirty="0" err="1"/>
              <a:t>UserId</a:t>
            </a:r>
            <a:r>
              <a:rPr lang="en-US" dirty="0"/>
              <a:t> = " + </a:t>
            </a:r>
            <a:r>
              <a:rPr lang="en-US" dirty="0" err="1"/>
              <a:t>txtUserId</a:t>
            </a:r>
            <a:r>
              <a:rPr lang="en-US" dirty="0"/>
              <a:t>;</a:t>
            </a:r>
            <a:endParaRPr dirty="0"/>
          </a:p>
          <a:p>
            <a:pPr marL="228600" lvl="0" indent="-50800" algn="l" rtl="0">
              <a:lnSpc>
                <a:spcPct val="90000"/>
              </a:lnSpc>
              <a:spcBef>
                <a:spcPts val="1000"/>
              </a:spcBef>
              <a:spcAft>
                <a:spcPts val="0"/>
              </a:spcAft>
              <a:buClr>
                <a:schemeClr val="dk1"/>
              </a:buClr>
              <a:buSzPts val="2800"/>
              <a:buNone/>
            </a:pPr>
            <a:endParaRPr dirty="0"/>
          </a:p>
        </p:txBody>
      </p:sp>
    </p:spTree>
    <p:extLst>
      <p:ext uri="{BB962C8B-B14F-4D97-AF65-F5344CB8AC3E}">
        <p14:creationId xmlns:p14="http://schemas.microsoft.com/office/powerpoint/2010/main" val="5138918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SQL Injection Based on 1=1 is Always True</a:t>
            </a:r>
            <a:br>
              <a:rPr lang="en-US"/>
            </a:br>
            <a:endParaRPr/>
          </a:p>
        </p:txBody>
      </p:sp>
      <p:sp>
        <p:nvSpPr>
          <p:cNvPr id="113" name="Google Shape;113;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
            </a:r>
            <a:br>
              <a:rPr lang="en-US"/>
            </a:br>
            <a:endParaRPr/>
          </a:p>
        </p:txBody>
      </p:sp>
    </p:spTree>
    <p:extLst>
      <p:ext uri="{BB962C8B-B14F-4D97-AF65-F5344CB8AC3E}">
        <p14:creationId xmlns:p14="http://schemas.microsoft.com/office/powerpoint/2010/main" val="8366719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119" name="Google Shape;119;p18"/>
          <p:cNvPicPr preferRelativeResize="0">
            <a:picLocks noGrp="1"/>
          </p:cNvPicPr>
          <p:nvPr>
            <p:ph type="body" idx="1"/>
          </p:nvPr>
        </p:nvPicPr>
        <p:blipFill rotWithShape="1">
          <a:blip r:embed="rId3">
            <a:alphaModFix/>
          </a:blip>
          <a:srcRect/>
          <a:stretch/>
        </p:blipFill>
        <p:spPr>
          <a:xfrm>
            <a:off x="59059" y="0"/>
            <a:ext cx="11978265" cy="6632812"/>
          </a:xfrm>
          <a:prstGeom prst="rect">
            <a:avLst/>
          </a:prstGeom>
          <a:noFill/>
          <a:ln>
            <a:noFill/>
          </a:ln>
        </p:spPr>
      </p:pic>
    </p:spTree>
    <p:extLst>
      <p:ext uri="{BB962C8B-B14F-4D97-AF65-F5344CB8AC3E}">
        <p14:creationId xmlns:p14="http://schemas.microsoft.com/office/powerpoint/2010/main" val="40852723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959"/>
              <a:buFont typeface="Calibri"/>
              <a:buNone/>
            </a:pPr>
            <a:r>
              <a:rPr lang="en-US" sz="3959"/>
              <a:t>SQL Injection Based on Batched SQL Statements </a:t>
            </a:r>
            <a:br>
              <a:rPr lang="en-US" sz="3959"/>
            </a:br>
            <a:endParaRPr sz="3959"/>
          </a:p>
        </p:txBody>
      </p:sp>
      <p:pic>
        <p:nvPicPr>
          <p:cNvPr id="137" name="Google Shape;137;p21"/>
          <p:cNvPicPr preferRelativeResize="0">
            <a:picLocks noGrp="1"/>
          </p:cNvPicPr>
          <p:nvPr>
            <p:ph type="body" idx="1"/>
          </p:nvPr>
        </p:nvPicPr>
        <p:blipFill rotWithShape="1">
          <a:blip r:embed="rId3">
            <a:alphaModFix/>
          </a:blip>
          <a:srcRect/>
          <a:stretch/>
        </p:blipFill>
        <p:spPr>
          <a:xfrm>
            <a:off x="327546" y="1160060"/>
            <a:ext cx="11163869" cy="6155140"/>
          </a:xfrm>
          <a:prstGeom prst="rect">
            <a:avLst/>
          </a:prstGeom>
          <a:noFill/>
          <a:ln>
            <a:noFill/>
          </a:ln>
        </p:spPr>
      </p:pic>
    </p:spTree>
    <p:extLst>
      <p:ext uri="{BB962C8B-B14F-4D97-AF65-F5344CB8AC3E}">
        <p14:creationId xmlns:p14="http://schemas.microsoft.com/office/powerpoint/2010/main" val="5897226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43" name="Google Shape;14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Result:</a:t>
            </a:r>
            <a:endParaRPr/>
          </a:p>
          <a:p>
            <a:pPr marL="228600" lvl="0" indent="-228600" algn="l" rtl="0">
              <a:lnSpc>
                <a:spcPct val="90000"/>
              </a:lnSpc>
              <a:spcBef>
                <a:spcPts val="1000"/>
              </a:spcBef>
              <a:spcAft>
                <a:spcPts val="0"/>
              </a:spcAft>
              <a:buClr>
                <a:schemeClr val="dk1"/>
              </a:buClr>
              <a:buSzPts val="2800"/>
              <a:buChar char="•"/>
            </a:pPr>
            <a:r>
              <a:rPr lang="en-US"/>
              <a:t>SELECT * FROM Users WHERE UserId = 105; DROP TABLE Suppliers;</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r>
              <a:rPr lang="en-US" sz="1350">
                <a:solidFill>
                  <a:srgbClr val="333333"/>
                </a:solidFill>
                <a:highlight>
                  <a:srgbClr val="FFFFFF"/>
                </a:highlight>
                <a:latin typeface="Arial"/>
                <a:ea typeface="Arial"/>
                <a:cs typeface="Arial"/>
                <a:sym typeface="Arial"/>
              </a:rPr>
              <a:t>As a result, the entire supplier  database could be deleted.</a:t>
            </a:r>
            <a:endParaRPr/>
          </a:p>
        </p:txBody>
      </p:sp>
    </p:spTree>
    <p:extLst>
      <p:ext uri="{BB962C8B-B14F-4D97-AF65-F5344CB8AC3E}">
        <p14:creationId xmlns:p14="http://schemas.microsoft.com/office/powerpoint/2010/main" val="9060389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23"/>
          <p:cNvPicPr preferRelativeResize="0"/>
          <p:nvPr/>
        </p:nvPicPr>
        <p:blipFill>
          <a:blip r:embed="rId3">
            <a:alphaModFix/>
          </a:blip>
          <a:stretch>
            <a:fillRect/>
          </a:stretch>
        </p:blipFill>
        <p:spPr>
          <a:xfrm>
            <a:off x="378225" y="765100"/>
            <a:ext cx="11813774" cy="5504012"/>
          </a:xfrm>
          <a:prstGeom prst="rect">
            <a:avLst/>
          </a:prstGeom>
          <a:noFill/>
          <a:ln>
            <a:noFill/>
          </a:ln>
        </p:spPr>
      </p:pic>
    </p:spTree>
    <p:extLst>
      <p:ext uri="{BB962C8B-B14F-4D97-AF65-F5344CB8AC3E}">
        <p14:creationId xmlns:p14="http://schemas.microsoft.com/office/powerpoint/2010/main" val="25924439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Use SQL Parameters for Protection</a:t>
            </a:r>
            <a:br>
              <a:rPr lang="en-US"/>
            </a:br>
            <a:endParaRPr/>
          </a:p>
        </p:txBody>
      </p:sp>
    </p:spTree>
    <p:extLst>
      <p:ext uri="{BB962C8B-B14F-4D97-AF65-F5344CB8AC3E}">
        <p14:creationId xmlns:p14="http://schemas.microsoft.com/office/powerpoint/2010/main" val="26268729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5"/>
          <p:cNvPicPr preferRelativeResize="0"/>
          <p:nvPr/>
        </p:nvPicPr>
        <p:blipFill>
          <a:blip r:embed="rId3">
            <a:alphaModFix/>
          </a:blip>
          <a:stretch>
            <a:fillRect/>
          </a:stretch>
        </p:blipFill>
        <p:spPr>
          <a:xfrm>
            <a:off x="1279800" y="0"/>
            <a:ext cx="10252199" cy="6621525"/>
          </a:xfrm>
          <a:prstGeom prst="rect">
            <a:avLst/>
          </a:prstGeom>
          <a:noFill/>
          <a:ln>
            <a:noFill/>
          </a:ln>
        </p:spPr>
      </p:pic>
    </p:spTree>
    <p:extLst>
      <p:ext uri="{BB962C8B-B14F-4D97-AF65-F5344CB8AC3E}">
        <p14:creationId xmlns:p14="http://schemas.microsoft.com/office/powerpoint/2010/main" val="27546562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fontAlgn="base"/>
            <a:r>
              <a:rPr lang="en-IN" dirty="0"/>
              <a:t>The only proven way to protect a web site from SQL injection attacks, is to use SQL parameters.</a:t>
            </a:r>
          </a:p>
          <a:p>
            <a:pPr fontAlgn="base"/>
            <a:r>
              <a:rPr lang="en-IN" dirty="0"/>
              <a:t>SQL parameters are values that are added to an SQL query at execution time, in a controlled manner.</a:t>
            </a:r>
          </a:p>
          <a:p>
            <a:pPr fontAlgn="base"/>
            <a:endParaRPr lang="en-IN" dirty="0"/>
          </a:p>
        </p:txBody>
      </p:sp>
    </p:spTree>
    <p:extLst>
      <p:ext uri="{BB962C8B-B14F-4D97-AF65-F5344CB8AC3E}">
        <p14:creationId xmlns:p14="http://schemas.microsoft.com/office/powerpoint/2010/main" val="11646025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fontAlgn="base"/>
            <a:r>
              <a:rPr lang="en-US" dirty="0"/>
              <a:t>The application developers recognized the dangers arising from flaws in web application and established a community called OWASP (Online Web Application Security Project). OWASP -a nonprofit organization- is the standards body for web application security. OWASP community includes corporations, educational organizations and individuals around the world.</a:t>
            </a:r>
          </a:p>
          <a:p>
            <a:pPr fontAlgn="base"/>
            <a:r>
              <a:rPr lang="en-US" dirty="0"/>
              <a:t>After years of testing applications for vulnerabilities, OWASP came up with ten security flaws that make a web application vulnerable.</a:t>
            </a:r>
          </a:p>
          <a:p>
            <a:endParaRPr lang="en-US" dirty="0"/>
          </a:p>
        </p:txBody>
      </p:sp>
    </p:spTree>
    <p:extLst>
      <p:ext uri="{BB962C8B-B14F-4D97-AF65-F5344CB8AC3E}">
        <p14:creationId xmlns:p14="http://schemas.microsoft.com/office/powerpoint/2010/main" val="1137492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167" name="Google Shape;167;p26"/>
          <p:cNvPicPr preferRelativeResize="0">
            <a:picLocks noGrp="1"/>
          </p:cNvPicPr>
          <p:nvPr>
            <p:ph type="body" idx="1"/>
          </p:nvPr>
        </p:nvPicPr>
        <p:blipFill rotWithShape="1">
          <a:blip r:embed="rId3">
            <a:alphaModFix/>
          </a:blip>
          <a:srcRect/>
          <a:stretch/>
        </p:blipFill>
        <p:spPr>
          <a:xfrm>
            <a:off x="185953" y="218364"/>
            <a:ext cx="11667704" cy="6182436"/>
          </a:xfrm>
          <a:prstGeom prst="rect">
            <a:avLst/>
          </a:prstGeom>
          <a:noFill/>
          <a:ln>
            <a:noFill/>
          </a:ln>
        </p:spPr>
      </p:pic>
    </p:spTree>
    <p:extLst>
      <p:ext uri="{BB962C8B-B14F-4D97-AF65-F5344CB8AC3E}">
        <p14:creationId xmlns:p14="http://schemas.microsoft.com/office/powerpoint/2010/main" val="687085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92" name="Google Shape;192;p3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193" name="Google Shape;193;p30"/>
          <p:cNvPicPr preferRelativeResize="0"/>
          <p:nvPr/>
        </p:nvPicPr>
        <p:blipFill>
          <a:blip r:embed="rId3">
            <a:alphaModFix/>
          </a:blip>
          <a:stretch>
            <a:fillRect/>
          </a:stretch>
        </p:blipFill>
        <p:spPr>
          <a:xfrm>
            <a:off x="73100" y="0"/>
            <a:ext cx="12001426" cy="6176825"/>
          </a:xfrm>
          <a:prstGeom prst="rect">
            <a:avLst/>
          </a:prstGeom>
          <a:noFill/>
          <a:ln>
            <a:noFill/>
          </a:ln>
        </p:spPr>
      </p:pic>
    </p:spTree>
    <p:extLst>
      <p:ext uri="{BB962C8B-B14F-4D97-AF65-F5344CB8AC3E}">
        <p14:creationId xmlns:p14="http://schemas.microsoft.com/office/powerpoint/2010/main" val="35040246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00" name="Google Shape;200;p3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201" name="Google Shape;201;p31"/>
          <p:cNvPicPr preferRelativeResize="0"/>
          <p:nvPr/>
        </p:nvPicPr>
        <p:blipFill>
          <a:blip r:embed="rId3">
            <a:alphaModFix/>
          </a:blip>
          <a:stretch>
            <a:fillRect/>
          </a:stretch>
        </p:blipFill>
        <p:spPr>
          <a:xfrm>
            <a:off x="156575" y="0"/>
            <a:ext cx="11848400" cy="6259850"/>
          </a:xfrm>
          <a:prstGeom prst="rect">
            <a:avLst/>
          </a:prstGeom>
          <a:noFill/>
          <a:ln>
            <a:noFill/>
          </a:ln>
        </p:spPr>
      </p:pic>
    </p:spTree>
    <p:extLst>
      <p:ext uri="{BB962C8B-B14F-4D97-AF65-F5344CB8AC3E}">
        <p14:creationId xmlns:p14="http://schemas.microsoft.com/office/powerpoint/2010/main" val="19360685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Text Placeholder 4"/>
          <p:cNvSpPr>
            <a:spLocks noGrp="1"/>
          </p:cNvSpPr>
          <p:nvPr>
            <p:ph type="body" idx="1"/>
          </p:nvPr>
        </p:nvSpPr>
        <p:spPr/>
        <p:txBody>
          <a:bodyPr/>
          <a:lstStyle/>
          <a:p>
            <a:pPr marL="114300" indent="0">
              <a:buNone/>
            </a:pPr>
            <a:r>
              <a:rPr lang="en-US" b="1" dirty="0" smtClean="0"/>
              <a:t>2. Broken </a:t>
            </a:r>
            <a:r>
              <a:rPr lang="en-US" b="1" dirty="0"/>
              <a:t>authentication and session </a:t>
            </a:r>
            <a:r>
              <a:rPr lang="en-US" b="1" dirty="0" err="1"/>
              <a:t>management:</a:t>
            </a:r>
            <a:r>
              <a:rPr lang="en-US" dirty="0" err="1"/>
              <a:t>Broken</a:t>
            </a:r>
            <a:r>
              <a:rPr lang="en-US" dirty="0"/>
              <a:t> authentication and session     management allows attackers to gain details like password, tokens and session IDs which then enable them to login to that users account and impersonate them to carry out transactions. </a:t>
            </a:r>
            <a:r>
              <a:rPr lang="en-US" b="1" dirty="0"/>
              <a:t>Accounts may be hijacked by attackers by using the active session IDs exposed in </a:t>
            </a:r>
            <a:r>
              <a:rPr lang="en-US" b="1" dirty="0" err="1"/>
              <a:t>URLs</a:t>
            </a:r>
            <a:r>
              <a:rPr lang="en-US" dirty="0" err="1"/>
              <a:t>.To</a:t>
            </a:r>
            <a:r>
              <a:rPr lang="en-US" dirty="0"/>
              <a:t> avoid such attacks user credentials must be passed through encrypted connections and stored using concepts of hashing and encryptions. Timeout of session IDs and authentication must be carried out in order to discourage such threats. Re-authentication in case of forgot password must be done to verify the identity of the user.</a:t>
            </a:r>
          </a:p>
          <a:p>
            <a:endParaRPr lang="en-US" dirty="0"/>
          </a:p>
        </p:txBody>
      </p:sp>
    </p:spTree>
    <p:extLst>
      <p:ext uri="{BB962C8B-B14F-4D97-AF65-F5344CB8AC3E}">
        <p14:creationId xmlns:p14="http://schemas.microsoft.com/office/powerpoint/2010/main" val="3241000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114300" indent="0">
              <a:buNone/>
            </a:pPr>
            <a:r>
              <a:rPr lang="en-US" b="1" dirty="0" smtClean="0"/>
              <a:t>3. Cross </a:t>
            </a:r>
            <a:r>
              <a:rPr lang="en-US" b="1" dirty="0"/>
              <a:t>Site Scripting (XSS)</a:t>
            </a:r>
            <a:r>
              <a:rPr lang="en-US" dirty="0"/>
              <a:t>: This occurs when a user enters data without input user validation. and this </a:t>
            </a:r>
            <a:r>
              <a:rPr lang="en-US" b="1" dirty="0"/>
              <a:t>untrusted data is sent to the application without carrying out proper validation (browser side scripting)</a:t>
            </a:r>
            <a:r>
              <a:rPr lang="en-US" dirty="0"/>
              <a:t>. Next time when other user visits the site or runs the same application, he witnesses the application behaves in a manner in which the attacker wanted it to behave. The malicious script can access cookies, session tokens or any other sensitive information retained by the browser and used with that site. These scripts can also rewrite the content of the HTML page.</a:t>
            </a:r>
          </a:p>
          <a:p>
            <a:endParaRPr lang="en-US" dirty="0"/>
          </a:p>
        </p:txBody>
      </p:sp>
    </p:spTree>
    <p:extLst>
      <p:ext uri="{BB962C8B-B14F-4D97-AF65-F5344CB8AC3E}">
        <p14:creationId xmlns:p14="http://schemas.microsoft.com/office/powerpoint/2010/main" val="1030901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114300" indent="0">
              <a:buNone/>
            </a:pPr>
            <a:r>
              <a:rPr lang="en-US" b="1" dirty="0" smtClean="0"/>
              <a:t> Reflected </a:t>
            </a:r>
            <a:r>
              <a:rPr lang="en-US" b="1" dirty="0" err="1" smtClean="0"/>
              <a:t>css</a:t>
            </a:r>
            <a:r>
              <a:rPr lang="en-US" b="1" dirty="0" smtClean="0"/>
              <a:t>/Cross </a:t>
            </a:r>
            <a:r>
              <a:rPr lang="en-US" b="1" dirty="0"/>
              <a:t>Site Request Forgery (CSRF)</a:t>
            </a:r>
            <a:r>
              <a:rPr lang="en-US" dirty="0"/>
              <a:t>: Also known as one click attack or session riding. This flaw allows the attacker to force an end user to </a:t>
            </a:r>
            <a:r>
              <a:rPr lang="en-US" b="1" dirty="0"/>
              <a:t>execute unwanted actions on a web application in which they are currently authenticated</a:t>
            </a:r>
            <a:r>
              <a:rPr lang="en-US" dirty="0"/>
              <a:t> and send a forged HTTP request along with user authentication details to      a vulnerable website. It actually results in an undesired function on the victim’s </a:t>
            </a:r>
            <a:r>
              <a:rPr lang="en-US" dirty="0" err="1"/>
              <a:t>behalf.</a:t>
            </a:r>
            <a:r>
              <a:rPr lang="en-US" i="1" dirty="0" err="1"/>
              <a:t>Example</a:t>
            </a:r>
            <a:r>
              <a:rPr lang="en-US" dirty="0"/>
              <a:t>: Most of the suspicious links you receive via suspicious or unidentified sources through mails.</a:t>
            </a:r>
          </a:p>
          <a:p>
            <a:endParaRPr lang="en-US" dirty="0"/>
          </a:p>
        </p:txBody>
      </p:sp>
    </p:spTree>
    <p:extLst>
      <p:ext uri="{BB962C8B-B14F-4D97-AF65-F5344CB8AC3E}">
        <p14:creationId xmlns:p14="http://schemas.microsoft.com/office/powerpoint/2010/main" val="3393770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Other ways to protect your site include but are not limited to the following:</a:t>
            </a:r>
          </a:p>
          <a:p>
            <a:r>
              <a:rPr lang="en-US" dirty="0"/>
              <a:t>a)       </a:t>
            </a:r>
            <a:r>
              <a:rPr lang="en-US" dirty="0" err="1"/>
              <a:t>utilise</a:t>
            </a:r>
            <a:r>
              <a:rPr lang="en-US" dirty="0"/>
              <a:t> built in controls such as Anti-Forgery Tokens, </a:t>
            </a:r>
            <a:r>
              <a:rPr lang="en-US" dirty="0" err="1"/>
              <a:t>HTTPOnly</a:t>
            </a:r>
            <a:r>
              <a:rPr lang="en-US" dirty="0"/>
              <a:t> Cookies, Access-Control-Allow-Origin Headers</a:t>
            </a:r>
          </a:p>
          <a:p>
            <a:r>
              <a:rPr lang="en-US" dirty="0"/>
              <a:t>b)      request users to re-authenticate when performing important actions (e.g. </a:t>
            </a:r>
            <a:r>
              <a:rPr lang="en-US" dirty="0" err="1"/>
              <a:t>authorising</a:t>
            </a:r>
            <a:r>
              <a:rPr lang="en-US" dirty="0"/>
              <a:t> a payment to another bank account)</a:t>
            </a:r>
          </a:p>
          <a:p>
            <a:endParaRPr lang="en-US" dirty="0"/>
          </a:p>
        </p:txBody>
      </p:sp>
    </p:spTree>
    <p:extLst>
      <p:ext uri="{BB962C8B-B14F-4D97-AF65-F5344CB8AC3E}">
        <p14:creationId xmlns:p14="http://schemas.microsoft.com/office/powerpoint/2010/main" val="2856170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CROSS SITE SCRIPTING: (XSS)</a:t>
            </a:r>
            <a:endParaRPr/>
          </a:p>
        </p:txBody>
      </p:sp>
      <p:sp>
        <p:nvSpPr>
          <p:cNvPr id="214" name="Google Shape;214;p3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spTree>
    <p:extLst>
      <p:ext uri="{BB962C8B-B14F-4D97-AF65-F5344CB8AC3E}">
        <p14:creationId xmlns:p14="http://schemas.microsoft.com/office/powerpoint/2010/main" val="19292578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0"/>
              </a:spcBef>
              <a:spcAft>
                <a:spcPts val="0"/>
              </a:spcAft>
              <a:buClr>
                <a:schemeClr val="dk1"/>
              </a:buClr>
              <a:buSzPts val="2800"/>
              <a:buNone/>
            </a:pPr>
            <a:endParaRPr/>
          </a:p>
        </p:txBody>
      </p:sp>
      <p:pic>
        <p:nvPicPr>
          <p:cNvPr id="220" name="Google Shape;220;p34"/>
          <p:cNvPicPr preferRelativeResize="0"/>
          <p:nvPr/>
        </p:nvPicPr>
        <p:blipFill>
          <a:blip r:embed="rId3">
            <a:alphaModFix/>
          </a:blip>
          <a:stretch>
            <a:fillRect/>
          </a:stretch>
        </p:blipFill>
        <p:spPr>
          <a:xfrm>
            <a:off x="0" y="306025"/>
            <a:ext cx="12046700" cy="6377750"/>
          </a:xfrm>
          <a:prstGeom prst="rect">
            <a:avLst/>
          </a:prstGeom>
          <a:noFill/>
          <a:ln>
            <a:noFill/>
          </a:ln>
        </p:spPr>
      </p:pic>
    </p:spTree>
    <p:extLst>
      <p:ext uri="{BB962C8B-B14F-4D97-AF65-F5344CB8AC3E}">
        <p14:creationId xmlns:p14="http://schemas.microsoft.com/office/powerpoint/2010/main" val="12066874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5"/>
          <p:cNvSpPr txBox="1">
            <a:spLocks noGrp="1"/>
          </p:cNvSpPr>
          <p:nvPr>
            <p:ph type="body" idx="1"/>
          </p:nvPr>
        </p:nvSpPr>
        <p:spPr>
          <a:xfrm>
            <a:off x="838200" y="657125"/>
            <a:ext cx="10515600" cy="4351200"/>
          </a:xfrm>
          <a:prstGeom prst="rect">
            <a:avLst/>
          </a:prstGeom>
        </p:spPr>
        <p:txBody>
          <a:bodyPr spcFirstLastPara="1" wrap="square" lIns="91425" tIns="45700" rIns="91425" bIns="45700" anchor="t" anchorCtr="0">
            <a:noAutofit/>
          </a:bodyPr>
          <a:lstStyle/>
          <a:p>
            <a:pPr marL="0" lvl="0" indent="0" algn="l" rtl="0">
              <a:lnSpc>
                <a:spcPct val="177777"/>
              </a:lnSpc>
              <a:spcBef>
                <a:spcPts val="0"/>
              </a:spcBef>
              <a:spcAft>
                <a:spcPts val="0"/>
              </a:spcAft>
              <a:buClr>
                <a:schemeClr val="dk1"/>
              </a:buClr>
              <a:buSzPts val="1100"/>
              <a:buFont typeface="Arial"/>
              <a:buNone/>
            </a:pPr>
            <a:r>
              <a:rPr lang="en-US" sz="2400">
                <a:solidFill>
                  <a:srgbClr val="333333"/>
                </a:solidFill>
                <a:latin typeface="Arial"/>
                <a:ea typeface="Arial"/>
                <a:cs typeface="Arial"/>
                <a:sym typeface="Arial"/>
              </a:rPr>
              <a:t>Cross site scripting attacks can be broken down into two types: stored and reflected.</a:t>
            </a:r>
            <a:endParaRPr sz="2400">
              <a:solidFill>
                <a:srgbClr val="333333"/>
              </a:solidFill>
              <a:latin typeface="Arial"/>
              <a:ea typeface="Arial"/>
              <a:cs typeface="Arial"/>
              <a:sym typeface="Arial"/>
            </a:endParaRPr>
          </a:p>
          <a:p>
            <a:pPr marL="0" lvl="0" indent="0" algn="l" rtl="0">
              <a:lnSpc>
                <a:spcPct val="177777"/>
              </a:lnSpc>
              <a:spcBef>
                <a:spcPts val="0"/>
              </a:spcBef>
              <a:spcAft>
                <a:spcPts val="0"/>
              </a:spcAft>
              <a:buClr>
                <a:schemeClr val="dk1"/>
              </a:buClr>
              <a:buSzPts val="1100"/>
              <a:buFont typeface="Arial"/>
              <a:buNone/>
            </a:pPr>
            <a:r>
              <a:rPr lang="en-US" sz="2400">
                <a:solidFill>
                  <a:srgbClr val="333333"/>
                </a:solidFill>
                <a:latin typeface="Arial"/>
                <a:ea typeface="Arial"/>
                <a:cs typeface="Arial"/>
                <a:sym typeface="Arial"/>
              </a:rPr>
              <a:t>Stored XSS, also known as persistent XSS, is the more damaging of the two. It occurs when a malicious script is injected directly into a vulnerable web application.</a:t>
            </a:r>
            <a:endParaRPr sz="2400">
              <a:solidFill>
                <a:srgbClr val="333333"/>
              </a:solidFill>
              <a:latin typeface="Arial"/>
              <a:ea typeface="Arial"/>
              <a:cs typeface="Arial"/>
              <a:sym typeface="Arial"/>
            </a:endParaRPr>
          </a:p>
          <a:p>
            <a:pPr marL="0" lvl="0" indent="0" algn="l" rtl="0">
              <a:lnSpc>
                <a:spcPct val="177777"/>
              </a:lnSpc>
              <a:spcBef>
                <a:spcPts val="0"/>
              </a:spcBef>
              <a:spcAft>
                <a:spcPts val="0"/>
              </a:spcAft>
              <a:buClr>
                <a:schemeClr val="dk1"/>
              </a:buClr>
              <a:buSzPts val="1100"/>
              <a:buFont typeface="Arial"/>
              <a:buNone/>
            </a:pPr>
            <a:r>
              <a:rPr lang="en-US" sz="2400" u="sng">
                <a:solidFill>
                  <a:srgbClr val="16A6DF"/>
                </a:solidFill>
                <a:latin typeface="Arial"/>
                <a:ea typeface="Arial"/>
                <a:cs typeface="Arial"/>
                <a:sym typeface="Arial"/>
                <a:hlinkClick r:id="rId3"/>
              </a:rPr>
              <a:t>Reflected XSS</a:t>
            </a:r>
            <a:r>
              <a:rPr lang="en-US" sz="2400">
                <a:solidFill>
                  <a:srgbClr val="333333"/>
                </a:solidFill>
                <a:latin typeface="Arial"/>
                <a:ea typeface="Arial"/>
                <a:cs typeface="Arial"/>
                <a:sym typeface="Arial"/>
              </a:rPr>
              <a:t> involves the reflecting of a malicious script off of a web application, onto a user’s browser. The script is embedded into a link, and is only activated once that link is clicked on.</a:t>
            </a:r>
            <a:endParaRPr sz="2400">
              <a:solidFill>
                <a:srgbClr val="333333"/>
              </a:solidFill>
              <a:latin typeface="Arial"/>
              <a:ea typeface="Arial"/>
              <a:cs typeface="Arial"/>
              <a:sym typeface="Arial"/>
            </a:endParaRPr>
          </a:p>
          <a:p>
            <a:pPr marL="0" lvl="0" indent="0" algn="l" rtl="0">
              <a:spcBef>
                <a:spcPts val="1000"/>
              </a:spcBef>
              <a:spcAft>
                <a:spcPts val="0"/>
              </a:spcAft>
              <a:buNone/>
            </a:pPr>
            <a:endParaRPr/>
          </a:p>
        </p:txBody>
      </p:sp>
    </p:spTree>
    <p:extLst>
      <p:ext uri="{BB962C8B-B14F-4D97-AF65-F5344CB8AC3E}">
        <p14:creationId xmlns:p14="http://schemas.microsoft.com/office/powerpoint/2010/main" val="16141653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ten major threats against web applications are:-</a:t>
            </a:r>
            <a:br>
              <a:rPr lang="en-US" dirty="0"/>
            </a:br>
            <a:endParaRPr lang="en-US" dirty="0"/>
          </a:p>
        </p:txBody>
      </p:sp>
      <p:sp>
        <p:nvSpPr>
          <p:cNvPr id="3" name="Text Placeholder 2"/>
          <p:cNvSpPr>
            <a:spLocks noGrp="1"/>
          </p:cNvSpPr>
          <p:nvPr>
            <p:ph type="body" idx="1"/>
          </p:nvPr>
        </p:nvSpPr>
        <p:spPr>
          <a:xfrm>
            <a:off x="838200" y="1412776"/>
            <a:ext cx="10515600" cy="4764187"/>
          </a:xfrm>
        </p:spPr>
        <p:txBody>
          <a:bodyPr/>
          <a:lstStyle/>
          <a:p>
            <a:r>
              <a:rPr lang="en-US" u="sng" dirty="0">
                <a:hlinkClick r:id="rId2"/>
              </a:rPr>
              <a:t>Injection</a:t>
            </a:r>
            <a:endParaRPr lang="en-US" dirty="0"/>
          </a:p>
          <a:p>
            <a:r>
              <a:rPr lang="en-US" u="sng" dirty="0">
                <a:hlinkClick r:id="rId2"/>
              </a:rPr>
              <a:t>Broken Authentication</a:t>
            </a:r>
            <a:endParaRPr lang="en-US" dirty="0"/>
          </a:p>
          <a:p>
            <a:r>
              <a:rPr lang="en-US" u="sng" dirty="0">
                <a:hlinkClick r:id="rId3"/>
              </a:rPr>
              <a:t>Sensitive data exposure</a:t>
            </a:r>
            <a:endParaRPr lang="en-US" dirty="0"/>
          </a:p>
          <a:p>
            <a:r>
              <a:rPr lang="en-US" u="sng" dirty="0">
                <a:hlinkClick r:id="rId3"/>
              </a:rPr>
              <a:t>XML External Entities (XXE)</a:t>
            </a:r>
            <a:endParaRPr lang="en-US" dirty="0"/>
          </a:p>
          <a:p>
            <a:r>
              <a:rPr lang="en-US" u="sng" dirty="0">
                <a:hlinkClick r:id="rId4"/>
              </a:rPr>
              <a:t>Broken Access control</a:t>
            </a:r>
            <a:endParaRPr lang="en-US" dirty="0"/>
          </a:p>
          <a:p>
            <a:r>
              <a:rPr lang="en-US" u="sng" dirty="0">
                <a:hlinkClick r:id="rId4"/>
              </a:rPr>
              <a:t>Security misconfigurations</a:t>
            </a:r>
            <a:endParaRPr lang="en-US" dirty="0"/>
          </a:p>
          <a:p>
            <a:r>
              <a:rPr lang="en-US" u="sng" dirty="0">
                <a:hlinkClick r:id="rId5"/>
              </a:rPr>
              <a:t>Cross Site Scripting (XSS)</a:t>
            </a:r>
            <a:endParaRPr lang="en-US" dirty="0"/>
          </a:p>
          <a:p>
            <a:r>
              <a:rPr lang="en-US" u="sng" dirty="0">
                <a:hlinkClick r:id="rId5"/>
              </a:rPr>
              <a:t>Insecure Deserialization</a:t>
            </a:r>
            <a:endParaRPr lang="en-US" dirty="0"/>
          </a:p>
          <a:p>
            <a:r>
              <a:rPr lang="en-US" dirty="0"/>
              <a:t>Using Components with known vulnerabilities</a:t>
            </a:r>
          </a:p>
          <a:p>
            <a:r>
              <a:rPr lang="en-US" dirty="0"/>
              <a:t>Insufficient logging and monitoring</a:t>
            </a:r>
          </a:p>
          <a:p>
            <a:endParaRPr lang="en-US" dirty="0"/>
          </a:p>
        </p:txBody>
      </p:sp>
    </p:spTree>
    <p:extLst>
      <p:ext uri="{BB962C8B-B14F-4D97-AF65-F5344CB8AC3E}">
        <p14:creationId xmlns:p14="http://schemas.microsoft.com/office/powerpoint/2010/main" val="1894218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33" name="Google Shape;233;p3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234" name="Google Shape;234;p36"/>
          <p:cNvPicPr preferRelativeResize="0"/>
          <p:nvPr/>
        </p:nvPicPr>
        <p:blipFill>
          <a:blip r:embed="rId3">
            <a:alphaModFix/>
          </a:blip>
          <a:stretch>
            <a:fillRect/>
          </a:stretch>
        </p:blipFill>
        <p:spPr>
          <a:xfrm>
            <a:off x="838200" y="365125"/>
            <a:ext cx="10515600" cy="5811700"/>
          </a:xfrm>
          <a:prstGeom prst="rect">
            <a:avLst/>
          </a:prstGeom>
          <a:noFill/>
          <a:ln>
            <a:noFill/>
          </a:ln>
        </p:spPr>
      </p:pic>
    </p:spTree>
    <p:extLst>
      <p:ext uri="{BB962C8B-B14F-4D97-AF65-F5344CB8AC3E}">
        <p14:creationId xmlns:p14="http://schemas.microsoft.com/office/powerpoint/2010/main" val="21990827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7"/>
          <p:cNvSpPr txBox="1">
            <a:spLocks noGrp="1"/>
          </p:cNvSpPr>
          <p:nvPr>
            <p:ph type="body" idx="1"/>
          </p:nvPr>
        </p:nvSpPr>
        <p:spPr>
          <a:xfrm>
            <a:off x="838200" y="397550"/>
            <a:ext cx="10515600" cy="5779200"/>
          </a:xfrm>
          <a:prstGeom prst="rect">
            <a:avLst/>
          </a:prstGeom>
        </p:spPr>
        <p:txBody>
          <a:bodyPr spcFirstLastPara="1" wrap="square" lIns="91425" tIns="45700" rIns="91425" bIns="45700" anchor="t" anchorCtr="0">
            <a:noAutofit/>
          </a:bodyPr>
          <a:lstStyle/>
          <a:p>
            <a:pPr marL="457200" lvl="0" indent="-381000" algn="l" rtl="0">
              <a:lnSpc>
                <a:spcPct val="177777"/>
              </a:lnSpc>
              <a:spcBef>
                <a:spcPts val="0"/>
              </a:spcBef>
              <a:spcAft>
                <a:spcPts val="0"/>
              </a:spcAft>
              <a:buClr>
                <a:srgbClr val="333333"/>
              </a:buClr>
              <a:buSzPts val="2400"/>
              <a:buFont typeface="Arial"/>
              <a:buChar char="●"/>
            </a:pPr>
            <a:r>
              <a:rPr lang="en-US" sz="2400">
                <a:solidFill>
                  <a:srgbClr val="333333"/>
                </a:solidFill>
                <a:latin typeface="Arial"/>
                <a:ea typeface="Arial"/>
                <a:cs typeface="Arial"/>
                <a:sym typeface="Arial"/>
              </a:rPr>
              <a:t>Using the session cookie, the attacker can compromise the visitor’s account, granting him easy access to his personal information and credit card data. Meanwhile, the visitor, who may never have even scrolled down to the comments section, is not aware that the attack took place.</a:t>
            </a:r>
            <a:endParaRPr sz="2400">
              <a:solidFill>
                <a:srgbClr val="333333"/>
              </a:solidFill>
              <a:latin typeface="Arial"/>
              <a:ea typeface="Arial"/>
              <a:cs typeface="Arial"/>
              <a:sym typeface="Arial"/>
            </a:endParaRPr>
          </a:p>
          <a:p>
            <a:pPr marL="457200" lvl="0" indent="-381000" algn="l" rtl="0">
              <a:lnSpc>
                <a:spcPct val="177777"/>
              </a:lnSpc>
              <a:spcBef>
                <a:spcPts val="0"/>
              </a:spcBef>
              <a:spcAft>
                <a:spcPts val="0"/>
              </a:spcAft>
              <a:buClr>
                <a:srgbClr val="333333"/>
              </a:buClr>
              <a:buSzPts val="2400"/>
              <a:buFont typeface="Arial"/>
              <a:buChar char="●"/>
            </a:pPr>
            <a:r>
              <a:rPr lang="en-US" sz="2400">
                <a:solidFill>
                  <a:srgbClr val="333333"/>
                </a:solidFill>
                <a:latin typeface="Arial"/>
                <a:ea typeface="Arial"/>
                <a:cs typeface="Arial"/>
                <a:sym typeface="Arial"/>
              </a:rPr>
              <a:t>Unlike a reflected attack, where the script is activated after a link is clicked, a stored attack only requires that the victim visit the compromised web page. This increases the reach of the attack, endangering all visitors no matter their level of vigilance.</a:t>
            </a:r>
            <a:endParaRPr sz="2400">
              <a:solidFill>
                <a:srgbClr val="333333"/>
              </a:solidFill>
              <a:latin typeface="Arial"/>
              <a:ea typeface="Arial"/>
              <a:cs typeface="Arial"/>
              <a:sym typeface="Arial"/>
            </a:endParaRPr>
          </a:p>
          <a:p>
            <a:pPr marL="0" lvl="0" indent="0" algn="l" rtl="0">
              <a:spcBef>
                <a:spcPts val="1000"/>
              </a:spcBef>
              <a:spcAft>
                <a:spcPts val="0"/>
              </a:spcAft>
              <a:buNone/>
            </a:pPr>
            <a:endParaRPr sz="2400"/>
          </a:p>
        </p:txBody>
      </p:sp>
    </p:spTree>
    <p:extLst>
      <p:ext uri="{BB962C8B-B14F-4D97-AF65-F5344CB8AC3E}">
        <p14:creationId xmlns:p14="http://schemas.microsoft.com/office/powerpoint/2010/main" val="41966813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47" name="Google Shape;247;p3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2400">
                <a:solidFill>
                  <a:srgbClr val="333333"/>
                </a:solidFill>
                <a:highlight>
                  <a:srgbClr val="FFFFFF"/>
                </a:highlight>
                <a:latin typeface="Arial"/>
                <a:ea typeface="Arial"/>
                <a:cs typeface="Arial"/>
                <a:sym typeface="Arial"/>
              </a:rPr>
              <a:t>One of the most frequent targets are websites that allow users to share content, including blogs, social networks, video sharing platforms and message boards. Every time the infected page is viewed, the malicious script is transmitted to the victim’s browser.</a:t>
            </a:r>
            <a:endParaRPr sz="2400"/>
          </a:p>
        </p:txBody>
      </p:sp>
    </p:spTree>
    <p:extLst>
      <p:ext uri="{BB962C8B-B14F-4D97-AF65-F5344CB8AC3E}">
        <p14:creationId xmlns:p14="http://schemas.microsoft.com/office/powerpoint/2010/main" val="28739729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9"/>
          <p:cNvSpPr txBox="1">
            <a:spLocks noGrp="1"/>
          </p:cNvSpPr>
          <p:nvPr>
            <p:ph type="body" idx="1"/>
          </p:nvPr>
        </p:nvSpPr>
        <p:spPr>
          <a:xfrm>
            <a:off x="699100" y="490175"/>
            <a:ext cx="10515600" cy="4351200"/>
          </a:xfrm>
          <a:prstGeom prst="rect">
            <a:avLst/>
          </a:prstGeom>
        </p:spPr>
        <p:txBody>
          <a:bodyPr spcFirstLastPara="1" wrap="square" lIns="91425" tIns="45700" rIns="91425" bIns="45700" anchor="t" anchorCtr="0">
            <a:noAutofit/>
          </a:bodyPr>
          <a:lstStyle/>
          <a:p>
            <a:pPr marL="0" lvl="0" indent="0" algn="l" rtl="0">
              <a:lnSpc>
                <a:spcPct val="167647"/>
              </a:lnSpc>
              <a:spcBef>
                <a:spcPts val="4500"/>
              </a:spcBef>
              <a:spcAft>
                <a:spcPts val="0"/>
              </a:spcAft>
              <a:buClr>
                <a:schemeClr val="dk1"/>
              </a:buClr>
              <a:buSzPts val="1100"/>
              <a:buFont typeface="Arial"/>
              <a:buNone/>
            </a:pPr>
            <a:r>
              <a:rPr lang="en-US" sz="1800">
                <a:solidFill>
                  <a:srgbClr val="333333"/>
                </a:solidFill>
                <a:latin typeface="Arial"/>
                <a:ea typeface="Arial"/>
                <a:cs typeface="Arial"/>
                <a:sym typeface="Arial"/>
              </a:rPr>
              <a:t>STORED XSS ATTACK PREVENTION/MITIGATION</a:t>
            </a:r>
            <a:endParaRPr sz="1800">
              <a:solidFill>
                <a:srgbClr val="333333"/>
              </a:solidFill>
              <a:latin typeface="Arial"/>
              <a:ea typeface="Arial"/>
              <a:cs typeface="Arial"/>
              <a:sym typeface="Arial"/>
            </a:endParaRPr>
          </a:p>
          <a:p>
            <a:pPr marL="457200" lvl="0" indent="-342900" algn="l" rtl="0">
              <a:lnSpc>
                <a:spcPct val="177777"/>
              </a:lnSpc>
              <a:spcBef>
                <a:spcPts val="1100"/>
              </a:spcBef>
              <a:spcAft>
                <a:spcPts val="0"/>
              </a:spcAft>
              <a:buClr>
                <a:srgbClr val="333333"/>
              </a:buClr>
              <a:buSzPts val="1800"/>
              <a:buFont typeface="Arial"/>
              <a:buChar char="●"/>
            </a:pPr>
            <a:r>
              <a:rPr lang="en-US" sz="1800">
                <a:solidFill>
                  <a:srgbClr val="333333"/>
                </a:solidFill>
                <a:latin typeface="Arial"/>
                <a:ea typeface="Arial"/>
                <a:cs typeface="Arial"/>
                <a:sym typeface="Arial"/>
              </a:rPr>
              <a:t>A web application firewall (WAF) is the most commonly used solution for protection from XSS and web application attacks.</a:t>
            </a:r>
            <a:endParaRPr sz="1800">
              <a:solidFill>
                <a:srgbClr val="333333"/>
              </a:solidFill>
              <a:latin typeface="Arial"/>
              <a:ea typeface="Arial"/>
              <a:cs typeface="Arial"/>
              <a:sym typeface="Arial"/>
            </a:endParaRPr>
          </a:p>
          <a:p>
            <a:pPr marL="457200" lvl="0" indent="-342900" algn="l" rtl="0">
              <a:lnSpc>
                <a:spcPct val="177777"/>
              </a:lnSpc>
              <a:spcBef>
                <a:spcPts val="0"/>
              </a:spcBef>
              <a:spcAft>
                <a:spcPts val="0"/>
              </a:spcAft>
              <a:buClr>
                <a:srgbClr val="333333"/>
              </a:buClr>
              <a:buSzPts val="1800"/>
              <a:buFont typeface="Arial"/>
              <a:buChar char="●"/>
            </a:pPr>
            <a:r>
              <a:rPr lang="en-US" sz="1800">
                <a:solidFill>
                  <a:srgbClr val="333333"/>
                </a:solidFill>
                <a:latin typeface="Arial"/>
                <a:ea typeface="Arial"/>
                <a:cs typeface="Arial"/>
                <a:sym typeface="Arial"/>
              </a:rPr>
              <a:t>WAFs employ different methods to counter attack vectors. In the case of XSS, most will rely on signature based filtering to identify and block malicious requests.</a:t>
            </a:r>
            <a:endParaRPr sz="1800">
              <a:solidFill>
                <a:srgbClr val="333333"/>
              </a:solidFill>
              <a:latin typeface="Arial"/>
              <a:ea typeface="Arial"/>
              <a:cs typeface="Arial"/>
              <a:sym typeface="Arial"/>
            </a:endParaRPr>
          </a:p>
          <a:p>
            <a:pPr marL="457200" lvl="0" indent="0" algn="l" rtl="0">
              <a:spcBef>
                <a:spcPts val="1000"/>
              </a:spcBef>
              <a:spcAft>
                <a:spcPts val="0"/>
              </a:spcAft>
              <a:buNone/>
            </a:pPr>
            <a:endParaRPr sz="1800"/>
          </a:p>
        </p:txBody>
      </p:sp>
    </p:spTree>
    <p:extLst>
      <p:ext uri="{BB962C8B-B14F-4D97-AF65-F5344CB8AC3E}">
        <p14:creationId xmlns:p14="http://schemas.microsoft.com/office/powerpoint/2010/main" val="29177519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Eg</a:t>
            </a:r>
            <a:r>
              <a:rPr lang="en-IN" dirty="0" smtClean="0"/>
              <a:t> of reflected </a:t>
            </a:r>
            <a:r>
              <a:rPr lang="en-IN" dirty="0" err="1" smtClean="0"/>
              <a:t>xss</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41466637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pic>
        <p:nvPicPr>
          <p:cNvPr id="521" name="Google Shape;521;p84"/>
          <p:cNvPicPr preferRelativeResize="0"/>
          <p:nvPr/>
        </p:nvPicPr>
        <p:blipFill rotWithShape="1">
          <a:blip r:embed="rId3">
            <a:alphaModFix/>
          </a:blip>
          <a:srcRect/>
          <a:stretch/>
        </p:blipFill>
        <p:spPr>
          <a:xfrm>
            <a:off x="228600" y="0"/>
            <a:ext cx="11658600" cy="6400799"/>
          </a:xfrm>
          <a:prstGeom prst="rect">
            <a:avLst/>
          </a:prstGeom>
          <a:noFill/>
          <a:ln>
            <a:noFill/>
          </a:ln>
        </p:spPr>
      </p:pic>
    </p:spTree>
    <p:extLst>
      <p:ext uri="{BB962C8B-B14F-4D97-AF65-F5344CB8AC3E}">
        <p14:creationId xmlns:p14="http://schemas.microsoft.com/office/powerpoint/2010/main" val="21162661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pic>
        <p:nvPicPr>
          <p:cNvPr id="528" name="Google Shape;528;p85"/>
          <p:cNvPicPr preferRelativeResize="0"/>
          <p:nvPr/>
        </p:nvPicPr>
        <p:blipFill rotWithShape="1">
          <a:blip r:embed="rId3">
            <a:alphaModFix/>
          </a:blip>
          <a:srcRect/>
          <a:stretch/>
        </p:blipFill>
        <p:spPr>
          <a:xfrm>
            <a:off x="381000" y="304800"/>
            <a:ext cx="11201400" cy="5811044"/>
          </a:xfrm>
          <a:prstGeom prst="rect">
            <a:avLst/>
          </a:prstGeom>
          <a:noFill/>
          <a:ln>
            <a:noFill/>
          </a:ln>
        </p:spPr>
      </p:pic>
    </p:spTree>
    <p:extLst>
      <p:ext uri="{BB962C8B-B14F-4D97-AF65-F5344CB8AC3E}">
        <p14:creationId xmlns:p14="http://schemas.microsoft.com/office/powerpoint/2010/main" val="16784442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pic>
        <p:nvPicPr>
          <p:cNvPr id="534" name="Google Shape;534;p86"/>
          <p:cNvPicPr preferRelativeResize="0"/>
          <p:nvPr/>
        </p:nvPicPr>
        <p:blipFill rotWithShape="1">
          <a:blip r:embed="rId3">
            <a:alphaModFix/>
          </a:blip>
          <a:srcRect/>
          <a:stretch/>
        </p:blipFill>
        <p:spPr>
          <a:xfrm>
            <a:off x="627797" y="523875"/>
            <a:ext cx="10863617" cy="5810250"/>
          </a:xfrm>
          <a:prstGeom prst="rect">
            <a:avLst/>
          </a:prstGeom>
          <a:noFill/>
          <a:ln>
            <a:noFill/>
          </a:ln>
        </p:spPr>
      </p:pic>
    </p:spTree>
    <p:extLst>
      <p:ext uri="{BB962C8B-B14F-4D97-AF65-F5344CB8AC3E}">
        <p14:creationId xmlns:p14="http://schemas.microsoft.com/office/powerpoint/2010/main" val="37468232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8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cap="none"/>
              <a:t>METHODS OF CSRF MITIGATION</a:t>
            </a:r>
            <a:br>
              <a:rPr lang="en-US" cap="none"/>
            </a:br>
            <a:endParaRPr/>
          </a:p>
        </p:txBody>
      </p:sp>
      <p:sp>
        <p:nvSpPr>
          <p:cNvPr id="540" name="Google Shape;540;p8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00"/>
              </a:spcBef>
              <a:spcAft>
                <a:spcPts val="0"/>
              </a:spcAft>
              <a:buClr>
                <a:schemeClr val="dk1"/>
              </a:buClr>
              <a:buSzPts val="1800"/>
              <a:buChar char="•"/>
            </a:pPr>
            <a:r>
              <a:rPr lang="en-US"/>
              <a:t>Best practices include:</a:t>
            </a:r>
            <a:endParaRPr/>
          </a:p>
          <a:p>
            <a:pPr marL="457200" lvl="0" indent="-342900" algn="l" rtl="0">
              <a:lnSpc>
                <a:spcPct val="90000"/>
              </a:lnSpc>
              <a:spcBef>
                <a:spcPts val="1000"/>
              </a:spcBef>
              <a:spcAft>
                <a:spcPts val="0"/>
              </a:spcAft>
              <a:buClr>
                <a:schemeClr val="dk1"/>
              </a:buClr>
              <a:buSzPts val="1800"/>
              <a:buChar char="•"/>
            </a:pPr>
            <a:r>
              <a:rPr lang="en-US"/>
              <a:t>Logging off web applications when not in use</a:t>
            </a:r>
            <a:endParaRPr/>
          </a:p>
          <a:p>
            <a:pPr marL="457200" lvl="0" indent="-342900" algn="l" rtl="0">
              <a:lnSpc>
                <a:spcPct val="90000"/>
              </a:lnSpc>
              <a:spcBef>
                <a:spcPts val="1000"/>
              </a:spcBef>
              <a:spcAft>
                <a:spcPts val="0"/>
              </a:spcAft>
              <a:buClr>
                <a:schemeClr val="dk1"/>
              </a:buClr>
              <a:buSzPts val="1800"/>
              <a:buChar char="•"/>
            </a:pPr>
            <a:r>
              <a:rPr lang="en-US"/>
              <a:t>Securing usernames and passwords</a:t>
            </a:r>
            <a:endParaRPr/>
          </a:p>
          <a:p>
            <a:pPr marL="457200" lvl="0" indent="-342900" algn="l" rtl="0">
              <a:lnSpc>
                <a:spcPct val="90000"/>
              </a:lnSpc>
              <a:spcBef>
                <a:spcPts val="1000"/>
              </a:spcBef>
              <a:spcAft>
                <a:spcPts val="0"/>
              </a:spcAft>
              <a:buClr>
                <a:schemeClr val="dk1"/>
              </a:buClr>
              <a:buSzPts val="1800"/>
              <a:buChar char="•"/>
            </a:pPr>
            <a:r>
              <a:rPr lang="en-US"/>
              <a:t>Not allowing browsers to remember passwords</a:t>
            </a:r>
            <a:endParaRPr/>
          </a:p>
          <a:p>
            <a:pPr marL="457200" lvl="0" indent="-342900" algn="l" rtl="0">
              <a:lnSpc>
                <a:spcPct val="90000"/>
              </a:lnSpc>
              <a:spcBef>
                <a:spcPts val="1000"/>
              </a:spcBef>
              <a:spcAft>
                <a:spcPts val="0"/>
              </a:spcAft>
              <a:buClr>
                <a:schemeClr val="dk1"/>
              </a:buClr>
              <a:buSzPts val="1800"/>
              <a:buChar char="•"/>
            </a:pPr>
            <a:r>
              <a:rPr lang="en-US"/>
              <a:t>Avoiding simultaneously browsing while logged into an application</a:t>
            </a:r>
            <a:endParaRPr/>
          </a:p>
          <a:p>
            <a:pPr marL="457200" lvl="0" indent="-228600" algn="l" rtl="0">
              <a:lnSpc>
                <a:spcPct val="90000"/>
              </a:lnSpc>
              <a:spcBef>
                <a:spcPts val="1000"/>
              </a:spcBef>
              <a:spcAft>
                <a:spcPts val="0"/>
              </a:spcAft>
              <a:buClr>
                <a:schemeClr val="dk1"/>
              </a:buClr>
              <a:buSzPts val="1800"/>
              <a:buNone/>
            </a:pPr>
            <a:endParaRPr/>
          </a:p>
        </p:txBody>
      </p:sp>
    </p:spTree>
    <p:extLst>
      <p:ext uri="{BB962C8B-B14F-4D97-AF65-F5344CB8AC3E}">
        <p14:creationId xmlns:p14="http://schemas.microsoft.com/office/powerpoint/2010/main" val="40590558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114300" indent="0">
              <a:buNone/>
            </a:pPr>
            <a:r>
              <a:rPr lang="en-US" b="1" dirty="0" smtClean="0"/>
              <a:t>4. Insecure </a:t>
            </a:r>
            <a:r>
              <a:rPr lang="en-US" b="1" dirty="0"/>
              <a:t>direct object reference</a:t>
            </a:r>
            <a:r>
              <a:rPr lang="en-US" dirty="0"/>
              <a:t>: This occurs when a reference (object, file or database) is </a:t>
            </a:r>
            <a:r>
              <a:rPr lang="en-US" b="1" dirty="0"/>
              <a:t>exposed to be viewed/modified/used by a user who is not verified for access (authorization). </a:t>
            </a:r>
            <a:r>
              <a:rPr lang="en-US" dirty="0"/>
              <a:t>These flaws enable attackers to compromise all the data linked to the modified parameter. Once an attacker finds a way into the application, most likely he’ll will figure a way to dig deeper and compromise any data possible</a:t>
            </a:r>
            <a:r>
              <a:rPr lang="en-US" dirty="0" smtClean="0"/>
              <a:t>. </a:t>
            </a:r>
            <a:r>
              <a:rPr lang="en-US" i="1" dirty="0" smtClean="0"/>
              <a:t>Example</a:t>
            </a:r>
            <a:r>
              <a:rPr lang="en-US" i="1" dirty="0"/>
              <a:t>:</a:t>
            </a:r>
            <a:r>
              <a:rPr lang="en-US" dirty="0"/>
              <a:t> Access given to all users when only admin should have the access right to view/use/modify data.</a:t>
            </a:r>
          </a:p>
          <a:p>
            <a:endParaRPr lang="en-US" dirty="0"/>
          </a:p>
        </p:txBody>
      </p:sp>
    </p:spTree>
    <p:extLst>
      <p:ext uri="{BB962C8B-B14F-4D97-AF65-F5344CB8AC3E}">
        <p14:creationId xmlns:p14="http://schemas.microsoft.com/office/powerpoint/2010/main" val="3041778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332656"/>
            <a:ext cx="10515600" cy="6525343"/>
          </a:xfrm>
        </p:spPr>
        <p:txBody>
          <a:bodyPr/>
          <a:lstStyle/>
          <a:p>
            <a:pPr fontAlgn="base"/>
            <a:r>
              <a:rPr lang="en-US" b="1" dirty="0" smtClean="0"/>
              <a:t>Injection</a:t>
            </a:r>
            <a:r>
              <a:rPr lang="en-US" b="1" dirty="0"/>
              <a:t>: </a:t>
            </a:r>
            <a:r>
              <a:rPr lang="en-US" dirty="0" smtClean="0"/>
              <a:t>SQL </a:t>
            </a:r>
            <a:r>
              <a:rPr lang="en-US" dirty="0"/>
              <a:t>injection allows attackers to relay malicious code through web application to other systems. This might trick the application in performing and executing process which were not instructed to be run by a valid user/admin</a:t>
            </a:r>
            <a:r>
              <a:rPr lang="en-US" dirty="0" smtClean="0"/>
              <a:t>. It </a:t>
            </a:r>
            <a:r>
              <a:rPr lang="en-US" dirty="0"/>
              <a:t>can result in data loss or corruption, lack of accountability or denial of access. Injection may sometimes lead to complete host takeover</a:t>
            </a:r>
            <a:r>
              <a:rPr lang="en-US" dirty="0" smtClean="0"/>
              <a:t>.</a:t>
            </a:r>
          </a:p>
          <a:p>
            <a:pPr fontAlgn="base"/>
            <a:r>
              <a:rPr lang="en-US" dirty="0"/>
              <a:t>SQL Injection can be classified into three major categories – </a:t>
            </a:r>
            <a:r>
              <a:rPr lang="en-US" i="1" dirty="0"/>
              <a:t>In-band </a:t>
            </a:r>
            <a:r>
              <a:rPr lang="en-US" i="1" dirty="0" err="1"/>
              <a:t>SQLi</a:t>
            </a:r>
            <a:r>
              <a:rPr lang="en-US" dirty="0"/>
              <a:t>, </a:t>
            </a:r>
            <a:r>
              <a:rPr lang="en-US" i="1" dirty="0"/>
              <a:t>Inferential </a:t>
            </a:r>
            <a:r>
              <a:rPr lang="en-US" i="1" dirty="0" err="1"/>
              <a:t>SQLi</a:t>
            </a:r>
            <a:r>
              <a:rPr lang="en-US" dirty="0"/>
              <a:t> and </a:t>
            </a:r>
            <a:r>
              <a:rPr lang="en-US" i="1" dirty="0"/>
              <a:t>Out-of-band </a:t>
            </a:r>
            <a:r>
              <a:rPr lang="en-US" i="1" dirty="0" err="1"/>
              <a:t>SQLi</a:t>
            </a:r>
            <a:r>
              <a:rPr lang="en-US" dirty="0"/>
              <a:t>.</a:t>
            </a:r>
          </a:p>
          <a:p>
            <a:endParaRPr lang="en-US" dirty="0"/>
          </a:p>
        </p:txBody>
      </p:sp>
    </p:spTree>
    <p:extLst>
      <p:ext uri="{BB962C8B-B14F-4D97-AF65-F5344CB8AC3E}">
        <p14:creationId xmlns:p14="http://schemas.microsoft.com/office/powerpoint/2010/main" val="14495528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260648"/>
            <a:ext cx="10515600" cy="5916315"/>
          </a:xfrm>
        </p:spPr>
        <p:txBody>
          <a:bodyPr/>
          <a:lstStyle/>
          <a:p>
            <a:r>
              <a:rPr lang="en-US" dirty="0"/>
              <a:t>This type of attack allows malicious users to access otherwise </a:t>
            </a:r>
            <a:r>
              <a:rPr lang="en-US" dirty="0" err="1"/>
              <a:t>unauthorised</a:t>
            </a:r>
            <a:r>
              <a:rPr lang="en-US" dirty="0"/>
              <a:t> data by manipulating known information such as a URL parameter. This attack is possible because there are inadequate security guards in place to ensure that only </a:t>
            </a:r>
            <a:r>
              <a:rPr lang="en-US" dirty="0" err="1"/>
              <a:t>authorised</a:t>
            </a:r>
            <a:r>
              <a:rPr lang="en-US" dirty="0"/>
              <a:t> users should have access to specific pieces of information. For example, just because my bank account URL is </a:t>
            </a:r>
            <a:r>
              <a:rPr lang="en-US" dirty="0">
                <a:hlinkClick r:id="rId2"/>
              </a:rPr>
              <a:t>https://mysecurebank/account?id=12345</a:t>
            </a:r>
            <a:r>
              <a:rPr lang="en-US" dirty="0"/>
              <a:t> I shouldn’t be able to see someone else’s account by changing the Id parameter value. And yet, what OWASP is telling us is that this type of attack is still possible! To protect your resource, you should implement thorough Access Control and even go as far as introducing Indirect Reference Maps to hide away real-life keys.</a:t>
            </a:r>
          </a:p>
        </p:txBody>
      </p:sp>
    </p:spTree>
    <p:extLst>
      <p:ext uri="{BB962C8B-B14F-4D97-AF65-F5344CB8AC3E}">
        <p14:creationId xmlns:p14="http://schemas.microsoft.com/office/powerpoint/2010/main" val="28381743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95400" y="116632"/>
            <a:ext cx="10515600" cy="6264696"/>
          </a:xfrm>
        </p:spPr>
        <p:txBody>
          <a:bodyPr/>
          <a:lstStyle/>
          <a:p>
            <a:r>
              <a:rPr lang="en-US" sz="2000" b="1" dirty="0"/>
              <a:t>Insecure Deserialization</a:t>
            </a:r>
          </a:p>
          <a:p>
            <a:r>
              <a:rPr lang="en-US" sz="2500" dirty="0"/>
              <a:t>This threat targets the many web applications which frequently serialize and </a:t>
            </a:r>
            <a:r>
              <a:rPr lang="en-US" sz="2500" dirty="0" err="1"/>
              <a:t>deserialize</a:t>
            </a:r>
            <a:r>
              <a:rPr lang="en-US" sz="2500" dirty="0"/>
              <a:t> data. Serialization means taking objects from the application code and converting them into a format that can be used for another purpose, such as storing the data to disk or streaming it. Deserialization is just the opposite: converting serialized data back into objects the application can use. </a:t>
            </a:r>
            <a:r>
              <a:rPr lang="en-US" sz="2500" dirty="0">
                <a:solidFill>
                  <a:srgbClr val="FF0000"/>
                </a:solidFill>
              </a:rPr>
              <a:t>Serialization is sort of like packing furniture away into boxes before a move, and deserialization is like unpacking the boxes and assembling the furniture after the move</a:t>
            </a:r>
            <a:r>
              <a:rPr lang="en-US" sz="2500" dirty="0"/>
              <a:t>. An insecure deserialization attack is like having the movers tamper with the contents of the boxes before they are unpacked.</a:t>
            </a:r>
          </a:p>
          <a:p>
            <a:r>
              <a:rPr lang="en-US" sz="2500" dirty="0"/>
              <a:t>An insecure deserialization exploit is the result of </a:t>
            </a:r>
            <a:r>
              <a:rPr lang="en-US" sz="2500" dirty="0" err="1"/>
              <a:t>deserializing</a:t>
            </a:r>
            <a:r>
              <a:rPr lang="en-US" sz="2500" dirty="0"/>
              <a:t> data from untrusted sources, and can result in serious consequences like </a:t>
            </a:r>
            <a:r>
              <a:rPr lang="en-US" sz="2500" u="sng" dirty="0">
                <a:hlinkClick r:id="rId2"/>
              </a:rPr>
              <a:t>DDoS attacks</a:t>
            </a:r>
            <a:r>
              <a:rPr lang="en-US" sz="2500" dirty="0"/>
              <a:t> and remote code execution attacks. While steps can be taken to try and catch attackers, such as monitoring deserialization and implementing type checks, the only sure way to protect against insecure deserialization attacks is to prohibit the deserialization of data from untrusted sources.</a:t>
            </a:r>
          </a:p>
          <a:p>
            <a:endParaRPr lang="en-US" sz="2500" dirty="0"/>
          </a:p>
        </p:txBody>
      </p:sp>
    </p:spTree>
    <p:extLst>
      <p:ext uri="{BB962C8B-B14F-4D97-AF65-F5344CB8AC3E}">
        <p14:creationId xmlns:p14="http://schemas.microsoft.com/office/powerpoint/2010/main" val="16319567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114300" indent="0">
              <a:buNone/>
            </a:pPr>
            <a:r>
              <a:rPr lang="en-US" b="1" dirty="0" smtClean="0"/>
              <a:t>5. Security </a:t>
            </a:r>
            <a:r>
              <a:rPr lang="en-US" b="1" dirty="0"/>
              <a:t>misconfiguration</a:t>
            </a:r>
            <a:r>
              <a:rPr lang="en-US" dirty="0"/>
              <a:t>: </a:t>
            </a:r>
            <a:r>
              <a:rPr lang="en-US" b="1" dirty="0"/>
              <a:t>The application, application server, web server, database server should all have secure configurations</a:t>
            </a:r>
            <a:r>
              <a:rPr lang="en-US" dirty="0"/>
              <a:t>. Developers </a:t>
            </a:r>
            <a:r>
              <a:rPr lang="en-US" i="1" dirty="0"/>
              <a:t>and</a:t>
            </a:r>
            <a:r>
              <a:rPr lang="en-US" dirty="0"/>
              <a:t> system administrators need to work together to ensure that the </a:t>
            </a:r>
            <a:r>
              <a:rPr lang="en-US" i="1" dirty="0"/>
              <a:t>entire </a:t>
            </a:r>
            <a:r>
              <a:rPr lang="en-US" dirty="0"/>
              <a:t>stack is configured properly. If a system is compromised through faulty security configurations, data can be stolen or modified slowly over time.</a:t>
            </a:r>
          </a:p>
          <a:p>
            <a:endParaRPr lang="en-US" dirty="0"/>
          </a:p>
        </p:txBody>
      </p:sp>
    </p:spTree>
    <p:extLst>
      <p:ext uri="{BB962C8B-B14F-4D97-AF65-F5344CB8AC3E}">
        <p14:creationId xmlns:p14="http://schemas.microsoft.com/office/powerpoint/2010/main" val="12948659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For instance, an application could show a user overly-descriptive errors which may reveal vulnerabilities in the application. This can be mitigated by removing any unused features in the code and ensuring that error messages are more general.</a:t>
            </a:r>
          </a:p>
        </p:txBody>
      </p:sp>
    </p:spTree>
    <p:extLst>
      <p:ext uri="{BB962C8B-B14F-4D97-AF65-F5344CB8AC3E}">
        <p14:creationId xmlns:p14="http://schemas.microsoft.com/office/powerpoint/2010/main" val="15589226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1424" y="332656"/>
            <a:ext cx="10515600" cy="6525344"/>
          </a:xfrm>
        </p:spPr>
        <p:txBody>
          <a:bodyPr/>
          <a:lstStyle/>
          <a:p>
            <a:r>
              <a:rPr lang="en-US" dirty="0"/>
              <a:t> Some examples of security misconfiguration that would allow an attacker to mount an attack:</a:t>
            </a:r>
          </a:p>
          <a:p>
            <a:r>
              <a:rPr lang="en-US" dirty="0"/>
              <a:t>a)       Insufficiently secured web server logs</a:t>
            </a:r>
          </a:p>
          <a:p>
            <a:r>
              <a:rPr lang="en-US" dirty="0"/>
              <a:t>b)      exposing internal code through improperly handled exceptions</a:t>
            </a:r>
          </a:p>
          <a:p>
            <a:r>
              <a:rPr lang="en-US" dirty="0"/>
              <a:t>c)       exposing server/platform information through http headers</a:t>
            </a:r>
          </a:p>
          <a:p>
            <a:r>
              <a:rPr lang="en-US" dirty="0"/>
              <a:t>This information can be used by an attacker to penetrate the system using </a:t>
            </a:r>
            <a:r>
              <a:rPr lang="en-US" dirty="0" smtClean="0"/>
              <a:t>known </a:t>
            </a:r>
            <a:r>
              <a:rPr lang="en-US" dirty="0"/>
              <a:t>vulnerabilities or data exposed through the attack. Due to the fact that this attack is so broad, it’s hard to provide mitigation advice but I’ve included some suggestions below:</a:t>
            </a:r>
          </a:p>
          <a:p>
            <a:r>
              <a:rPr lang="en-US" dirty="0"/>
              <a:t>a)       ensure all OS and software is up-to-date</a:t>
            </a:r>
          </a:p>
          <a:p>
            <a:r>
              <a:rPr lang="en-US" dirty="0"/>
              <a:t>b)      adopt Secure Development Lifecycle principles</a:t>
            </a:r>
          </a:p>
          <a:p>
            <a:r>
              <a:rPr lang="en-US" dirty="0"/>
              <a:t>c)       make security part of your Change Management process</a:t>
            </a:r>
          </a:p>
          <a:p>
            <a:r>
              <a:rPr lang="en-US" dirty="0"/>
              <a:t>d)      take advantage of Penetration Testing</a:t>
            </a:r>
          </a:p>
          <a:p>
            <a:endParaRPr lang="en-US" dirty="0"/>
          </a:p>
        </p:txBody>
      </p:sp>
    </p:spTree>
    <p:extLst>
      <p:ext uri="{BB962C8B-B14F-4D97-AF65-F5344CB8AC3E}">
        <p14:creationId xmlns:p14="http://schemas.microsoft.com/office/powerpoint/2010/main" val="27076359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114300" indent="0">
              <a:buNone/>
            </a:pPr>
            <a:r>
              <a:rPr lang="en-US" b="1" dirty="0" smtClean="0"/>
              <a:t>6. Sensitive </a:t>
            </a:r>
            <a:r>
              <a:rPr lang="en-US" b="1" dirty="0"/>
              <a:t>data exposure</a:t>
            </a:r>
            <a:r>
              <a:rPr lang="en-US" dirty="0"/>
              <a:t>: </a:t>
            </a:r>
            <a:r>
              <a:rPr lang="en-US" b="1" dirty="0"/>
              <a:t>Sensitive data like credit card details may not be protected in the best possible manner</a:t>
            </a:r>
            <a:r>
              <a:rPr lang="en-US" dirty="0"/>
              <a:t>. Attackers might break into such databases and carry out transactions using these data. This includes data and backup of that data. Attackers cannot break the encryption directly, they steal keys, cause middle man attacks or steal clean text data from server or browser. The only way to protecting such sensitive data is by using strong encryption algorithms.</a:t>
            </a:r>
          </a:p>
          <a:p>
            <a:endParaRPr lang="en-US" dirty="0"/>
          </a:p>
        </p:txBody>
      </p:sp>
    </p:spTree>
    <p:extLst>
      <p:ext uri="{BB962C8B-B14F-4D97-AF65-F5344CB8AC3E}">
        <p14:creationId xmlns:p14="http://schemas.microsoft.com/office/powerpoint/2010/main" val="27845701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 There are a few things you can do in order to mitigate against these risks:</a:t>
            </a:r>
          </a:p>
          <a:p>
            <a:r>
              <a:rPr lang="en-US" dirty="0"/>
              <a:t>a)       encryption at rest and in transit</a:t>
            </a:r>
          </a:p>
          <a:p>
            <a:r>
              <a:rPr lang="en-US" dirty="0"/>
              <a:t>b)      use SSL throughout your site</a:t>
            </a:r>
          </a:p>
          <a:p>
            <a:r>
              <a:rPr lang="en-US" dirty="0"/>
              <a:t>c)       use strong encryption algorithms</a:t>
            </a:r>
          </a:p>
          <a:p>
            <a:r>
              <a:rPr lang="en-US" dirty="0"/>
              <a:t>d)      implement a secure encryption key management</a:t>
            </a:r>
          </a:p>
          <a:p>
            <a:endParaRPr lang="en-US" dirty="0"/>
          </a:p>
        </p:txBody>
      </p:sp>
    </p:spTree>
    <p:extLst>
      <p:ext uri="{BB962C8B-B14F-4D97-AF65-F5344CB8AC3E}">
        <p14:creationId xmlns:p14="http://schemas.microsoft.com/office/powerpoint/2010/main" val="13695918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114300" indent="0">
              <a:buNone/>
            </a:pPr>
            <a:r>
              <a:rPr lang="en-US" b="1" dirty="0" smtClean="0"/>
              <a:t>7.Broken access control/ Missing </a:t>
            </a:r>
            <a:r>
              <a:rPr lang="en-US" b="1" dirty="0"/>
              <a:t>function level access control</a:t>
            </a:r>
            <a:r>
              <a:rPr lang="en-US" dirty="0"/>
              <a:t>: Function level authorization must be present on both application and on servers. Most of the web applications verify function level access rights before making that functionality accessible to the user. However, if the access control checks are not performed on the server, hackers will be able to penetrate into the application without proper authorization. </a:t>
            </a:r>
            <a:r>
              <a:rPr lang="en-US" b="1" dirty="0"/>
              <a:t>Requests need to be verified on both ends to hinder the forgery of   requests to access functionality without valid </a:t>
            </a:r>
            <a:r>
              <a:rPr lang="en-US" b="1" dirty="0" err="1"/>
              <a:t>authorization</a:t>
            </a:r>
            <a:r>
              <a:rPr lang="en-US" dirty="0" err="1"/>
              <a:t>.</a:t>
            </a:r>
            <a:r>
              <a:rPr lang="en-US" i="1" dirty="0" err="1"/>
              <a:t>Example</a:t>
            </a:r>
            <a:r>
              <a:rPr lang="en-US" dirty="0"/>
              <a:t>: Anonymous users access private functionality or regular users may use a privileged function if function level access control is not implemented.</a:t>
            </a:r>
          </a:p>
          <a:p>
            <a:endParaRPr lang="en-US" dirty="0"/>
          </a:p>
        </p:txBody>
      </p:sp>
    </p:spTree>
    <p:extLst>
      <p:ext uri="{BB962C8B-B14F-4D97-AF65-F5344CB8AC3E}">
        <p14:creationId xmlns:p14="http://schemas.microsoft.com/office/powerpoint/2010/main" val="2251092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 For example a web application could allow a user to change which account they are logged in as simply by changing part of a </a:t>
            </a:r>
            <a:r>
              <a:rPr lang="en-US" dirty="0" err="1"/>
              <a:t>url</a:t>
            </a:r>
            <a:r>
              <a:rPr lang="en-US" dirty="0"/>
              <a:t>, without any other verification.</a:t>
            </a:r>
          </a:p>
          <a:p>
            <a:r>
              <a:rPr lang="en-US" dirty="0"/>
              <a:t>Access controls can be secured by ensuring that a web application uses authorization </a:t>
            </a:r>
            <a:r>
              <a:rPr lang="en-US" dirty="0" smtClean="0"/>
              <a:t>tokens </a:t>
            </a:r>
            <a:r>
              <a:rPr lang="en-US" dirty="0"/>
              <a:t>and sets tight controls on them.</a:t>
            </a:r>
          </a:p>
          <a:p>
            <a:r>
              <a:rPr lang="en-US" dirty="0" smtClean="0"/>
              <a:t>Many </a:t>
            </a:r>
            <a:r>
              <a:rPr lang="en-US" dirty="0"/>
              <a:t>services issue authorization tokens when users log in. Every privileged request that a user makes will require that the authorization token be present. This is a secure way to ensure that the user is who they say they are, without having to constantly enter their login credentials.</a:t>
            </a:r>
          </a:p>
          <a:p>
            <a:endParaRPr lang="en-US" dirty="0"/>
          </a:p>
        </p:txBody>
      </p:sp>
    </p:spTree>
    <p:extLst>
      <p:ext uri="{BB962C8B-B14F-4D97-AF65-F5344CB8AC3E}">
        <p14:creationId xmlns:p14="http://schemas.microsoft.com/office/powerpoint/2010/main" val="858187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So this risk is about the absence of proper </a:t>
            </a:r>
            <a:r>
              <a:rPr lang="en-US" dirty="0" err="1"/>
              <a:t>authorisation</a:t>
            </a:r>
            <a:r>
              <a:rPr lang="en-US" dirty="0"/>
              <a:t> which could enable attackers to </a:t>
            </a:r>
            <a:r>
              <a:rPr lang="en-US" dirty="0" err="1"/>
              <a:t>utilise</a:t>
            </a:r>
            <a:r>
              <a:rPr lang="en-US" dirty="0"/>
              <a:t> code that they should not be able to execute. This is fairly wide security risk and there are many ways to protect against it such as:</a:t>
            </a:r>
          </a:p>
          <a:p>
            <a:r>
              <a:rPr lang="en-US" dirty="0"/>
              <a:t>a</a:t>
            </a:r>
            <a:r>
              <a:rPr lang="en-US" dirty="0" smtClean="0"/>
              <a:t>)</a:t>
            </a:r>
            <a:r>
              <a:rPr lang="en-US" dirty="0"/>
              <a:t>      deny access by default and only open up access in a piecemeal fashion.</a:t>
            </a:r>
          </a:p>
          <a:p>
            <a:r>
              <a:rPr lang="en-US" dirty="0"/>
              <a:t>b</a:t>
            </a:r>
            <a:r>
              <a:rPr lang="en-US" dirty="0" smtClean="0"/>
              <a:t>)</a:t>
            </a:r>
            <a:r>
              <a:rPr lang="en-US" dirty="0"/>
              <a:t>       do not write your own security features</a:t>
            </a:r>
          </a:p>
          <a:p>
            <a:r>
              <a:rPr lang="en-US" dirty="0"/>
              <a:t>c</a:t>
            </a:r>
            <a:r>
              <a:rPr lang="en-US" dirty="0" smtClean="0"/>
              <a:t>)</a:t>
            </a:r>
            <a:r>
              <a:rPr lang="en-US" dirty="0"/>
              <a:t>      test your site using an </a:t>
            </a:r>
            <a:r>
              <a:rPr lang="en-US" dirty="0" err="1"/>
              <a:t>unauthorised</a:t>
            </a:r>
            <a:r>
              <a:rPr lang="en-US" dirty="0"/>
              <a:t> user</a:t>
            </a:r>
          </a:p>
          <a:p>
            <a:endParaRPr lang="en-US" dirty="0"/>
          </a:p>
        </p:txBody>
      </p:sp>
    </p:spTree>
    <p:extLst>
      <p:ext uri="{BB962C8B-B14F-4D97-AF65-F5344CB8AC3E}">
        <p14:creationId xmlns:p14="http://schemas.microsoft.com/office/powerpoint/2010/main" val="2034048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456" y="620688"/>
            <a:ext cx="11220119" cy="5220673"/>
          </a:xfrm>
          <a:prstGeom prst="rect">
            <a:avLst/>
          </a:prstGeom>
        </p:spPr>
      </p:pic>
    </p:spTree>
    <p:extLst>
      <p:ext uri="{BB962C8B-B14F-4D97-AF65-F5344CB8AC3E}">
        <p14:creationId xmlns:p14="http://schemas.microsoft.com/office/powerpoint/2010/main" val="22616909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smtClean="0"/>
              <a:t>8.using </a:t>
            </a:r>
            <a:r>
              <a:rPr lang="en-US" u="sng" dirty="0">
                <a:hlinkClick r:id="rId2"/>
              </a:rPr>
              <a:t>XML External Entities (XXE)</a:t>
            </a:r>
            <a:endParaRPr lang="en-US" dirty="0"/>
          </a:p>
          <a:p>
            <a:endParaRPr lang="en-US" dirty="0"/>
          </a:p>
        </p:txBody>
      </p:sp>
      <p:pic>
        <p:nvPicPr>
          <p:cNvPr id="4" name="Google Shape;202;p33"/>
          <p:cNvPicPr preferRelativeResize="0">
            <a:picLocks/>
          </p:cNvPicPr>
          <p:nvPr/>
        </p:nvPicPr>
        <p:blipFill rotWithShape="1">
          <a:blip r:embed="rId3">
            <a:alphaModFix/>
          </a:blip>
          <a:srcRect/>
          <a:stretch/>
        </p:blipFill>
        <p:spPr>
          <a:xfrm>
            <a:off x="174683" y="204718"/>
            <a:ext cx="11646273" cy="5650172"/>
          </a:xfrm>
          <a:prstGeom prst="rect">
            <a:avLst/>
          </a:prstGeom>
          <a:noFill/>
          <a:ln>
            <a:noFill/>
          </a:ln>
        </p:spPr>
      </p:pic>
      <p:sp>
        <p:nvSpPr>
          <p:cNvPr id="5" name="Rectangle 4"/>
          <p:cNvSpPr/>
          <p:nvPr/>
        </p:nvSpPr>
        <p:spPr>
          <a:xfrm>
            <a:off x="335360" y="365125"/>
            <a:ext cx="288032" cy="399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4683" y="365125"/>
            <a:ext cx="448709" cy="307777"/>
          </a:xfrm>
          <a:prstGeom prst="rect">
            <a:avLst/>
          </a:prstGeom>
          <a:solidFill>
            <a:schemeClr val="bg1"/>
          </a:solidFill>
        </p:spPr>
        <p:txBody>
          <a:bodyPr wrap="square" rtlCol="0">
            <a:spAutoFit/>
          </a:bodyPr>
          <a:lstStyle/>
          <a:p>
            <a:r>
              <a:rPr lang="en-US" dirty="0" smtClean="0"/>
              <a:t>8.</a:t>
            </a:r>
            <a:endParaRPr lang="en-US" dirty="0"/>
          </a:p>
        </p:txBody>
      </p:sp>
    </p:spTree>
    <p:extLst>
      <p:ext uri="{BB962C8B-B14F-4D97-AF65-F5344CB8AC3E}">
        <p14:creationId xmlns:p14="http://schemas.microsoft.com/office/powerpoint/2010/main" val="1081511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The best ways to prevent XEE attacks are to have web applications accept a less complex type of data, such as JSON**, or at the very least to patch XML parsers and disable the use of external entities in an XML application</a:t>
            </a:r>
            <a:r>
              <a:rPr lang="en-US" dirty="0" smtClean="0"/>
              <a:t>.</a:t>
            </a:r>
          </a:p>
          <a:p>
            <a:r>
              <a:rPr lang="en-US" dirty="0"/>
              <a:t>**JavaScript Object Notation (JSON) is a type of simple, human-readable notation often used to transmit data over the internet. Although it was originally created for JavaScript, JSON is language-agnostic and can be interpreted by many different programming languages.</a:t>
            </a:r>
          </a:p>
        </p:txBody>
      </p:sp>
    </p:spTree>
    <p:extLst>
      <p:ext uri="{BB962C8B-B14F-4D97-AF65-F5344CB8AC3E}">
        <p14:creationId xmlns:p14="http://schemas.microsoft.com/office/powerpoint/2010/main" val="34033055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114300" indent="0">
              <a:buNone/>
            </a:pPr>
            <a:r>
              <a:rPr lang="en-US" b="1" dirty="0" smtClean="0"/>
              <a:t>9. Using </a:t>
            </a:r>
            <a:r>
              <a:rPr lang="en-US" b="1" dirty="0"/>
              <a:t>components with known vulnerabilities</a:t>
            </a:r>
            <a:r>
              <a:rPr lang="en-US" dirty="0"/>
              <a:t>: Some tools that are used to develop an application may have security flaws, </a:t>
            </a:r>
            <a:r>
              <a:rPr lang="en-US" b="1" dirty="0"/>
              <a:t>which are already a known fact and common knowledge to attackers</a:t>
            </a:r>
            <a:r>
              <a:rPr lang="en-US" dirty="0"/>
              <a:t>. Implementing such a tool is not advisable as it might in-turn result in giving rise to most of the flaws mentioned above. The attacker knows the weakness of one component so he might have knowledge of what other specific areas of application are vulnerable because of this </a:t>
            </a:r>
            <a:r>
              <a:rPr lang="en-US" dirty="0" err="1"/>
              <a:t>flaw.Virtually</a:t>
            </a:r>
            <a:r>
              <a:rPr lang="en-US" dirty="0"/>
              <a:t> every application has these issues because most development teams don’t focus on ensuring their components/libraries are up to date. In many cases, the developers don’t even know all the components they are using, never mind their versions. Component dependencies make things even worse.</a:t>
            </a:r>
          </a:p>
          <a:p>
            <a:endParaRPr lang="en-US" dirty="0"/>
          </a:p>
        </p:txBody>
      </p:sp>
    </p:spTree>
    <p:extLst>
      <p:ext uri="{BB962C8B-B14F-4D97-AF65-F5344CB8AC3E}">
        <p14:creationId xmlns:p14="http://schemas.microsoft.com/office/powerpoint/2010/main" val="2526214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So how do you mitigate </a:t>
            </a:r>
            <a:r>
              <a:rPr lang="en-US" dirty="0" smtClean="0"/>
              <a:t>against this  </a:t>
            </a:r>
            <a:r>
              <a:rPr lang="en-US" dirty="0"/>
              <a:t>threat </a:t>
            </a:r>
            <a:endParaRPr lang="en-US" dirty="0" smtClean="0"/>
          </a:p>
          <a:p>
            <a:r>
              <a:rPr lang="en-US" dirty="0" smtClean="0"/>
              <a:t>a</a:t>
            </a:r>
            <a:r>
              <a:rPr lang="en-US" dirty="0"/>
              <a:t>)       identify and catalogue all components being </a:t>
            </a:r>
            <a:r>
              <a:rPr lang="en-US" dirty="0" err="1"/>
              <a:t>utilised</a:t>
            </a:r>
            <a:r>
              <a:rPr lang="en-US" dirty="0"/>
              <a:t> within an application stack.</a:t>
            </a:r>
          </a:p>
          <a:p>
            <a:r>
              <a:rPr lang="en-US" dirty="0"/>
              <a:t>b)      check for updates and common vulnerability and exposures (CVEs) to the components on a regular basis</a:t>
            </a:r>
          </a:p>
          <a:p>
            <a:r>
              <a:rPr lang="en-US" dirty="0"/>
              <a:t>c)       automate integration testing of these components</a:t>
            </a:r>
          </a:p>
          <a:p>
            <a:r>
              <a:rPr lang="en-US" dirty="0"/>
              <a:t>d)      patch </a:t>
            </a:r>
            <a:r>
              <a:rPr lang="en-US" dirty="0" smtClean="0"/>
              <a:t>components</a:t>
            </a:r>
            <a:endParaRPr lang="en-US" dirty="0"/>
          </a:p>
        </p:txBody>
      </p:sp>
    </p:spTree>
    <p:extLst>
      <p:ext uri="{BB962C8B-B14F-4D97-AF65-F5344CB8AC3E}">
        <p14:creationId xmlns:p14="http://schemas.microsoft.com/office/powerpoint/2010/main" val="29578835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95400" y="692696"/>
            <a:ext cx="10515600" cy="4351338"/>
          </a:xfrm>
        </p:spPr>
        <p:txBody>
          <a:bodyPr/>
          <a:lstStyle/>
          <a:p>
            <a:r>
              <a:rPr lang="en-US" dirty="0" smtClean="0"/>
              <a:t>10. insufficient logging and monitoring:</a:t>
            </a:r>
          </a:p>
          <a:p>
            <a:r>
              <a:rPr lang="en-US" dirty="0"/>
              <a:t>While 100% security is not a realistic goal, there are ways to </a:t>
            </a:r>
            <a:r>
              <a:rPr lang="en-US" u="sng" dirty="0">
                <a:hlinkClick r:id="rId2"/>
              </a:rPr>
              <a:t>keep your website monitored</a:t>
            </a:r>
            <a:r>
              <a:rPr lang="en-US" dirty="0"/>
              <a:t> on a regular basis so you can take immediate action when something happens.</a:t>
            </a:r>
          </a:p>
          <a:p>
            <a:r>
              <a:rPr lang="en-US" dirty="0"/>
              <a:t>Not having an efficient logging and monitoring process in place can increase the chances of a website compromise</a:t>
            </a:r>
            <a:r>
              <a:rPr lang="en-US" dirty="0" smtClean="0"/>
              <a:t>.</a:t>
            </a:r>
          </a:p>
          <a:p>
            <a:r>
              <a:rPr lang="en-US" dirty="0"/>
              <a:t>An audit log is a document that records the events in a website so you can spot anomalies and confirm with the person in charge that the account hasn’t been compromised.</a:t>
            </a:r>
          </a:p>
          <a:p>
            <a:r>
              <a:rPr lang="en-US" dirty="0"/>
              <a:t>We know that it may be hard for some users to perform audit logs manually. If you have a WordPress website, you can use our </a:t>
            </a:r>
            <a:r>
              <a:rPr lang="en-US" u="sng" dirty="0">
                <a:hlinkClick r:id="rId3"/>
              </a:rPr>
              <a:t>free Security Plugin</a:t>
            </a:r>
            <a:r>
              <a:rPr lang="en-US" dirty="0"/>
              <a:t> which can be downloaded from the official WordPress repository.</a:t>
            </a:r>
          </a:p>
          <a:p>
            <a:endParaRPr lang="en-US" dirty="0"/>
          </a:p>
        </p:txBody>
      </p:sp>
    </p:spTree>
    <p:extLst>
      <p:ext uri="{BB962C8B-B14F-4D97-AF65-F5344CB8AC3E}">
        <p14:creationId xmlns:p14="http://schemas.microsoft.com/office/powerpoint/2010/main" val="28252614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Hackers methodology</a:t>
            </a:r>
            <a:endParaRPr lang="en-US" dirty="0"/>
          </a:p>
        </p:txBody>
      </p:sp>
      <p:sp>
        <p:nvSpPr>
          <p:cNvPr id="3" name="Text Placeholder 2"/>
          <p:cNvSpPr>
            <a:spLocks noGrp="1"/>
          </p:cNvSpPr>
          <p:nvPr>
            <p:ph type="body" idx="1"/>
          </p:nvPr>
        </p:nvSpPr>
        <p:spPr/>
        <p:txBody>
          <a:bodyPr/>
          <a:lstStyle/>
          <a:p>
            <a:r>
              <a:rPr lang="en-US" dirty="0" smtClean="0"/>
              <a:t>Fingerprinting/ reconnaissance</a:t>
            </a:r>
          </a:p>
          <a:p>
            <a:r>
              <a:rPr lang="en-US" dirty="0" smtClean="0"/>
              <a:t>Scanning</a:t>
            </a:r>
          </a:p>
          <a:p>
            <a:r>
              <a:rPr lang="en-US" dirty="0" smtClean="0"/>
              <a:t>Gaining access</a:t>
            </a:r>
          </a:p>
          <a:p>
            <a:r>
              <a:rPr lang="en-US" dirty="0" smtClean="0"/>
              <a:t>Maintaining access</a:t>
            </a:r>
          </a:p>
          <a:p>
            <a:r>
              <a:rPr lang="en-US" dirty="0" smtClean="0"/>
              <a:t>Clearing the tracks.</a:t>
            </a:r>
            <a:endParaRPr lang="en-US" dirty="0"/>
          </a:p>
        </p:txBody>
      </p:sp>
    </p:spTree>
    <p:extLst>
      <p:ext uri="{BB962C8B-B14F-4D97-AF65-F5344CB8AC3E}">
        <p14:creationId xmlns:p14="http://schemas.microsoft.com/office/powerpoint/2010/main" val="34861995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16632"/>
            <a:ext cx="10515600" cy="6624735"/>
          </a:xfrm>
        </p:spPr>
        <p:txBody>
          <a:bodyPr/>
          <a:lstStyle/>
          <a:p>
            <a:r>
              <a:rPr lang="en-US" dirty="0" err="1" smtClean="0"/>
              <a:t>Reconnaisance:This</a:t>
            </a:r>
            <a:r>
              <a:rPr lang="en-US" dirty="0" smtClean="0"/>
              <a:t> </a:t>
            </a:r>
            <a:r>
              <a:rPr lang="en-US" dirty="0"/>
              <a:t>is the first step of Hacking. It is also called as </a:t>
            </a:r>
            <a:r>
              <a:rPr lang="en-US" dirty="0" err="1"/>
              <a:t>Footprinting</a:t>
            </a:r>
            <a:r>
              <a:rPr lang="en-US" dirty="0"/>
              <a:t> and information gathering  Phase. This is the preparatory phase where we collect as much information as possible about the target. We usually collect information about three groups, </a:t>
            </a:r>
          </a:p>
          <a:p>
            <a:r>
              <a:rPr lang="en-US" dirty="0"/>
              <a:t>Network</a:t>
            </a:r>
          </a:p>
          <a:p>
            <a:r>
              <a:rPr lang="en-US" dirty="0"/>
              <a:t>Host</a:t>
            </a:r>
          </a:p>
          <a:p>
            <a:r>
              <a:rPr lang="en-US" dirty="0"/>
              <a:t>People involved</a:t>
            </a:r>
          </a:p>
          <a:p>
            <a:r>
              <a:rPr lang="en-US" dirty="0"/>
              <a:t>There are two types of </a:t>
            </a:r>
            <a:r>
              <a:rPr lang="en-US" dirty="0" err="1"/>
              <a:t>Footprinting</a:t>
            </a:r>
            <a:r>
              <a:rPr lang="en-US" dirty="0"/>
              <a:t>:</a:t>
            </a:r>
          </a:p>
          <a:p>
            <a:r>
              <a:rPr lang="en-US" b="1" dirty="0"/>
              <a:t>Active:</a:t>
            </a:r>
            <a:r>
              <a:rPr lang="en-US" dirty="0"/>
              <a:t> Directly interacting with the target to gather information about the target. </a:t>
            </a:r>
            <a:r>
              <a:rPr lang="en-US" dirty="0" err="1"/>
              <a:t>Eg</a:t>
            </a:r>
            <a:r>
              <a:rPr lang="en-US" dirty="0"/>
              <a:t> Using </a:t>
            </a:r>
            <a:r>
              <a:rPr lang="en-US" dirty="0" err="1"/>
              <a:t>Nmap</a:t>
            </a:r>
            <a:r>
              <a:rPr lang="en-US" dirty="0"/>
              <a:t> tool to scan the target</a:t>
            </a:r>
          </a:p>
          <a:p>
            <a:r>
              <a:rPr lang="en-US" b="1" dirty="0"/>
              <a:t>Passive:</a:t>
            </a:r>
            <a:r>
              <a:rPr lang="en-US" dirty="0"/>
              <a:t> Trying to collect the information about the target without directly accessing the target. This involves collecting information from social media, public websites etc.</a:t>
            </a:r>
          </a:p>
        </p:txBody>
      </p:sp>
    </p:spTree>
    <p:extLst>
      <p:ext uri="{BB962C8B-B14F-4D97-AF65-F5344CB8AC3E}">
        <p14:creationId xmlns:p14="http://schemas.microsoft.com/office/powerpoint/2010/main" val="18064786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95400" y="620688"/>
            <a:ext cx="10515600" cy="5832648"/>
          </a:xfrm>
        </p:spPr>
        <p:txBody>
          <a:bodyPr/>
          <a:lstStyle/>
          <a:p>
            <a:r>
              <a:rPr lang="en-US" dirty="0"/>
              <a:t> Scanning:</a:t>
            </a:r>
          </a:p>
          <a:p>
            <a:r>
              <a:rPr lang="en-US" dirty="0"/>
              <a:t>Three types of scanning are involved:</a:t>
            </a:r>
          </a:p>
          <a:p>
            <a:r>
              <a:rPr lang="en-US" b="1" dirty="0"/>
              <a:t>Port scanning:</a:t>
            </a:r>
            <a:r>
              <a:rPr lang="en-US" dirty="0"/>
              <a:t> This phase involves scanning the target for the information like open ports, Live systems, various services running on the host.</a:t>
            </a:r>
          </a:p>
          <a:p>
            <a:r>
              <a:rPr lang="en-US" b="1" dirty="0"/>
              <a:t>Vulnerability Scanning:</a:t>
            </a:r>
            <a:r>
              <a:rPr lang="en-US" dirty="0"/>
              <a:t> Checking the target for weaknesses or vulnerabilities which can be exploited. Usually done with help of automated tools</a:t>
            </a:r>
          </a:p>
          <a:p>
            <a:r>
              <a:rPr lang="en-US" b="1" dirty="0"/>
              <a:t>Network Mapping:</a:t>
            </a:r>
            <a:r>
              <a:rPr lang="en-US" dirty="0"/>
              <a:t> Finding the topology of network, routers, firewalls servers if any, and host information and drawing a network diagram with the available information. This map may serve as a valuable piece of information throughout the </a:t>
            </a:r>
            <a:r>
              <a:rPr lang="en-US" dirty="0" smtClean="0"/>
              <a:t>hacking </a:t>
            </a:r>
            <a:r>
              <a:rPr lang="en-US" dirty="0"/>
              <a:t>process.</a:t>
            </a:r>
          </a:p>
          <a:p>
            <a:endParaRPr lang="en-US" dirty="0"/>
          </a:p>
        </p:txBody>
      </p:sp>
    </p:spTree>
    <p:extLst>
      <p:ext uri="{BB962C8B-B14F-4D97-AF65-F5344CB8AC3E}">
        <p14:creationId xmlns:p14="http://schemas.microsoft.com/office/powerpoint/2010/main" val="9369232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sz="2400" dirty="0"/>
              <a:t>3. Gaining Access:</a:t>
            </a:r>
          </a:p>
          <a:p>
            <a:r>
              <a:rPr lang="en-US" sz="2400" dirty="0"/>
              <a:t>This phase is where an attacker breaks into the system/network using various tools or methods. After entering into a system, he has to increase his privilege to administrator level so he can install an application he needs or modify data or hide data.</a:t>
            </a:r>
          </a:p>
          <a:p>
            <a:r>
              <a:rPr lang="en-US" sz="2400" dirty="0"/>
              <a:t>4. Maintaining Access: </a:t>
            </a:r>
          </a:p>
          <a:p>
            <a:r>
              <a:rPr lang="en-US" sz="2400" dirty="0"/>
              <a:t>Hacker may just hack the system to show it was vulnerable or he can be so mischievous that he wants to maintain or persist the connection in the background without the knowledge of the user. This can be done using Trojans, Rootkits or other malicious files. The aim is to maintain the access to the target until he finishes the tasks he planned to accomplish in that target.</a:t>
            </a:r>
          </a:p>
          <a:p>
            <a:endParaRPr lang="en-US" sz="2400" dirty="0"/>
          </a:p>
        </p:txBody>
      </p:sp>
    </p:spTree>
    <p:extLst>
      <p:ext uri="{BB962C8B-B14F-4D97-AF65-F5344CB8AC3E}">
        <p14:creationId xmlns:p14="http://schemas.microsoft.com/office/powerpoint/2010/main" val="17158797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5. Clearing Track:</a:t>
            </a:r>
          </a:p>
          <a:p>
            <a:r>
              <a:rPr lang="en-US" dirty="0"/>
              <a:t>No thief wants to get caught. An intelligent hacker always clears all evidence so that in the later point of time, no one will find any traces leading to him. </a:t>
            </a:r>
            <a:r>
              <a:rPr lang="en-US"/>
              <a:t>This involves modifying/corrupting/deleting the values of Logs, modifying registry values and uninstalling all applications he used and deleting all folders he created. </a:t>
            </a:r>
          </a:p>
          <a:p>
            <a:endParaRPr lang="en-US"/>
          </a:p>
        </p:txBody>
      </p:sp>
    </p:spTree>
    <p:extLst>
      <p:ext uri="{BB962C8B-B14F-4D97-AF65-F5344CB8AC3E}">
        <p14:creationId xmlns:p14="http://schemas.microsoft.com/office/powerpoint/2010/main" val="1877114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48680"/>
            <a:ext cx="11928648" cy="4824536"/>
          </a:xfrm>
          <a:prstGeom prst="rect">
            <a:avLst/>
          </a:prstGeom>
        </p:spPr>
      </p:pic>
    </p:spTree>
    <p:extLst>
      <p:ext uri="{BB962C8B-B14F-4D97-AF65-F5344CB8AC3E}">
        <p14:creationId xmlns:p14="http://schemas.microsoft.com/office/powerpoint/2010/main" val="9204138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hackers</a:t>
            </a:r>
            <a:endParaRPr lang="en-US" dirty="0"/>
          </a:p>
        </p:txBody>
      </p:sp>
      <p:sp>
        <p:nvSpPr>
          <p:cNvPr id="3" name="Text Placeholder 2"/>
          <p:cNvSpPr>
            <a:spLocks noGrp="1"/>
          </p:cNvSpPr>
          <p:nvPr>
            <p:ph type="body" idx="1"/>
          </p:nvPr>
        </p:nvSpPr>
        <p:spPr/>
        <p:txBody>
          <a:bodyPr/>
          <a:lstStyle/>
          <a:p>
            <a:r>
              <a:rPr lang="en-US" dirty="0" smtClean="0"/>
              <a:t>Black hat</a:t>
            </a:r>
          </a:p>
          <a:p>
            <a:r>
              <a:rPr lang="en-US" dirty="0" smtClean="0"/>
              <a:t>White hat</a:t>
            </a:r>
          </a:p>
          <a:p>
            <a:r>
              <a:rPr lang="en-US" smtClean="0"/>
              <a:t>Grey hat</a:t>
            </a:r>
          </a:p>
        </p:txBody>
      </p:sp>
    </p:spTree>
    <p:extLst>
      <p:ext uri="{BB962C8B-B14F-4D97-AF65-F5344CB8AC3E}">
        <p14:creationId xmlns:p14="http://schemas.microsoft.com/office/powerpoint/2010/main" val="15223450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t>Web Application Hacking Methodology</a:t>
            </a:r>
            <a:br>
              <a:rPr lang="en-US" b="1"/>
            </a:br>
            <a:endParaRPr/>
          </a:p>
        </p:txBody>
      </p:sp>
      <p:sp>
        <p:nvSpPr>
          <p:cNvPr id="259" name="Google Shape;259;p4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Web application hacking is not just about using automated tools to find common vulnerabilities. </a:t>
            </a:r>
            <a:r>
              <a:rPr lang="en-US">
                <a:solidFill>
                  <a:srgbClr val="FF0000"/>
                </a:solidFill>
              </a:rPr>
              <a:t>It is indeed a methodological approach that, if followed, would help reveal many more flaws and potential security vulnerabilities</a:t>
            </a:r>
            <a:r>
              <a:rPr lang="en-US"/>
              <a:t>. The following section describes the systematic approach and process to be followed for testing the security of web applications.</a:t>
            </a:r>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265" name="Google Shape;265;p41"/>
          <p:cNvPicPr preferRelativeResize="0">
            <a:picLocks noGrp="1"/>
          </p:cNvPicPr>
          <p:nvPr>
            <p:ph type="body" idx="1"/>
          </p:nvPr>
        </p:nvPicPr>
        <p:blipFill rotWithShape="1">
          <a:blip r:embed="rId3">
            <a:alphaModFix/>
          </a:blip>
          <a:srcRect/>
          <a:stretch/>
        </p:blipFill>
        <p:spPr>
          <a:xfrm>
            <a:off x="149021" y="477672"/>
            <a:ext cx="11492400" cy="5721000"/>
          </a:xfrm>
          <a:prstGeom prst="rect">
            <a:avLst/>
          </a:prstGeom>
          <a:noFill/>
          <a:ln>
            <a:noFill/>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p42"/>
          <p:cNvPicPr preferRelativeResize="0">
            <a:picLocks noGrp="1"/>
          </p:cNvPicPr>
          <p:nvPr>
            <p:ph type="body" idx="1"/>
          </p:nvPr>
        </p:nvPicPr>
        <p:blipFill rotWithShape="1">
          <a:blip r:embed="rId3">
            <a:alphaModFix/>
          </a:blip>
          <a:srcRect/>
          <a:stretch/>
        </p:blipFill>
        <p:spPr>
          <a:xfrm>
            <a:off x="151724" y="1965278"/>
            <a:ext cx="10793700" cy="1532100"/>
          </a:xfrm>
          <a:prstGeom prst="rect">
            <a:avLst/>
          </a:prstGeom>
          <a:noFill/>
          <a:ln>
            <a:noFill/>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276" name="Google Shape;276;p4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b="1"/>
              <a:t>3. Breaking down the components</a:t>
            </a:r>
            <a:endParaRPr/>
          </a:p>
          <a:p>
            <a:pPr marL="228600" lvl="0" indent="-228600" algn="l" rtl="0">
              <a:lnSpc>
                <a:spcPct val="90000"/>
              </a:lnSpc>
              <a:spcBef>
                <a:spcPts val="1000"/>
              </a:spcBef>
              <a:spcAft>
                <a:spcPts val="0"/>
              </a:spcAft>
              <a:buClr>
                <a:schemeClr val="dk1"/>
              </a:buClr>
              <a:buSzPts val="2800"/>
              <a:buChar char="•"/>
            </a:pPr>
            <a:r>
              <a:rPr lang="en-US"/>
              <a:t>This step involves breaking down application components. It’s vital to know what components are used within the application, whether it involves an additional application server and/or database server.</a:t>
            </a:r>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282" name="Google Shape;282;p4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b="1" dirty="0"/>
              <a:t>4. Testing manually for vulnerabilities</a:t>
            </a:r>
            <a:endParaRPr dirty="0"/>
          </a:p>
          <a:p>
            <a:pPr marL="228600" lvl="0" indent="-228600" algn="l" rtl="0">
              <a:lnSpc>
                <a:spcPct val="90000"/>
              </a:lnSpc>
              <a:spcBef>
                <a:spcPts val="1000"/>
              </a:spcBef>
              <a:spcAft>
                <a:spcPts val="0"/>
              </a:spcAft>
              <a:buClr>
                <a:schemeClr val="dk1"/>
              </a:buClr>
              <a:buSzPts val="2800"/>
              <a:buChar char="•"/>
            </a:pPr>
            <a:r>
              <a:rPr lang="en-US" dirty="0"/>
              <a:t>Using tools like </a:t>
            </a:r>
            <a:r>
              <a:rPr lang="en-US" dirty="0" err="1"/>
              <a:t>BurpSuite</a:t>
            </a:r>
            <a:r>
              <a:rPr lang="en-US" dirty="0"/>
              <a:t>, Paros, ZAP, and others, manual security testing can be performed. </a:t>
            </a:r>
            <a:r>
              <a:rPr lang="en-US" dirty="0">
                <a:solidFill>
                  <a:srgbClr val="FF0000"/>
                </a:solidFill>
              </a:rPr>
              <a:t>This mainly involves intercepting potential HTTP requests, modifying and tampering with the parameter values, and then analyzing the application’s response.</a:t>
            </a:r>
            <a:endParaRPr dirty="0">
              <a:solidFill>
                <a:srgbClr val="FF0000"/>
              </a:solidFill>
            </a:endParaRPr>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288" name="Google Shape;288;p4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b="1"/>
              <a:t>5. Automated security scanning</a:t>
            </a:r>
            <a:endParaRPr/>
          </a:p>
          <a:p>
            <a:pPr marL="228600" lvl="0" indent="-228600" algn="l" rtl="0">
              <a:lnSpc>
                <a:spcPct val="90000"/>
              </a:lnSpc>
              <a:spcBef>
                <a:spcPts val="1000"/>
              </a:spcBef>
              <a:spcAft>
                <a:spcPts val="0"/>
              </a:spcAft>
              <a:buClr>
                <a:schemeClr val="dk1"/>
              </a:buClr>
              <a:buSzPts val="2800"/>
              <a:buChar char="•"/>
            </a:pPr>
            <a:r>
              <a:rPr lang="en-US"/>
              <a:t>Tools like IBM AppScan, Fortify, and Acunetix are some of the commercial tools available for automated web application security testing. They perform a comprehensive scan on input parameters across the application and check for various vulnerabilities.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294" name="Google Shape;294;p4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b="1"/>
              <a:t>6. Removing false positives</a:t>
            </a:r>
            <a:endParaRPr/>
          </a:p>
          <a:p>
            <a:pPr marL="228600" lvl="0" indent="-228600" algn="l" rtl="0">
              <a:lnSpc>
                <a:spcPct val="90000"/>
              </a:lnSpc>
              <a:spcBef>
                <a:spcPts val="1000"/>
              </a:spcBef>
              <a:spcAft>
                <a:spcPts val="0"/>
              </a:spcAft>
              <a:buClr>
                <a:schemeClr val="dk1"/>
              </a:buClr>
              <a:buSzPts val="2800"/>
              <a:buChar char="•"/>
            </a:pPr>
            <a:r>
              <a:rPr lang="en-US"/>
              <a:t>Automated scanning tools may produce false positives. Hence it is important to manually verify any vulnerability found during scanning and remove false positives if any.</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300" name="Google Shape;300;p4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b="1"/>
              <a:t>7. Reporting with remediation</a:t>
            </a:r>
            <a:endParaRPr/>
          </a:p>
          <a:p>
            <a:pPr marL="228600" lvl="0" indent="-228600" algn="l" rtl="0">
              <a:lnSpc>
                <a:spcPct val="90000"/>
              </a:lnSpc>
              <a:spcBef>
                <a:spcPts val="1000"/>
              </a:spcBef>
              <a:spcAft>
                <a:spcPts val="0"/>
              </a:spcAft>
              <a:buClr>
                <a:schemeClr val="dk1"/>
              </a:buClr>
              <a:buSzPts val="2800"/>
              <a:buChar char="•"/>
            </a:pPr>
            <a:r>
              <a:rPr lang="en-US"/>
              <a:t>A certain security issue might appear as merely a missing functionality to a developer. Hence, it is critical to prepare a vulnerability report with all necessary artifacts and proof-of-concepts in order to make the developer community understand the severity of the vulnerabilities identified. It is also necessary to suggest a fix recommendation for any identified vulnerability.</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a:t/>
            </a:r>
            <a:br>
              <a:rPr lang="en-US" dirty="0"/>
            </a:br>
            <a:endParaRPr dirty="0"/>
          </a:p>
        </p:txBody>
      </p:sp>
      <p:sp>
        <p:nvSpPr>
          <p:cNvPr id="348" name="Google Shape;348;p5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dirty="0" smtClean="0"/>
              <a:t>THE </a:t>
            </a:r>
            <a:r>
              <a:rPr lang="en-US" dirty="0"/>
              <a:t>DIFFERENT WEB HACKING </a:t>
            </a:r>
            <a:r>
              <a:rPr lang="en-US" dirty="0" smtClean="0"/>
              <a:t>TOOLS</a:t>
            </a:r>
          </a:p>
          <a:p>
            <a:pPr marL="228600" lvl="0" indent="-228600" algn="l" rtl="0">
              <a:lnSpc>
                <a:spcPct val="90000"/>
              </a:lnSpc>
              <a:spcBef>
                <a:spcPts val="0"/>
              </a:spcBef>
              <a:spcAft>
                <a:spcPts val="0"/>
              </a:spcAft>
              <a:buClr>
                <a:schemeClr val="dk1"/>
              </a:buClr>
              <a:buSzPts val="2800"/>
              <a:buChar char="•"/>
            </a:pPr>
            <a:r>
              <a:rPr lang="en-US" dirty="0" err="1" smtClean="0"/>
              <a:t>Nmap</a:t>
            </a:r>
            <a:endParaRPr lang="en-US" dirty="0" smtClean="0"/>
          </a:p>
          <a:p>
            <a:pPr marL="228600" lvl="0" indent="-228600" algn="l" rtl="0">
              <a:lnSpc>
                <a:spcPct val="90000"/>
              </a:lnSpc>
              <a:spcBef>
                <a:spcPts val="0"/>
              </a:spcBef>
              <a:spcAft>
                <a:spcPts val="0"/>
              </a:spcAft>
              <a:buClr>
                <a:schemeClr val="dk1"/>
              </a:buClr>
              <a:buSzPts val="2800"/>
              <a:buChar char="•"/>
            </a:pPr>
            <a:r>
              <a:rPr lang="en-US" dirty="0" err="1" smtClean="0"/>
              <a:t>Openssh</a:t>
            </a:r>
            <a:endParaRPr lang="en-US" dirty="0" smtClean="0"/>
          </a:p>
          <a:p>
            <a:pPr marL="228600" lvl="0" indent="-228600" algn="l" rtl="0">
              <a:lnSpc>
                <a:spcPct val="90000"/>
              </a:lnSpc>
              <a:spcBef>
                <a:spcPts val="0"/>
              </a:spcBef>
              <a:spcAft>
                <a:spcPts val="0"/>
              </a:spcAft>
              <a:buClr>
                <a:schemeClr val="dk1"/>
              </a:buClr>
              <a:buSzPts val="2800"/>
              <a:buChar char="•"/>
            </a:pPr>
            <a:r>
              <a:rPr lang="en-US" dirty="0" err="1" smtClean="0"/>
              <a:t>Wireshark</a:t>
            </a:r>
            <a:endParaRPr lang="en-US" dirty="0" smtClean="0"/>
          </a:p>
          <a:p>
            <a:pPr marL="228600" lvl="0" indent="-228600" algn="l" rtl="0">
              <a:lnSpc>
                <a:spcPct val="90000"/>
              </a:lnSpc>
              <a:spcBef>
                <a:spcPts val="0"/>
              </a:spcBef>
              <a:spcAft>
                <a:spcPts val="0"/>
              </a:spcAft>
              <a:buClr>
                <a:schemeClr val="dk1"/>
              </a:buClr>
              <a:buSzPts val="2800"/>
              <a:buChar char="•"/>
            </a:pPr>
            <a:r>
              <a:rPr lang="en-US" dirty="0" smtClean="0"/>
              <a:t>Nessus</a:t>
            </a:r>
          </a:p>
          <a:p>
            <a:pPr marL="228600" lvl="0" indent="-228600" algn="l" rtl="0">
              <a:lnSpc>
                <a:spcPct val="90000"/>
              </a:lnSpc>
              <a:spcBef>
                <a:spcPts val="0"/>
              </a:spcBef>
              <a:spcAft>
                <a:spcPts val="0"/>
              </a:spcAft>
              <a:buClr>
                <a:schemeClr val="dk1"/>
              </a:buClr>
              <a:buSzPts val="2800"/>
              <a:buChar char="•"/>
            </a:pPr>
            <a:r>
              <a:rPr lang="en-US" dirty="0" smtClean="0"/>
              <a:t>Kali </a:t>
            </a:r>
            <a:r>
              <a:rPr lang="en-US" dirty="0" err="1" smtClean="0"/>
              <a:t>linux</a:t>
            </a:r>
            <a:endParaRPr lang="en-US" dirty="0" smtClean="0"/>
          </a:p>
          <a:p>
            <a:pPr marL="228600" lvl="0" indent="-228600" algn="l" rtl="0">
              <a:lnSpc>
                <a:spcPct val="90000"/>
              </a:lnSpc>
              <a:spcBef>
                <a:spcPts val="0"/>
              </a:spcBef>
              <a:spcAft>
                <a:spcPts val="0"/>
              </a:spcAft>
              <a:buClr>
                <a:schemeClr val="dk1"/>
              </a:buClr>
              <a:buSzPts val="2800"/>
              <a:buChar char="•"/>
            </a:pPr>
            <a:r>
              <a:rPr lang="en-US" dirty="0" smtClean="0"/>
              <a:t>Angry </a:t>
            </a:r>
            <a:r>
              <a:rPr lang="en-US" dirty="0" err="1" smtClean="0"/>
              <a:t>ip</a:t>
            </a:r>
            <a:r>
              <a:rPr lang="en-US" dirty="0" smtClean="0"/>
              <a:t> scanner</a:t>
            </a:r>
          </a:p>
          <a:p>
            <a:pPr marL="228600" lvl="0" indent="-228600" algn="l" rtl="0">
              <a:lnSpc>
                <a:spcPct val="90000"/>
              </a:lnSpc>
              <a:spcBef>
                <a:spcPts val="0"/>
              </a:spcBef>
              <a:spcAft>
                <a:spcPts val="0"/>
              </a:spcAft>
              <a:buClr>
                <a:schemeClr val="dk1"/>
              </a:buClr>
              <a:buSzPts val="2800"/>
              <a:buChar char="•"/>
            </a:pPr>
            <a:r>
              <a:rPr lang="en-US" dirty="0" smtClean="0"/>
              <a:t>Cain and </a:t>
            </a:r>
            <a:r>
              <a:rPr lang="en-US" dirty="0" err="1" smtClean="0"/>
              <a:t>abel</a:t>
            </a:r>
            <a:endParaRPr lang="en-US" dirty="0" smtClean="0"/>
          </a:p>
          <a:p>
            <a:pPr marL="228600" lvl="0" indent="-228600" algn="l" rtl="0">
              <a:lnSpc>
                <a:spcPct val="90000"/>
              </a:lnSpc>
              <a:spcBef>
                <a:spcPts val="0"/>
              </a:spcBef>
              <a:spcAft>
                <a:spcPts val="0"/>
              </a:spcAft>
              <a:buClr>
                <a:schemeClr val="dk1"/>
              </a:buClr>
              <a:buSzPts val="2800"/>
              <a:buChar char="•"/>
            </a:pPr>
            <a:r>
              <a:rPr lang="en-US" dirty="0" err="1" smtClean="0"/>
              <a:t>Ettercap</a:t>
            </a:r>
            <a:r>
              <a:rPr lang="en-US" dirty="0" smtClean="0"/>
              <a:t>   </a:t>
            </a:r>
          </a:p>
          <a:p>
            <a:pPr marL="228600" lvl="0" indent="-228600" algn="l" rtl="0">
              <a:lnSpc>
                <a:spcPct val="90000"/>
              </a:lnSpc>
              <a:spcBef>
                <a:spcPts val="0"/>
              </a:spcBef>
              <a:spcAft>
                <a:spcPts val="0"/>
              </a:spcAft>
              <a:buClr>
                <a:schemeClr val="dk1"/>
              </a:buClr>
              <a:buSzPts val="2800"/>
              <a:buChar char="•"/>
            </a:pPr>
            <a:r>
              <a:rPr lang="en-US" dirty="0" smtClean="0"/>
              <a:t>Burp suite</a:t>
            </a:r>
          </a:p>
          <a:p>
            <a:pPr marL="228600" lvl="0" indent="-228600" algn="l" rtl="0">
              <a:lnSpc>
                <a:spcPct val="90000"/>
              </a:lnSpc>
              <a:spcBef>
                <a:spcPts val="0"/>
              </a:spcBef>
              <a:spcAft>
                <a:spcPts val="0"/>
              </a:spcAft>
              <a:buClr>
                <a:schemeClr val="dk1"/>
              </a:buClr>
              <a:buSzPts val="2800"/>
              <a:buChar char="•"/>
            </a:pPr>
            <a:r>
              <a:rPr lang="en-US" dirty="0" err="1" smtClean="0"/>
              <a:t>Metasploit</a:t>
            </a:r>
            <a:endParaRPr lang="en-US" dirty="0" smtClean="0"/>
          </a:p>
          <a:p>
            <a:pPr marL="228600" lvl="0" indent="-228600" algn="l" rtl="0">
              <a:lnSpc>
                <a:spcPct val="90000"/>
              </a:lnSpc>
              <a:spcBef>
                <a:spcPts val="0"/>
              </a:spcBef>
              <a:spcAft>
                <a:spcPts val="0"/>
              </a:spcAft>
              <a:buClr>
                <a:schemeClr val="dk1"/>
              </a:buClr>
              <a:buSzPts val="2800"/>
              <a:buChar char="•"/>
            </a:pPr>
            <a:r>
              <a:rPr lang="en-US" dirty="0" err="1" smtClean="0"/>
              <a:t>Etc</a:t>
            </a:r>
            <a:endParaRPr lang="en-US" dirty="0" smtClean="0"/>
          </a:p>
          <a:p>
            <a:pPr marL="228600" lvl="0" indent="-228600" algn="l" rtl="0">
              <a:lnSpc>
                <a:spcPct val="90000"/>
              </a:lnSpc>
              <a:spcBef>
                <a:spcPts val="0"/>
              </a:spcBef>
              <a:spcAft>
                <a:spcPts val="0"/>
              </a:spcAft>
              <a:buClr>
                <a:schemeClr val="dk1"/>
              </a:buClr>
              <a:buSzPts val="2800"/>
              <a:buChar char="•"/>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7778" y="404665"/>
            <a:ext cx="11402837" cy="5886770"/>
          </a:xfrm>
          <a:prstGeom prst="rect">
            <a:avLst/>
          </a:prstGeom>
        </p:spPr>
      </p:pic>
    </p:spTree>
    <p:extLst>
      <p:ext uri="{BB962C8B-B14F-4D97-AF65-F5344CB8AC3E}">
        <p14:creationId xmlns:p14="http://schemas.microsoft.com/office/powerpoint/2010/main" val="164293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1344" y="476672"/>
            <a:ext cx="11593288" cy="5184576"/>
          </a:xfrm>
          <a:prstGeom prst="rect">
            <a:avLst/>
          </a:prstGeom>
        </p:spPr>
      </p:pic>
    </p:spTree>
    <p:extLst>
      <p:ext uri="{BB962C8B-B14F-4D97-AF65-F5344CB8AC3E}">
        <p14:creationId xmlns:p14="http://schemas.microsoft.com/office/powerpoint/2010/main" val="4083409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SQL Injection</a:t>
            </a:r>
            <a:br>
              <a:rPr lang="en-US"/>
            </a:br>
            <a:endParaRPr/>
          </a:p>
        </p:txBody>
      </p:sp>
      <p:sp>
        <p:nvSpPr>
          <p:cNvPr id="95" name="Google Shape;95;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SQL injection is a code injection technique that might destroy your database.</a:t>
            </a:r>
            <a:endParaRPr/>
          </a:p>
          <a:p>
            <a:pPr marL="228600" lvl="0" indent="-228600" algn="l" rtl="0">
              <a:lnSpc>
                <a:spcPct val="90000"/>
              </a:lnSpc>
              <a:spcBef>
                <a:spcPts val="1000"/>
              </a:spcBef>
              <a:spcAft>
                <a:spcPts val="0"/>
              </a:spcAft>
              <a:buClr>
                <a:schemeClr val="dk1"/>
              </a:buClr>
              <a:buSzPts val="2800"/>
              <a:buChar char="•"/>
            </a:pPr>
            <a:r>
              <a:rPr lang="en-US"/>
              <a:t>SQL injection is one of the most common web hacking techniques.</a:t>
            </a:r>
            <a:endParaRPr/>
          </a:p>
          <a:p>
            <a:pPr marL="228600" lvl="0" indent="-228600" algn="l" rtl="0">
              <a:lnSpc>
                <a:spcPct val="90000"/>
              </a:lnSpc>
              <a:spcBef>
                <a:spcPts val="1000"/>
              </a:spcBef>
              <a:spcAft>
                <a:spcPts val="0"/>
              </a:spcAft>
              <a:buClr>
                <a:schemeClr val="dk1"/>
              </a:buClr>
              <a:buSzPts val="2800"/>
              <a:buChar char="•"/>
            </a:pPr>
            <a:r>
              <a:rPr lang="en-US"/>
              <a:t>SQL injection is the placement of malicious code in SQL statements, via web page input.</a:t>
            </a:r>
            <a:endParaRPr/>
          </a:p>
          <a:p>
            <a:pPr marL="228600" lvl="0" indent="-50800" algn="l" rtl="0">
              <a:lnSpc>
                <a:spcPct val="90000"/>
              </a:lnSpc>
              <a:spcBef>
                <a:spcPts val="1000"/>
              </a:spcBef>
              <a:spcAft>
                <a:spcPts val="0"/>
              </a:spcAft>
              <a:buClr>
                <a:schemeClr val="dk1"/>
              </a:buClr>
              <a:buSzPts val="2800"/>
              <a:buNone/>
            </a:pPr>
            <a:endParaRPr/>
          </a:p>
        </p:txBody>
      </p:sp>
    </p:spTree>
    <p:extLst>
      <p:ext uri="{BB962C8B-B14F-4D97-AF65-F5344CB8AC3E}">
        <p14:creationId xmlns:p14="http://schemas.microsoft.com/office/powerpoint/2010/main" val="1353764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TotalTime>
  <Words>1422</Words>
  <Application>Microsoft Office PowerPoint</Application>
  <PresentationFormat>Widescreen</PresentationFormat>
  <Paragraphs>167</Paragraphs>
  <Slides>69</Slides>
  <Notes>34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69</vt:i4>
      </vt:variant>
    </vt:vector>
  </HeadingPairs>
  <TitlesOfParts>
    <vt:vector size="72" baseType="lpstr">
      <vt:lpstr>Arial</vt:lpstr>
      <vt:lpstr>Calibri</vt:lpstr>
      <vt:lpstr>Office Theme</vt:lpstr>
      <vt:lpstr>Web security </vt:lpstr>
      <vt:lpstr>PowerPoint Presentation</vt:lpstr>
      <vt:lpstr>The ten major threats against web applications are:- </vt:lpstr>
      <vt:lpstr>PowerPoint Presentation</vt:lpstr>
      <vt:lpstr>PowerPoint Presentation</vt:lpstr>
      <vt:lpstr>PowerPoint Presentation</vt:lpstr>
      <vt:lpstr>PowerPoint Presentation</vt:lpstr>
      <vt:lpstr>PowerPoint Presentation</vt:lpstr>
      <vt:lpstr>SQL Injection </vt:lpstr>
      <vt:lpstr>PowerPoint Presentation</vt:lpstr>
      <vt:lpstr>SQL in Web Pages </vt:lpstr>
      <vt:lpstr>SQL Injection Based on 1=1 is Always True </vt:lpstr>
      <vt:lpstr>PowerPoint Presentation</vt:lpstr>
      <vt:lpstr>SQL Injection Based on Batched SQL Statements  </vt:lpstr>
      <vt:lpstr>PowerPoint Presentation</vt:lpstr>
      <vt:lpstr>PowerPoint Presentation</vt:lpstr>
      <vt:lpstr>Use SQL Parameters for Protection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CROSS SITE SCRIPTING: (XSS)</vt:lpstr>
      <vt:lpstr>PowerPoint Presentation</vt:lpstr>
      <vt:lpstr>PowerPoint Presentation</vt:lpstr>
      <vt:lpstr>PowerPoint Presentation</vt:lpstr>
      <vt:lpstr>PowerPoint Presentation</vt:lpstr>
      <vt:lpstr>PowerPoint Presentation</vt:lpstr>
      <vt:lpstr>PowerPoint Presentation</vt:lpstr>
      <vt:lpstr>Eg of reflected xss</vt:lpstr>
      <vt:lpstr>PowerPoint Presentation</vt:lpstr>
      <vt:lpstr>PowerPoint Presentation</vt:lpstr>
      <vt:lpstr>PowerPoint Presentation</vt:lpstr>
      <vt:lpstr>METHODS OF CSRF MITIGATION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Hackers methodology</vt:lpstr>
      <vt:lpstr>PowerPoint Presentation</vt:lpstr>
      <vt:lpstr>PowerPoint Presentation</vt:lpstr>
      <vt:lpstr>PowerPoint Presentation</vt:lpstr>
      <vt:lpstr>PowerPoint Presentation</vt:lpstr>
      <vt:lpstr>Types of hackers</vt:lpstr>
      <vt:lpstr>Web Application Hacking Methodology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security </dc:title>
  <cp:lastModifiedBy>VJTIADH</cp:lastModifiedBy>
  <cp:revision>72</cp:revision>
  <dcterms:modified xsi:type="dcterms:W3CDTF">2019-08-06T20:38:26Z</dcterms:modified>
</cp:coreProperties>
</file>