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meya Daddikar."/>
  <p:cmAuthor clrIdx="1" id="1" initials="" lastIdx="1" name="Vi 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04T04:04:09.752">
    <p:pos x="6000" y="0"/>
    <p:text>+vinayakborhade@gmail.com 
https://docs.corda.net/key-concepts-vault.html
Refer this if you are covering Transactions and Vault
_Assigned to Vinayak Borhade_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11-04T03:36:54.119">
    <p:pos x="6000" y="0"/>
    <p:text>+ameyadaddikar@gmail.com where are you</p:text>
  </p:cm>
  <p:cm authorId="0" idx="2" dt="2019-11-04T03:36:54.119">
    <p:pos x="6000" y="0"/>
    <p:text>Train...., reaching 9:40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5ad86f3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5ad86f3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ab8c37a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ab8c37a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5ac87a9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ac87a9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5ac87a9d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5ac87a9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3d1de24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d1de24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f416d44179c0e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f416d44179c0e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3d1de24db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d1de24db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3d1de24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d1de24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d1de24d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d1de24d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d1de24db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3d1de24db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5ab8c37a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ab8c37a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3d1de24db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3d1de24db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3d1de24d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3d1de24d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3d1de24db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d1de24db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3d1de24db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3d1de24db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3d1de24db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3d1de24db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3d1de24db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3d1de24db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3d1de24db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3d1de24db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3d1de24db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3d1de24db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5ad86f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5ad86f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5ab8c37aa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5ab8c37aa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5ad86f3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5ad86f3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5ab8c37aa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5ab8c37a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3d1de24db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3d1de24db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5ab8c37a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5ab8c37a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3d1de24db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3d1de24db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ab8c37a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ab8c37a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www.r3.com/wp-content/uploads/2019/08/corda-technical-whitepaper-August-29-2019.pdf" TargetMode="External"/><Relationship Id="rId4" Type="http://schemas.openxmlformats.org/officeDocument/2006/relationships/hyperlink" Target="https://www.r3.com/wp-content/uploads/2019/06/corda-platform-whitepaper.pdf" TargetMode="External"/><Relationship Id="rId5" Type="http://schemas.openxmlformats.org/officeDocument/2006/relationships/hyperlink" Target="https://gendal.me/2016/04/05/introducing-r3-corda-a-distributed-ledger-designed-for-financial-services/" TargetMode="External"/><Relationship Id="rId6" Type="http://schemas.openxmlformats.org/officeDocument/2006/relationships/hyperlink" Target="https://docs.corda.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R3 CORDA ARCHITECTURE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161070001 - Vineet Rao</a:t>
            </a:r>
            <a:endParaRPr/>
          </a:p>
          <a:p>
            <a:pPr indent="0" lvl="0" marL="0" rtl="0" algn="l">
              <a:spcBef>
                <a:spcPts val="0"/>
              </a:spcBef>
              <a:spcAft>
                <a:spcPts val="0"/>
              </a:spcAft>
              <a:buNone/>
            </a:pPr>
            <a:r>
              <a:rPr lang="en-GB"/>
              <a:t>161070004 - Vinayak Borhade</a:t>
            </a:r>
            <a:endParaRPr/>
          </a:p>
          <a:p>
            <a:pPr indent="0" lvl="0" marL="0" rtl="0" algn="l">
              <a:spcBef>
                <a:spcPts val="0"/>
              </a:spcBef>
              <a:spcAft>
                <a:spcPts val="0"/>
              </a:spcAft>
              <a:buNone/>
            </a:pPr>
            <a:r>
              <a:rPr lang="en-GB"/>
              <a:t>161070015 - Ameya Daddikar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GLOBAL CORDA NETWORK</a:t>
            </a:r>
            <a:endParaRPr/>
          </a:p>
        </p:txBody>
      </p:sp>
      <p:sp>
        <p:nvSpPr>
          <p:cNvPr id="120" name="Google Shape;120;p22"/>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Network parameters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Identity framework</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Consensus pools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Oracles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Fiat currencies and native digital tokens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Open governance</a:t>
            </a:r>
            <a:endParaRPr sz="2000">
              <a:solidFill>
                <a:srgbClr val="FFFFFF"/>
              </a:solidFill>
              <a:latin typeface="Arial"/>
              <a:ea typeface="Arial"/>
              <a:cs typeface="Arial"/>
              <a:sym typeface="Arial"/>
            </a:endParaRPr>
          </a:p>
        </p:txBody>
      </p:sp>
      <p:pic>
        <p:nvPicPr>
          <p:cNvPr id="121" name="Google Shape;121;p22"/>
          <p:cNvPicPr preferRelativeResize="0"/>
          <p:nvPr/>
        </p:nvPicPr>
        <p:blipFill>
          <a:blip r:embed="rId3">
            <a:alphaModFix/>
          </a:blip>
          <a:stretch>
            <a:fillRect/>
          </a:stretch>
        </p:blipFill>
        <p:spPr>
          <a:xfrm>
            <a:off x="4068575" y="682250"/>
            <a:ext cx="5075425" cy="327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Concepts - Network</a:t>
            </a:r>
            <a:endParaRPr/>
          </a:p>
        </p:txBody>
      </p:sp>
      <p:sp>
        <p:nvSpPr>
          <p:cNvPr id="127" name="Google Shape;127;p23"/>
          <p:cNvSpPr txBox="1"/>
          <p:nvPr>
            <p:ph idx="4294967295" type="subTitle"/>
          </p:nvPr>
        </p:nvSpPr>
        <p:spPr>
          <a:xfrm>
            <a:off x="0" y="1289225"/>
            <a:ext cx="9144000" cy="38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Nodes running Corda and CorDapps</a:t>
            </a:r>
            <a:endParaRPr sz="1800"/>
          </a:p>
          <a:p>
            <a:pPr indent="-342900" lvl="0" marL="457200" rtl="0" algn="l">
              <a:spcBef>
                <a:spcPts val="0"/>
              </a:spcBef>
              <a:spcAft>
                <a:spcPts val="0"/>
              </a:spcAft>
              <a:buSzPts val="1800"/>
              <a:buChar char="●"/>
            </a:pPr>
            <a:r>
              <a:rPr lang="en-GB" sz="1800"/>
              <a:t>Point-to-point Communication</a:t>
            </a:r>
            <a:endParaRPr sz="1800"/>
          </a:p>
          <a:p>
            <a:pPr indent="-342900" lvl="0" marL="457200" rtl="0" algn="l">
              <a:spcBef>
                <a:spcPts val="0"/>
              </a:spcBef>
              <a:spcAft>
                <a:spcPts val="0"/>
              </a:spcAft>
              <a:buSzPts val="1800"/>
              <a:buChar char="●"/>
            </a:pPr>
            <a:r>
              <a:rPr lang="en-GB" sz="1800"/>
              <a:t>Certificate for network identity - Real world Identity</a:t>
            </a:r>
            <a:endParaRPr sz="1800"/>
          </a:p>
          <a:p>
            <a:pPr indent="-342900" lvl="0" marL="457200" rtl="0" algn="l">
              <a:spcBef>
                <a:spcPts val="0"/>
              </a:spcBef>
              <a:spcAft>
                <a:spcPts val="0"/>
              </a:spcAft>
              <a:buSzPts val="1800"/>
              <a:buChar char="●"/>
            </a:pPr>
            <a:r>
              <a:rPr lang="en-GB" sz="1800"/>
              <a:t>Permissioned Network</a:t>
            </a:r>
            <a:endParaRPr sz="1800"/>
          </a:p>
          <a:p>
            <a:pPr indent="-342900" lvl="0" marL="457200" rtl="0" algn="l">
              <a:spcBef>
                <a:spcPts val="0"/>
              </a:spcBef>
              <a:spcAft>
                <a:spcPts val="0"/>
              </a:spcAft>
              <a:buSzPts val="1800"/>
              <a:buChar char="●"/>
            </a:pPr>
            <a:r>
              <a:rPr lang="en-GB" sz="1800"/>
              <a:t>P2P Network - TLS Encryption</a:t>
            </a:r>
            <a:endParaRPr sz="1800"/>
          </a:p>
          <a:p>
            <a:pPr indent="-342900" lvl="0" marL="457200" rtl="0" algn="l">
              <a:spcBef>
                <a:spcPts val="0"/>
              </a:spcBef>
              <a:spcAft>
                <a:spcPts val="0"/>
              </a:spcAft>
              <a:buSzPts val="1800"/>
              <a:buChar char="●"/>
            </a:pPr>
            <a:r>
              <a:rPr lang="en-GB" sz="1800"/>
              <a:t>Identity - Network map service IP</a:t>
            </a:r>
            <a:endParaRPr sz="1800"/>
          </a:p>
          <a:p>
            <a:pPr indent="-342900" lvl="0" marL="457200" rtl="0" algn="l">
              <a:spcBef>
                <a:spcPts val="0"/>
              </a:spcBef>
              <a:spcAft>
                <a:spcPts val="0"/>
              </a:spcAft>
              <a:buSzPts val="1800"/>
              <a:buChar char="●"/>
            </a:pPr>
            <a:r>
              <a:rPr lang="en-GB" sz="1800"/>
              <a:t>IP addresses - messaging</a:t>
            </a:r>
            <a:endParaRPr sz="1800"/>
          </a:p>
          <a:p>
            <a:pPr indent="-342900" lvl="0" marL="457200" rtl="0" algn="l">
              <a:spcBef>
                <a:spcPts val="0"/>
              </a:spcBef>
              <a:spcAft>
                <a:spcPts val="0"/>
              </a:spcAft>
              <a:buSzPts val="1800"/>
              <a:buChar char="●"/>
            </a:pPr>
            <a:r>
              <a:rPr lang="en-GB" sz="1800"/>
              <a:t>Confidential identities for individual transactions</a:t>
            </a:r>
            <a:endParaRPr sz="1800"/>
          </a:p>
          <a:p>
            <a:pPr indent="-342900" lvl="0" marL="457200" rtl="0" algn="l">
              <a:spcBef>
                <a:spcPts val="0"/>
              </a:spcBef>
              <a:spcAft>
                <a:spcPts val="0"/>
              </a:spcAft>
              <a:buSzPts val="1800"/>
              <a:buChar char="●"/>
            </a:pPr>
            <a:r>
              <a:rPr lang="en-GB" sz="1800"/>
              <a:t>Admission - semi private network</a:t>
            </a:r>
            <a:endParaRPr sz="1800"/>
          </a:p>
        </p:txBody>
      </p:sp>
      <p:pic>
        <p:nvPicPr>
          <p:cNvPr id="128" name="Google Shape;128;p23"/>
          <p:cNvPicPr preferRelativeResize="0"/>
          <p:nvPr/>
        </p:nvPicPr>
        <p:blipFill>
          <a:blip r:embed="rId3">
            <a:alphaModFix/>
          </a:blip>
          <a:stretch>
            <a:fillRect/>
          </a:stretch>
        </p:blipFill>
        <p:spPr>
          <a:xfrm>
            <a:off x="5541967" y="2571750"/>
            <a:ext cx="3602030" cy="25718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Concepts - Ledger</a:t>
            </a:r>
            <a:endParaRPr/>
          </a:p>
        </p:txBody>
      </p:sp>
      <p:sp>
        <p:nvSpPr>
          <p:cNvPr id="134" name="Google Shape;134;p24"/>
          <p:cNvSpPr txBox="1"/>
          <p:nvPr>
            <p:ph idx="4294967295" type="subTitle"/>
          </p:nvPr>
        </p:nvSpPr>
        <p:spPr>
          <a:xfrm>
            <a:off x="0" y="1289225"/>
            <a:ext cx="9144000" cy="38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Subjective</a:t>
            </a:r>
            <a:endParaRPr sz="1800"/>
          </a:p>
          <a:p>
            <a:pPr indent="-342900" lvl="0" marL="457200" rtl="0" algn="l">
              <a:spcBef>
                <a:spcPts val="0"/>
              </a:spcBef>
              <a:spcAft>
                <a:spcPts val="0"/>
              </a:spcAft>
              <a:buSzPts val="1800"/>
              <a:buChar char="●"/>
            </a:pPr>
            <a:r>
              <a:rPr lang="en-GB" sz="1800"/>
              <a:t>No single central data store - separate database - facts subset</a:t>
            </a:r>
            <a:endParaRPr sz="1800"/>
          </a:p>
          <a:p>
            <a:pPr indent="-342900" lvl="0" marL="457200" rtl="0" algn="l">
              <a:spcBef>
                <a:spcPts val="0"/>
              </a:spcBef>
              <a:spcAft>
                <a:spcPts val="0"/>
              </a:spcAft>
              <a:buSzPts val="1800"/>
              <a:buChar char="●"/>
            </a:pPr>
            <a:r>
              <a:rPr lang="en-GB" sz="1800"/>
              <a:t>Fact sharing - L</a:t>
            </a:r>
            <a:r>
              <a:rPr lang="en-GB" sz="1800"/>
              <a:t>ockstep in the database</a:t>
            </a:r>
            <a:endParaRPr sz="1800"/>
          </a:p>
        </p:txBody>
      </p:sp>
      <p:pic>
        <p:nvPicPr>
          <p:cNvPr id="135" name="Google Shape;135;p24"/>
          <p:cNvPicPr preferRelativeResize="0"/>
          <p:nvPr/>
        </p:nvPicPr>
        <p:blipFill>
          <a:blip r:embed="rId3">
            <a:alphaModFix/>
          </a:blip>
          <a:stretch>
            <a:fillRect/>
          </a:stretch>
        </p:blipFill>
        <p:spPr>
          <a:xfrm>
            <a:off x="0" y="2343150"/>
            <a:ext cx="3953275" cy="2798925"/>
          </a:xfrm>
          <a:prstGeom prst="rect">
            <a:avLst/>
          </a:prstGeom>
          <a:noFill/>
          <a:ln>
            <a:noFill/>
          </a:ln>
        </p:spPr>
      </p:pic>
      <p:pic>
        <p:nvPicPr>
          <p:cNvPr id="136" name="Google Shape;136;p24"/>
          <p:cNvPicPr preferRelativeResize="0"/>
          <p:nvPr/>
        </p:nvPicPr>
        <p:blipFill>
          <a:blip r:embed="rId4">
            <a:alphaModFix/>
          </a:blip>
          <a:stretch>
            <a:fillRect/>
          </a:stretch>
        </p:blipFill>
        <p:spPr>
          <a:xfrm>
            <a:off x="5479250" y="1966750"/>
            <a:ext cx="3664751" cy="3175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Concepts - States</a:t>
            </a:r>
            <a:endParaRPr/>
          </a:p>
        </p:txBody>
      </p:sp>
      <p:sp>
        <p:nvSpPr>
          <p:cNvPr id="142" name="Google Shape;142;p25"/>
          <p:cNvSpPr txBox="1"/>
          <p:nvPr>
            <p:ph idx="4294967295" type="subTitle"/>
          </p:nvPr>
        </p:nvSpPr>
        <p:spPr>
          <a:xfrm>
            <a:off x="0" y="1289225"/>
            <a:ext cx="9144000" cy="38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On-Ledger facts details</a:t>
            </a:r>
            <a:endParaRPr sz="1800"/>
          </a:p>
          <a:p>
            <a:pPr indent="-342900" lvl="0" marL="457200" rtl="0" algn="l">
              <a:spcBef>
                <a:spcPts val="0"/>
              </a:spcBef>
              <a:spcAft>
                <a:spcPts val="0"/>
              </a:spcAft>
              <a:buSzPts val="1800"/>
              <a:buChar char="●"/>
            </a:pPr>
            <a:r>
              <a:rPr lang="en-GB" sz="1800"/>
              <a:t>I</a:t>
            </a:r>
            <a:r>
              <a:rPr lang="en-GB" sz="1800"/>
              <a:t>mmutable object - fact known by Corda nodes</a:t>
            </a:r>
            <a:endParaRPr sz="1800"/>
          </a:p>
          <a:p>
            <a:pPr indent="-342900" lvl="0" marL="457200" rtl="0" algn="l">
              <a:spcBef>
                <a:spcPts val="0"/>
              </a:spcBef>
              <a:spcAft>
                <a:spcPts val="0"/>
              </a:spcAft>
              <a:buSzPts val="1800"/>
              <a:buChar char="●"/>
            </a:pPr>
            <a:r>
              <a:rPr lang="en-GB" sz="1800"/>
              <a:t>Facts - stocks, bonds, loans, KYC data …</a:t>
            </a:r>
            <a:endParaRPr sz="1800"/>
          </a:p>
          <a:p>
            <a:pPr indent="-342900" lvl="0" marL="457200" rtl="0" algn="l">
              <a:spcBef>
                <a:spcPts val="0"/>
              </a:spcBef>
              <a:spcAft>
                <a:spcPts val="0"/>
              </a:spcAft>
              <a:buSzPts val="1800"/>
              <a:buChar char="●"/>
            </a:pPr>
            <a:r>
              <a:rPr lang="en-GB" sz="1800"/>
              <a:t>State Sequences - lifecycle of a shared fact</a:t>
            </a:r>
            <a:endParaRPr sz="1800"/>
          </a:p>
          <a:p>
            <a:pPr indent="-342900" lvl="0" marL="457200" rtl="0" algn="l">
              <a:spcBef>
                <a:spcPts val="0"/>
              </a:spcBef>
              <a:spcAft>
                <a:spcPts val="0"/>
              </a:spcAft>
              <a:buSzPts val="1800"/>
              <a:buChar char="●"/>
            </a:pPr>
            <a:r>
              <a:rPr lang="en-GB" sz="1800"/>
              <a:t>New version of every state | Historic</a:t>
            </a:r>
            <a:endParaRPr sz="1800"/>
          </a:p>
          <a:p>
            <a:pPr indent="-342900" lvl="0" marL="457200" rtl="0" algn="l">
              <a:spcBef>
                <a:spcPts val="0"/>
              </a:spcBef>
              <a:spcAft>
                <a:spcPts val="0"/>
              </a:spcAft>
              <a:buSzPts val="1800"/>
              <a:buChar char="●"/>
            </a:pPr>
            <a:r>
              <a:rPr lang="en-GB" sz="1800"/>
              <a:t>Vault - tracks the States</a:t>
            </a:r>
            <a:endParaRPr sz="1800"/>
          </a:p>
          <a:p>
            <a:pPr indent="-342900" lvl="0" marL="457200" rtl="0" algn="l">
              <a:spcBef>
                <a:spcPts val="0"/>
              </a:spcBef>
              <a:spcAft>
                <a:spcPts val="0"/>
              </a:spcAft>
              <a:buSzPts val="1800"/>
              <a:buChar char="●"/>
            </a:pPr>
            <a:r>
              <a:rPr lang="en-GB" sz="1800"/>
              <a:t>Current states - View point </a:t>
            </a:r>
            <a:endParaRPr sz="1800"/>
          </a:p>
        </p:txBody>
      </p:sp>
      <p:pic>
        <p:nvPicPr>
          <p:cNvPr id="143" name="Google Shape;143;p25"/>
          <p:cNvPicPr preferRelativeResize="0"/>
          <p:nvPr/>
        </p:nvPicPr>
        <p:blipFill>
          <a:blip r:embed="rId3">
            <a:alphaModFix/>
          </a:blip>
          <a:stretch>
            <a:fillRect/>
          </a:stretch>
        </p:blipFill>
        <p:spPr>
          <a:xfrm>
            <a:off x="6250750" y="1284175"/>
            <a:ext cx="2899446" cy="1962227"/>
          </a:xfrm>
          <a:prstGeom prst="rect">
            <a:avLst/>
          </a:prstGeom>
          <a:noFill/>
          <a:ln>
            <a:noFill/>
          </a:ln>
        </p:spPr>
      </p:pic>
      <p:pic>
        <p:nvPicPr>
          <p:cNvPr id="144" name="Google Shape;144;p25"/>
          <p:cNvPicPr preferRelativeResize="0"/>
          <p:nvPr/>
        </p:nvPicPr>
        <p:blipFill>
          <a:blip r:embed="rId4">
            <a:alphaModFix/>
          </a:blip>
          <a:stretch>
            <a:fillRect/>
          </a:stretch>
        </p:blipFill>
        <p:spPr>
          <a:xfrm>
            <a:off x="3853526" y="3024125"/>
            <a:ext cx="5290474" cy="1962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Concepts - States</a:t>
            </a:r>
            <a:endParaRPr/>
          </a:p>
        </p:txBody>
      </p:sp>
      <p:sp>
        <p:nvSpPr>
          <p:cNvPr id="150" name="Google Shape;150;p26"/>
          <p:cNvSpPr txBox="1"/>
          <p:nvPr>
            <p:ph idx="4294967295" type="subTitle"/>
          </p:nvPr>
        </p:nvSpPr>
        <p:spPr>
          <a:xfrm>
            <a:off x="0" y="1289225"/>
            <a:ext cx="9144000" cy="385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p>
        </p:txBody>
      </p:sp>
      <p:pic>
        <p:nvPicPr>
          <p:cNvPr id="151" name="Google Shape;151;p26"/>
          <p:cNvPicPr preferRelativeResize="0"/>
          <p:nvPr/>
        </p:nvPicPr>
        <p:blipFill>
          <a:blip r:embed="rId3">
            <a:alphaModFix/>
          </a:blip>
          <a:stretch>
            <a:fillRect/>
          </a:stretch>
        </p:blipFill>
        <p:spPr>
          <a:xfrm>
            <a:off x="0" y="1289225"/>
            <a:ext cx="9144003" cy="3854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Concepts - Contracts</a:t>
            </a:r>
            <a:endParaRPr/>
          </a:p>
        </p:txBody>
      </p:sp>
      <p:sp>
        <p:nvSpPr>
          <p:cNvPr id="157" name="Google Shape;157;p27"/>
          <p:cNvSpPr txBox="1"/>
          <p:nvPr>
            <p:ph idx="4294967295" type="subTitle"/>
          </p:nvPr>
        </p:nvSpPr>
        <p:spPr>
          <a:xfrm>
            <a:off x="0" y="1289225"/>
            <a:ext cx="9144000" cy="38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UTXO (Unspent Transaction Output) Model</a:t>
            </a:r>
            <a:endParaRPr sz="1800"/>
          </a:p>
          <a:p>
            <a:pPr indent="-342900" lvl="0" marL="457200" rtl="0" algn="l">
              <a:spcBef>
                <a:spcPts val="0"/>
              </a:spcBef>
              <a:spcAft>
                <a:spcPts val="0"/>
              </a:spcAft>
              <a:buSzPts val="1800"/>
              <a:buChar char="●"/>
            </a:pPr>
            <a:r>
              <a:rPr lang="en-GB" sz="1800"/>
              <a:t>inputs, outputs and references </a:t>
            </a:r>
            <a:endParaRPr sz="1800"/>
          </a:p>
          <a:p>
            <a:pPr indent="-342900" lvl="0" marL="457200" rtl="0" algn="l">
              <a:spcBef>
                <a:spcPts val="0"/>
              </a:spcBef>
              <a:spcAft>
                <a:spcPts val="0"/>
              </a:spcAft>
              <a:buSzPts val="1800"/>
              <a:buChar char="●"/>
            </a:pPr>
            <a:r>
              <a:rPr lang="en-GB" sz="1800"/>
              <a:t>state types (e.g. both cash and bonds)</a:t>
            </a:r>
            <a:endParaRPr sz="1800"/>
          </a:p>
          <a:p>
            <a:pPr indent="-342900" lvl="0" marL="457200" rtl="0" algn="l">
              <a:spcBef>
                <a:spcPts val="0"/>
              </a:spcBef>
              <a:spcAft>
                <a:spcPts val="0"/>
              </a:spcAft>
              <a:buSzPts val="1800"/>
              <a:buChar char="●"/>
            </a:pPr>
            <a:r>
              <a:rPr lang="en-GB" sz="1800"/>
              <a:t>merge or split fungible assets (e.g. combining a $2 state and a $5 state into a $7 cash state)</a:t>
            </a:r>
            <a:endParaRPr sz="1800"/>
          </a:p>
          <a:p>
            <a:pPr indent="-342900" lvl="0" marL="457200" rtl="0" algn="l">
              <a:spcBef>
                <a:spcPts val="0"/>
              </a:spcBef>
              <a:spcAft>
                <a:spcPts val="0"/>
              </a:spcAft>
              <a:buSzPts val="1800"/>
              <a:buChar char="●"/>
            </a:pPr>
            <a:r>
              <a:rPr lang="en-GB" sz="1800"/>
              <a:t>atomic: either all the transaction’s proposed changes are accepted, or none</a:t>
            </a:r>
            <a:endParaRPr sz="1800"/>
          </a:p>
          <a:p>
            <a:pPr indent="-342900" lvl="0" marL="457200" rtl="0" algn="l">
              <a:spcBef>
                <a:spcPts val="0"/>
              </a:spcBef>
              <a:spcAft>
                <a:spcPts val="0"/>
              </a:spcAft>
              <a:buSzPts val="1800"/>
              <a:buChar char="●"/>
            </a:pPr>
            <a:r>
              <a:rPr lang="en-GB" sz="1800"/>
              <a:t>When creating a new transaction, the output states that the transaction will propose do not exist yet, and must therefore be created by the proposer(s) of the transaction. However, the input states already exist as the outputs of previous transactions. We therefore include them in the proposed transaction by reference.</a:t>
            </a:r>
            <a:endParaRPr sz="1800"/>
          </a:p>
          <a:p>
            <a:pPr indent="-342900" lvl="0" marL="457200" rtl="0" algn="l">
              <a:spcBef>
                <a:spcPts val="0"/>
              </a:spcBef>
              <a:spcAft>
                <a:spcPts val="0"/>
              </a:spcAft>
              <a:buSzPts val="1800"/>
              <a:buChar char="●"/>
            </a:pPr>
            <a:r>
              <a:rPr lang="en-GB" sz="1800"/>
              <a:t>Input’s index in the outputs of the previous transaction</a:t>
            </a:r>
            <a:endParaRPr sz="1800"/>
          </a:p>
          <a:p>
            <a:pPr indent="-342900" lvl="0" marL="457200" rtl="0" algn="l">
              <a:spcBef>
                <a:spcPts val="0"/>
              </a:spcBef>
              <a:spcAft>
                <a:spcPts val="0"/>
              </a:spcAft>
              <a:buSzPts val="1800"/>
              <a:buChar char="●"/>
            </a:pPr>
            <a:r>
              <a:rPr lang="en-GB" sz="1800"/>
              <a:t>Transactions initially - update proposals  - Signatures -&gt; committed</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4">
            <a:alphaModFix/>
          </a:blip>
          <a:stretch>
            <a:fillRect/>
          </a:stretch>
        </p:blipFill>
        <p:spPr>
          <a:xfrm>
            <a:off x="1689950" y="0"/>
            <a:ext cx="5642499" cy="4379151"/>
          </a:xfrm>
          <a:prstGeom prst="rect">
            <a:avLst/>
          </a:prstGeom>
          <a:noFill/>
          <a:ln>
            <a:noFill/>
          </a:ln>
        </p:spPr>
      </p:pic>
      <p:sp>
        <p:nvSpPr>
          <p:cNvPr id="163" name="Google Shape;163;p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CORDA VAULT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Contracts</a:t>
            </a:r>
            <a:endParaRPr/>
          </a:p>
        </p:txBody>
      </p:sp>
      <p:sp>
        <p:nvSpPr>
          <p:cNvPr id="169" name="Google Shape;169;p29"/>
          <p:cNvSpPr txBox="1"/>
          <p:nvPr>
            <p:ph idx="4294967295" type="body"/>
          </p:nvPr>
        </p:nvSpPr>
        <p:spPr>
          <a:xfrm>
            <a:off x="773700" y="1556200"/>
            <a:ext cx="7596600" cy="88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solidFill>
                  <a:schemeClr val="dk1"/>
                </a:solidFill>
              </a:rPr>
              <a:t>Corda mandates that each state inside a transaction must reference a contract</a:t>
            </a:r>
            <a:endParaRPr sz="1800">
              <a:solidFill>
                <a:schemeClr val="dk1"/>
              </a:solidFill>
            </a:endParaRPr>
          </a:p>
        </p:txBody>
      </p:sp>
      <p:pic>
        <p:nvPicPr>
          <p:cNvPr id="170" name="Google Shape;170;p29"/>
          <p:cNvPicPr preferRelativeResize="0"/>
          <p:nvPr/>
        </p:nvPicPr>
        <p:blipFill>
          <a:blip r:embed="rId4">
            <a:alphaModFix/>
          </a:blip>
          <a:stretch>
            <a:fillRect/>
          </a:stretch>
        </p:blipFill>
        <p:spPr>
          <a:xfrm>
            <a:off x="1872025" y="2658925"/>
            <a:ext cx="5400001" cy="20406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0" y="361650"/>
            <a:ext cx="3748500" cy="442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GB" sz="1600">
                <a:solidFill>
                  <a:schemeClr val="lt1"/>
                </a:solidFill>
              </a:rPr>
              <a:t>As transactions may contain multiple state types, multiple contracts can be referenced in a transaction</a:t>
            </a:r>
            <a:br>
              <a:rPr lang="en-GB" sz="1600">
                <a:solidFill>
                  <a:schemeClr val="lt1"/>
                </a:solidFill>
              </a:rPr>
            </a:br>
            <a:endParaRPr sz="1600">
              <a:solidFill>
                <a:schemeClr val="lt1"/>
              </a:solidFill>
            </a:endParaRPr>
          </a:p>
          <a:p>
            <a:pPr indent="-330200" lvl="0" marL="457200" rtl="0" algn="l">
              <a:spcBef>
                <a:spcPts val="0"/>
              </a:spcBef>
              <a:spcAft>
                <a:spcPts val="0"/>
              </a:spcAft>
              <a:buClr>
                <a:schemeClr val="lt1"/>
              </a:buClr>
              <a:buSzPts val="1600"/>
              <a:buChar char="●"/>
            </a:pPr>
            <a:r>
              <a:rPr lang="en-GB" sz="1600">
                <a:solidFill>
                  <a:schemeClr val="lt1"/>
                </a:solidFill>
              </a:rPr>
              <a:t>The Corda platform will use all referenced contract code to verify a (proposed) transaction</a:t>
            </a:r>
            <a:br>
              <a:rPr lang="en-GB" sz="1600">
                <a:solidFill>
                  <a:schemeClr val="lt1"/>
                </a:solidFill>
              </a:rPr>
            </a:br>
            <a:endParaRPr sz="1600">
              <a:solidFill>
                <a:schemeClr val="lt1"/>
              </a:solidFill>
            </a:endParaRPr>
          </a:p>
          <a:p>
            <a:pPr indent="-330200" lvl="0" marL="457200" rtl="0" algn="l">
              <a:spcBef>
                <a:spcPts val="0"/>
              </a:spcBef>
              <a:spcAft>
                <a:spcPts val="0"/>
              </a:spcAft>
              <a:buClr>
                <a:schemeClr val="lt1"/>
              </a:buClr>
              <a:buSzPts val="1600"/>
              <a:buChar char="●"/>
            </a:pPr>
            <a:r>
              <a:rPr lang="en-GB" sz="1600">
                <a:solidFill>
                  <a:schemeClr val="lt1"/>
                </a:solidFill>
              </a:rPr>
              <a:t>The contract code is a “pure” function executed in a deterministic environment, on a need-to-know basis which verifies transactions</a:t>
            </a:r>
            <a:endParaRPr sz="1600">
              <a:solidFill>
                <a:schemeClr val="lt1"/>
              </a:solidFill>
            </a:endParaRPr>
          </a:p>
          <a:p>
            <a:pPr indent="0" lvl="0" marL="0" rtl="0" algn="l">
              <a:spcBef>
                <a:spcPts val="1600"/>
              </a:spcBef>
              <a:spcAft>
                <a:spcPts val="1600"/>
              </a:spcAft>
              <a:buNone/>
            </a:pPr>
            <a:r>
              <a:t/>
            </a:r>
            <a:endParaRPr sz="1600">
              <a:solidFill>
                <a:schemeClr val="lt1"/>
              </a:solidFill>
            </a:endParaRPr>
          </a:p>
        </p:txBody>
      </p:sp>
      <p:pic>
        <p:nvPicPr>
          <p:cNvPr id="176" name="Google Shape;176;p30"/>
          <p:cNvPicPr preferRelativeResize="0"/>
          <p:nvPr/>
        </p:nvPicPr>
        <p:blipFill>
          <a:blip r:embed="rId3">
            <a:alphaModFix/>
          </a:blip>
          <a:stretch>
            <a:fillRect/>
          </a:stretch>
        </p:blipFill>
        <p:spPr>
          <a:xfrm>
            <a:off x="4572000" y="581025"/>
            <a:ext cx="3676650" cy="398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Contracts</a:t>
            </a:r>
            <a:endParaRPr/>
          </a:p>
        </p:txBody>
      </p:sp>
      <p:sp>
        <p:nvSpPr>
          <p:cNvPr id="182" name="Google Shape;182;p31"/>
          <p:cNvSpPr txBox="1"/>
          <p:nvPr>
            <p:ph idx="2" type="body"/>
          </p:nvPr>
        </p:nvSpPr>
        <p:spPr>
          <a:xfrm>
            <a:off x="725850" y="1438900"/>
            <a:ext cx="7692300" cy="220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The contract code is a “pure” function executed in a deterministic environment, on a need-to-know basis which verifies transactions.</a:t>
            </a:r>
            <a:endParaRPr sz="1600"/>
          </a:p>
          <a:p>
            <a:pPr indent="-330200" lvl="0" marL="457200" rtl="0" algn="l">
              <a:spcBef>
                <a:spcPts val="0"/>
              </a:spcBef>
              <a:spcAft>
                <a:spcPts val="0"/>
              </a:spcAft>
              <a:buSzPts val="1600"/>
              <a:buChar char="●"/>
            </a:pPr>
            <a:r>
              <a:rPr lang="en-GB" sz="1600"/>
              <a:t>The verification function is defined in the contract code.</a:t>
            </a:r>
            <a:endParaRPr sz="1600"/>
          </a:p>
          <a:p>
            <a:pPr indent="-330200" lvl="0" marL="457200" rtl="0" algn="l">
              <a:spcBef>
                <a:spcPts val="0"/>
              </a:spcBef>
              <a:spcAft>
                <a:spcPts val="0"/>
              </a:spcAft>
              <a:buSzPts val="1600"/>
              <a:buChar char="●"/>
            </a:pPr>
            <a:r>
              <a:rPr lang="en-GB" sz="1600"/>
              <a:t>The function takes a transaction as a parameter and either throws an exception if the transaction fails verification, or returns nothing if the transaction verifies.</a:t>
            </a:r>
            <a:endParaRPr sz="1600"/>
          </a:p>
          <a:p>
            <a:pPr indent="0" lvl="0" marL="45720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83" name="Google Shape;183;p31"/>
          <p:cNvPicPr preferRelativeResize="0"/>
          <p:nvPr/>
        </p:nvPicPr>
        <p:blipFill>
          <a:blip r:embed="rId3">
            <a:alphaModFix/>
          </a:blip>
          <a:stretch>
            <a:fillRect/>
          </a:stretch>
        </p:blipFill>
        <p:spPr>
          <a:xfrm>
            <a:off x="2457475" y="3743650"/>
            <a:ext cx="4229100" cy="49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DISTRIBUTED LEDGER</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A distributed ledger </a:t>
            </a:r>
            <a:r>
              <a:rPr lang="en-GB" sz="1800"/>
              <a:t>is a consensus of replicated, shared, and synchronized digital data.</a:t>
            </a:r>
            <a:endParaRPr sz="1800"/>
          </a:p>
          <a:p>
            <a:pPr indent="-342900" lvl="0" marL="457200" rtl="0" algn="l">
              <a:spcBef>
                <a:spcPts val="0"/>
              </a:spcBef>
              <a:spcAft>
                <a:spcPts val="0"/>
              </a:spcAft>
              <a:buSzPts val="1800"/>
              <a:buChar char="●"/>
            </a:pPr>
            <a:r>
              <a:rPr lang="en-GB" sz="1800"/>
              <a:t>Make data spread over a large number of devices commonly agreed</a:t>
            </a:r>
            <a:endParaRPr sz="1800"/>
          </a:p>
          <a:p>
            <a:pPr indent="-342900" lvl="0" marL="457200" rtl="0" algn="l">
              <a:spcBef>
                <a:spcPts val="0"/>
              </a:spcBef>
              <a:spcAft>
                <a:spcPts val="0"/>
              </a:spcAft>
              <a:buSzPts val="1800"/>
              <a:buChar char="●"/>
            </a:pPr>
            <a:r>
              <a:rPr lang="en-GB" sz="1800"/>
              <a:t>May be distributed across domains, institutions, geographies</a:t>
            </a:r>
            <a:endParaRPr sz="1800"/>
          </a:p>
          <a:p>
            <a:pPr indent="-342900" lvl="0" marL="457200" rtl="0" algn="l">
              <a:spcBef>
                <a:spcPts val="0"/>
              </a:spcBef>
              <a:spcAft>
                <a:spcPts val="0"/>
              </a:spcAft>
              <a:buSzPts val="1800"/>
              <a:buChar char="●"/>
            </a:pPr>
            <a:r>
              <a:rPr lang="en-GB" sz="1800"/>
              <a:t>Traditional ledgers for finance</a:t>
            </a:r>
            <a:endParaRPr sz="1800"/>
          </a:p>
          <a:p>
            <a:pPr indent="-342900" lvl="0" marL="457200" rtl="0" algn="l">
              <a:spcBef>
                <a:spcPts val="0"/>
              </a:spcBef>
              <a:spcAft>
                <a:spcPts val="0"/>
              </a:spcAft>
              <a:buSzPts val="1800"/>
              <a:buChar char="●"/>
            </a:pPr>
            <a:r>
              <a:rPr lang="en-GB" sz="1800"/>
              <a:t>New ledger technologies only a digitization</a:t>
            </a:r>
            <a:endParaRPr sz="1800"/>
          </a:p>
          <a:p>
            <a:pPr indent="-342900" lvl="0" marL="457200" rtl="0" algn="l">
              <a:spcBef>
                <a:spcPts val="0"/>
              </a:spcBef>
              <a:spcAft>
                <a:spcPts val="0"/>
              </a:spcAft>
              <a:buSzPts val="1800"/>
              <a:buChar char="●"/>
            </a:pPr>
            <a:r>
              <a:rPr lang="en-GB" sz="1800"/>
              <a:t>Distributed ledger utilizes networks and distributed storage for better transperancy</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Example code for verification function</a:t>
            </a:r>
            <a:endParaRPr/>
          </a:p>
        </p:txBody>
      </p:sp>
      <p:pic>
        <p:nvPicPr>
          <p:cNvPr id="189" name="Google Shape;189;p32"/>
          <p:cNvPicPr preferRelativeResize="0"/>
          <p:nvPr/>
        </p:nvPicPr>
        <p:blipFill>
          <a:blip r:embed="rId3">
            <a:alphaModFix/>
          </a:blip>
          <a:stretch>
            <a:fillRect/>
          </a:stretch>
        </p:blipFill>
        <p:spPr>
          <a:xfrm>
            <a:off x="4630275" y="1230925"/>
            <a:ext cx="4513725" cy="2352325"/>
          </a:xfrm>
          <a:prstGeom prst="rect">
            <a:avLst/>
          </a:prstGeom>
          <a:noFill/>
          <a:ln>
            <a:noFill/>
          </a:ln>
        </p:spPr>
      </p:pic>
      <p:sp>
        <p:nvSpPr>
          <p:cNvPr id="190" name="Google Shape;190;p32"/>
          <p:cNvSpPr txBox="1"/>
          <p:nvPr/>
        </p:nvSpPr>
        <p:spPr>
          <a:xfrm>
            <a:off x="0" y="422298"/>
            <a:ext cx="4513800" cy="3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Roboto"/>
                <a:ea typeface="Roboto"/>
                <a:cs typeface="Roboto"/>
                <a:sym typeface="Roboto"/>
              </a:rPr>
              <a:t>The contract code can be written in any JVM language, and has access to the full capabilities of the language, including:</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GB" sz="1600">
                <a:latin typeface="Roboto"/>
                <a:ea typeface="Roboto"/>
                <a:cs typeface="Roboto"/>
                <a:sym typeface="Roboto"/>
              </a:rPr>
              <a:t>Checking the number of inputs, outputs, commands, time-window, and/or attachments</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GB" sz="1600">
                <a:latin typeface="Roboto"/>
                <a:ea typeface="Roboto"/>
                <a:cs typeface="Roboto"/>
                <a:sym typeface="Roboto"/>
              </a:rPr>
              <a:t>Checking the contents of any of these components</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GB" sz="1600">
                <a:latin typeface="Roboto"/>
                <a:ea typeface="Roboto"/>
                <a:cs typeface="Roboto"/>
                <a:sym typeface="Roboto"/>
              </a:rPr>
              <a:t>Looping constructs, variable assignment, function calls, helper methods, etc.</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GB" sz="1600">
                <a:latin typeface="Roboto"/>
                <a:ea typeface="Roboto"/>
                <a:cs typeface="Roboto"/>
                <a:sym typeface="Roboto"/>
              </a:rPr>
              <a:t>Grouping similar states to validate them as a group (e.g. imposing a rule on the combined value of all the cash states)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Consensus</a:t>
            </a:r>
            <a:endParaRPr/>
          </a:p>
        </p:txBody>
      </p:sp>
      <p:sp>
        <p:nvSpPr>
          <p:cNvPr id="196" name="Google Shape;196;p33"/>
          <p:cNvSpPr txBox="1"/>
          <p:nvPr/>
        </p:nvSpPr>
        <p:spPr>
          <a:xfrm>
            <a:off x="874525" y="2571750"/>
            <a:ext cx="3088500" cy="145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Roboto"/>
                <a:ea typeface="Roboto"/>
                <a:cs typeface="Roboto"/>
                <a:sym typeface="Roboto"/>
              </a:rPr>
              <a:t>Uniqueness Consensus</a:t>
            </a:r>
            <a:endParaRPr sz="2000">
              <a:solidFill>
                <a:schemeClr val="lt1"/>
              </a:solidFill>
              <a:latin typeface="Roboto"/>
              <a:ea typeface="Roboto"/>
              <a:cs typeface="Roboto"/>
              <a:sym typeface="Roboto"/>
            </a:endParaRPr>
          </a:p>
        </p:txBody>
      </p:sp>
      <p:sp>
        <p:nvSpPr>
          <p:cNvPr id="197" name="Google Shape;197;p33"/>
          <p:cNvSpPr txBox="1"/>
          <p:nvPr/>
        </p:nvSpPr>
        <p:spPr>
          <a:xfrm>
            <a:off x="5108900" y="2571750"/>
            <a:ext cx="3088500" cy="1457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Roboto"/>
                <a:ea typeface="Roboto"/>
                <a:cs typeface="Roboto"/>
                <a:sym typeface="Roboto"/>
              </a:rPr>
              <a:t>Validity</a:t>
            </a:r>
            <a:r>
              <a:rPr lang="en-GB" sz="2000">
                <a:solidFill>
                  <a:schemeClr val="lt1"/>
                </a:solidFill>
                <a:latin typeface="Roboto"/>
                <a:ea typeface="Roboto"/>
                <a:cs typeface="Roboto"/>
                <a:sym typeface="Roboto"/>
              </a:rPr>
              <a:t> Consensus</a:t>
            </a:r>
            <a:endParaRPr sz="20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Uniqueness Consensus</a:t>
            </a:r>
            <a:endParaRPr/>
          </a:p>
        </p:txBody>
      </p:sp>
      <p:sp>
        <p:nvSpPr>
          <p:cNvPr id="203" name="Google Shape;203;p34"/>
          <p:cNvSpPr txBox="1"/>
          <p:nvPr/>
        </p:nvSpPr>
        <p:spPr>
          <a:xfrm>
            <a:off x="682500" y="1638475"/>
            <a:ext cx="7779000" cy="307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GB" sz="1800">
                <a:latin typeface="Roboto"/>
                <a:ea typeface="Roboto"/>
                <a:cs typeface="Roboto"/>
                <a:sym typeface="Roboto"/>
              </a:rPr>
              <a:t>Uniqueness consensus is the requirement that none of the inputs to a proposed transaction have already been consumed in another transaction.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latin typeface="Roboto"/>
                <a:ea typeface="Roboto"/>
                <a:cs typeface="Roboto"/>
                <a:sym typeface="Roboto"/>
              </a:rPr>
              <a:t>Used to avoid double spending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latin typeface="Roboto"/>
                <a:ea typeface="Roboto"/>
                <a:cs typeface="Roboto"/>
                <a:sym typeface="Roboto"/>
              </a:rPr>
              <a:t>If one or more of the inputs have already been consumed in another transaction, this is known as a double spend, and the transaction proposal is considered invalid.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GB" sz="1800">
                <a:latin typeface="Roboto"/>
                <a:ea typeface="Roboto"/>
                <a:cs typeface="Roboto"/>
                <a:sym typeface="Roboto"/>
              </a:rPr>
              <a:t>Uniqueness consensus is provided by notaries.</a:t>
            </a:r>
            <a:endParaRPr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Notary Services</a:t>
            </a:r>
            <a:endParaRPr/>
          </a:p>
        </p:txBody>
      </p:sp>
      <p:sp>
        <p:nvSpPr>
          <p:cNvPr id="209" name="Google Shape;209;p35"/>
          <p:cNvSpPr txBox="1"/>
          <p:nvPr/>
        </p:nvSpPr>
        <p:spPr>
          <a:xfrm>
            <a:off x="434200" y="1491850"/>
            <a:ext cx="8060400" cy="3273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GB" sz="1600">
                <a:latin typeface="Roboto"/>
                <a:ea typeface="Roboto"/>
                <a:cs typeface="Roboto"/>
                <a:sym typeface="Roboto"/>
              </a:rPr>
              <a:t>A notary cluster is a network service that provides uniqueness consensus by attesting that, for a given transaction, it has not already signed other transactions that consumes any of the input states of the proposed transaction.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Notary clusters prevent “double-spends”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Notary clusters are also time-stamping authorities. If a transaction includes a time-window, it can only be notarised during that window</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Notary clusters may optionally also validate transactions, in which case they are called “validating” notaries, as opposed to “non-validating”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A network can have several notary clusters, each running a different consensus algorithm</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Validity Consensus</a:t>
            </a:r>
            <a:endParaRPr/>
          </a:p>
        </p:txBody>
      </p:sp>
      <p:sp>
        <p:nvSpPr>
          <p:cNvPr id="215" name="Google Shape;215;p36"/>
          <p:cNvSpPr txBox="1"/>
          <p:nvPr/>
        </p:nvSpPr>
        <p:spPr>
          <a:xfrm>
            <a:off x="530700" y="1307650"/>
            <a:ext cx="8082600" cy="307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Validity consensus is the process of checking that the following conditions hold both for the proposed transaction, and for every transaction in the transaction chain that generated the inputs to the proposed transaction:</a:t>
            </a:r>
            <a:br>
              <a:rPr lang="en-GB">
                <a:latin typeface="Roboto"/>
                <a:ea typeface="Roboto"/>
                <a:cs typeface="Roboto"/>
                <a:sym typeface="Roboto"/>
              </a:rPr>
            </a:br>
            <a:r>
              <a:rPr lang="en-GB">
                <a:latin typeface="Roboto"/>
                <a:ea typeface="Roboto"/>
                <a:cs typeface="Roboto"/>
                <a:sym typeface="Roboto"/>
              </a:rPr>
              <a:t>1.	</a:t>
            </a:r>
            <a:r>
              <a:rPr lang="en-GB">
                <a:latin typeface="Roboto"/>
                <a:ea typeface="Roboto"/>
                <a:cs typeface="Roboto"/>
                <a:sym typeface="Roboto"/>
              </a:rPr>
              <a:t>The transaction is accepted by the contracts of every input and output state</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2.	The transaction has all the required signatures</a:t>
            </a:r>
            <a:br>
              <a:rPr lang="en-GB">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We must also verify every transaction in the chain of transactions that led up to the creation of the inputs to the proposed transaction. Also called </a:t>
            </a:r>
            <a:r>
              <a:rPr b="1" lang="en-GB">
                <a:latin typeface="Roboto"/>
                <a:ea typeface="Roboto"/>
                <a:cs typeface="Roboto"/>
                <a:sym typeface="Roboto"/>
              </a:rPr>
              <a:t>Walking the Chain</a:t>
            </a:r>
            <a:r>
              <a:rPr lang="en-GB">
                <a:latin typeface="Roboto"/>
                <a:ea typeface="Roboto"/>
                <a:cs typeface="Roboto"/>
                <a:sym typeface="Roboto"/>
              </a:rPr>
              <a: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16" name="Google Shape;216;p36"/>
          <p:cNvPicPr preferRelativeResize="0"/>
          <p:nvPr/>
        </p:nvPicPr>
        <p:blipFill>
          <a:blip r:embed="rId3">
            <a:alphaModFix/>
          </a:blip>
          <a:stretch>
            <a:fillRect/>
          </a:stretch>
        </p:blipFill>
        <p:spPr>
          <a:xfrm>
            <a:off x="859350" y="3370849"/>
            <a:ext cx="7425349" cy="177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Flows</a:t>
            </a:r>
            <a:endParaRPr/>
          </a:p>
        </p:txBody>
      </p:sp>
      <p:sp>
        <p:nvSpPr>
          <p:cNvPr id="222" name="Google Shape;222;p37"/>
          <p:cNvSpPr txBox="1"/>
          <p:nvPr/>
        </p:nvSpPr>
        <p:spPr>
          <a:xfrm>
            <a:off x="867000" y="1444675"/>
            <a:ext cx="7410000" cy="10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latin typeface="Roboto"/>
                <a:ea typeface="Roboto"/>
                <a:cs typeface="Roboto"/>
                <a:sym typeface="Roboto"/>
              </a:rPr>
              <a:t>Flows are light weight processes used to coordinate the complex multi-step, multi- peer interactions required for peers to reach consensus about shared facts</a:t>
            </a:r>
            <a:endParaRPr sz="2200">
              <a:latin typeface="Roboto"/>
              <a:ea typeface="Roboto"/>
              <a:cs typeface="Roboto"/>
              <a:sym typeface="Roboto"/>
            </a:endParaRPr>
          </a:p>
        </p:txBody>
      </p:sp>
      <p:sp>
        <p:nvSpPr>
          <p:cNvPr id="223" name="Google Shape;223;p37"/>
          <p:cNvSpPr txBox="1"/>
          <p:nvPr/>
        </p:nvSpPr>
        <p:spPr>
          <a:xfrm>
            <a:off x="945450" y="3150850"/>
            <a:ext cx="7253100" cy="168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GB" sz="1600">
                <a:latin typeface="Roboto"/>
                <a:ea typeface="Roboto"/>
                <a:cs typeface="Roboto"/>
                <a:sym typeface="Roboto"/>
              </a:rPr>
              <a:t>Flows automate the process of agreeing ledger updates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Communication between nodes only occurs in the context of these flows, and is point-to-point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GB" sz="1600">
                <a:latin typeface="Roboto"/>
                <a:ea typeface="Roboto"/>
                <a:cs typeface="Roboto"/>
                <a:sym typeface="Roboto"/>
              </a:rPr>
              <a:t>Built-in flows are provided to automate common tasks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38"/>
          <p:cNvPicPr preferRelativeResize="0"/>
          <p:nvPr/>
        </p:nvPicPr>
        <p:blipFill>
          <a:blip r:embed="rId3">
            <a:alphaModFix/>
          </a:blip>
          <a:stretch>
            <a:fillRect/>
          </a:stretch>
        </p:blipFill>
        <p:spPr>
          <a:xfrm>
            <a:off x="190500" y="1811000"/>
            <a:ext cx="8763000" cy="1866900"/>
          </a:xfrm>
          <a:prstGeom prst="rect">
            <a:avLst/>
          </a:prstGeom>
          <a:noFill/>
          <a:ln>
            <a:noFill/>
          </a:ln>
        </p:spPr>
      </p:pic>
      <p:sp>
        <p:nvSpPr>
          <p:cNvPr id="229" name="Google Shape;229;p3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Example of a Two Party Flow interaction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Oracle</a:t>
            </a:r>
            <a:endParaRPr/>
          </a:p>
        </p:txBody>
      </p:sp>
      <p:sp>
        <p:nvSpPr>
          <p:cNvPr id="235" name="Google Shape;235;p39"/>
          <p:cNvSpPr txBox="1"/>
          <p:nvPr/>
        </p:nvSpPr>
        <p:spPr>
          <a:xfrm>
            <a:off x="489900" y="1647725"/>
            <a:ext cx="8164200" cy="310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Sometimes, a transaction’s contractual validity depends on some external piece of data, such as the current exchange rate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Oracles are network services that, upon request, provide commands that encapsulate a specific fact (e.g. the exchange rate at time x) and list the oracle as a required signer.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If a node wishes to use a given fact in a transaction, they request a command asserting this fact from the oracle.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If the oracle considers the fact to be true, they send back the required command. The node then includes the command in their transaction, and the oracle will sign the transaction to assert that the fact is true.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For privacy purposes, the oracle does not require to have access on every part of the transaction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241" name="Google Shape;241;p40"/>
          <p:cNvSpPr txBox="1"/>
          <p:nvPr/>
        </p:nvSpPr>
        <p:spPr>
          <a:xfrm>
            <a:off x="193850" y="1537875"/>
            <a:ext cx="8638500" cy="3256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GB" u="sng">
                <a:solidFill>
                  <a:schemeClr val="hlink"/>
                </a:solidFill>
                <a:latin typeface="Roboto"/>
                <a:ea typeface="Roboto"/>
                <a:cs typeface="Roboto"/>
                <a:sym typeface="Roboto"/>
                <a:hlinkClick r:id="rId3"/>
              </a:rPr>
              <a:t>https://www.r3.com/wp-content/uploads/2019/08/corda-technical-whitepaper-August-29-2019.pdf</a:t>
            </a:r>
            <a:endParaRPr>
              <a:latin typeface="Roboto"/>
              <a:ea typeface="Roboto"/>
              <a:cs typeface="Roboto"/>
              <a:sym typeface="Roboto"/>
            </a:endParaRPr>
          </a:p>
          <a:p>
            <a:pPr indent="0" lvl="0" marL="457200" rtl="0" algn="l">
              <a:lnSpc>
                <a:spcPct val="150000"/>
              </a:lnSpc>
              <a:spcBef>
                <a:spcPts val="0"/>
              </a:spcBef>
              <a:spcAft>
                <a:spcPts val="0"/>
              </a:spcAft>
              <a:buNone/>
            </a:pPr>
            <a:r>
              <a:rPr lang="en-GB">
                <a:latin typeface="Roboto"/>
                <a:ea typeface="Roboto"/>
                <a:cs typeface="Roboto"/>
                <a:sym typeface="Roboto"/>
              </a:rPr>
              <a:t>Corda Technical whitepaper, Aug 2019</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u="sng">
                <a:solidFill>
                  <a:schemeClr val="hlink"/>
                </a:solidFill>
                <a:latin typeface="Roboto"/>
                <a:ea typeface="Roboto"/>
                <a:cs typeface="Roboto"/>
                <a:sym typeface="Roboto"/>
                <a:hlinkClick r:id="rId4"/>
              </a:rPr>
              <a:t>https://www.r3.com/wp-content/uploads/2019/06/corda-platform-whitepaper.pdf</a:t>
            </a:r>
            <a:endParaRPr>
              <a:latin typeface="Roboto"/>
              <a:ea typeface="Roboto"/>
              <a:cs typeface="Roboto"/>
              <a:sym typeface="Roboto"/>
            </a:endParaRPr>
          </a:p>
          <a:p>
            <a:pPr indent="0" lvl="0" marL="457200" rtl="0" algn="l">
              <a:lnSpc>
                <a:spcPct val="150000"/>
              </a:lnSpc>
              <a:spcBef>
                <a:spcPts val="0"/>
              </a:spcBef>
              <a:spcAft>
                <a:spcPts val="0"/>
              </a:spcAft>
              <a:buNone/>
            </a:pPr>
            <a:r>
              <a:rPr lang="en-GB">
                <a:latin typeface="Roboto"/>
                <a:ea typeface="Roboto"/>
                <a:cs typeface="Roboto"/>
                <a:sym typeface="Roboto"/>
              </a:rPr>
              <a:t>Corda platform whitepaper, June 2019</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u="sng">
                <a:solidFill>
                  <a:schemeClr val="hlink"/>
                </a:solidFill>
                <a:latin typeface="Roboto"/>
                <a:ea typeface="Roboto"/>
                <a:cs typeface="Roboto"/>
                <a:sym typeface="Roboto"/>
                <a:hlinkClick r:id="rId5"/>
              </a:rPr>
              <a:t>https://gendal.me/2016/04/05/introducing-r3-corda-a-distributed-ledger-designed-for-financial-services/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u="sng">
                <a:solidFill>
                  <a:schemeClr val="hlink"/>
                </a:solidFill>
                <a:latin typeface="Roboto"/>
                <a:ea typeface="Roboto"/>
                <a:cs typeface="Roboto"/>
                <a:sym typeface="Roboto"/>
                <a:hlinkClick r:id="rId6"/>
              </a:rPr>
              <a:t>https://docs.corda.net/</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Jay Bothra’s lecture on Introduction to Corda</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Underlying technology usually blockchain</a:t>
            </a:r>
            <a:endParaRPr sz="1800"/>
          </a:p>
          <a:p>
            <a:pPr indent="-342900" lvl="0" marL="457200" rtl="0" algn="l">
              <a:spcBef>
                <a:spcPts val="0"/>
              </a:spcBef>
              <a:spcAft>
                <a:spcPts val="0"/>
              </a:spcAft>
              <a:buSzPts val="1800"/>
              <a:buChar char="●"/>
            </a:pPr>
            <a:r>
              <a:rPr lang="en-GB" sz="1800"/>
              <a:t>Considers blocks of transactions in a time series to form back-linked list</a:t>
            </a:r>
            <a:endParaRPr sz="1800"/>
          </a:p>
          <a:p>
            <a:pPr indent="-342900" lvl="0" marL="457200" rtl="0" algn="l">
              <a:spcBef>
                <a:spcPts val="0"/>
              </a:spcBef>
              <a:spcAft>
                <a:spcPts val="0"/>
              </a:spcAft>
              <a:buSzPts val="1800"/>
              <a:buChar char="●"/>
            </a:pPr>
            <a:r>
              <a:rPr lang="en-GB" sz="1800"/>
              <a:t>Uses cryptography to ensure consensus</a:t>
            </a:r>
            <a:endParaRPr sz="1800"/>
          </a:p>
          <a:p>
            <a:pPr indent="-342900" lvl="0" marL="457200" rtl="0" algn="l">
              <a:spcBef>
                <a:spcPts val="0"/>
              </a:spcBef>
              <a:spcAft>
                <a:spcPts val="0"/>
              </a:spcAft>
              <a:buSzPts val="1800"/>
              <a:buChar char="●"/>
            </a:pPr>
            <a:r>
              <a:rPr lang="en-GB" sz="1800"/>
              <a:t>Disadvantage:</a:t>
            </a:r>
            <a:endParaRPr sz="1800"/>
          </a:p>
          <a:p>
            <a:pPr indent="-342900" lvl="1" marL="914400" rtl="0" algn="l">
              <a:spcBef>
                <a:spcPts val="0"/>
              </a:spcBef>
              <a:spcAft>
                <a:spcPts val="0"/>
              </a:spcAft>
              <a:buSzPts val="1800"/>
              <a:buChar char="○"/>
            </a:pPr>
            <a:r>
              <a:rPr lang="en-GB" sz="1800"/>
              <a:t>Public transactions</a:t>
            </a:r>
            <a:endParaRPr sz="1800"/>
          </a:p>
          <a:p>
            <a:pPr indent="-342900" lvl="1" marL="914400" rtl="0" algn="l">
              <a:spcBef>
                <a:spcPts val="0"/>
              </a:spcBef>
              <a:spcAft>
                <a:spcPts val="0"/>
              </a:spcAft>
              <a:buSzPts val="1800"/>
              <a:buChar char="○"/>
            </a:pPr>
            <a:r>
              <a:rPr lang="en-GB" sz="1800"/>
              <a:t>Long consensus time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FINANCIAL RECONCILIATION</a:t>
            </a:r>
            <a:endParaRPr/>
          </a:p>
        </p:txBody>
      </p:sp>
      <p:pic>
        <p:nvPicPr>
          <p:cNvPr id="83" name="Google Shape;83;p16"/>
          <p:cNvPicPr preferRelativeResize="0"/>
          <p:nvPr/>
        </p:nvPicPr>
        <p:blipFill>
          <a:blip r:embed="rId3">
            <a:alphaModFix/>
          </a:blip>
          <a:stretch>
            <a:fillRect/>
          </a:stretch>
        </p:blipFill>
        <p:spPr>
          <a:xfrm>
            <a:off x="304800" y="1858575"/>
            <a:ext cx="8839200" cy="27064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MAIN SERVICES</a:t>
            </a:r>
            <a:endParaRPr/>
          </a:p>
          <a:p>
            <a:pPr indent="0" lvl="0" marL="0" rtl="0" algn="l">
              <a:spcBef>
                <a:spcPts val="0"/>
              </a:spcBef>
              <a:spcAft>
                <a:spcPts val="0"/>
              </a:spcAft>
              <a:buNone/>
            </a:pPr>
            <a:r>
              <a:rPr lang="en-GB"/>
              <a:t>AND FEATURES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1400"/>
              </a:spcBef>
              <a:spcAft>
                <a:spcPts val="0"/>
              </a:spcAft>
              <a:buSzPts val="1300"/>
              <a:buChar char="●"/>
            </a:pPr>
            <a:r>
              <a:rPr b="1" lang="en-GB">
                <a:solidFill>
                  <a:srgbClr val="000000"/>
                </a:solidFill>
                <a:latin typeface="Arial"/>
                <a:ea typeface="Arial"/>
                <a:cs typeface="Arial"/>
                <a:sym typeface="Arial"/>
              </a:rPr>
              <a:t>CONSENSUS - Between parties, not all</a:t>
            </a:r>
            <a:endParaRPr b="1">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a:solidFill>
                  <a:srgbClr val="000000"/>
                </a:solidFill>
                <a:latin typeface="Arial"/>
                <a:ea typeface="Arial"/>
                <a:cs typeface="Arial"/>
                <a:sym typeface="Arial"/>
              </a:rPr>
              <a:t>VALIDITY - Per transaction basis</a:t>
            </a:r>
            <a:endParaRPr b="1">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a:solidFill>
                  <a:srgbClr val="000000"/>
                </a:solidFill>
                <a:latin typeface="Arial"/>
                <a:ea typeface="Arial"/>
                <a:cs typeface="Arial"/>
                <a:sym typeface="Arial"/>
              </a:rPr>
              <a:t>UNIQUENESS - Different tradeoffs, CAP</a:t>
            </a:r>
            <a:endParaRPr b="1">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a:solidFill>
                  <a:srgbClr val="000000"/>
                </a:solidFill>
                <a:latin typeface="Arial"/>
                <a:ea typeface="Arial"/>
                <a:cs typeface="Arial"/>
                <a:sym typeface="Arial"/>
              </a:rPr>
              <a:t>IMMUTABILITY - Validated data cannot be erased</a:t>
            </a:r>
            <a:endParaRPr b="1">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a:solidFill>
                  <a:srgbClr val="000000"/>
                </a:solidFill>
                <a:latin typeface="Arial"/>
                <a:ea typeface="Arial"/>
                <a:cs typeface="Arial"/>
                <a:sym typeface="Arial"/>
              </a:rPr>
              <a:t>AUTHENTICATION - On party basis, without admin account</a:t>
            </a:r>
            <a:endParaRPr b="1">
              <a:solidFill>
                <a:srgbClr val="000000"/>
              </a:solidFill>
              <a:latin typeface="Arial"/>
              <a:ea typeface="Arial"/>
              <a:cs typeface="Arial"/>
              <a:sym typeface="Arial"/>
            </a:endParaRPr>
          </a:p>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311150" lvl="0" marL="457200" rtl="0" algn="l">
              <a:spcBef>
                <a:spcPts val="1400"/>
              </a:spcBef>
              <a:spcAft>
                <a:spcPts val="0"/>
              </a:spcAft>
              <a:buClr>
                <a:srgbClr val="000000"/>
              </a:buClr>
              <a:buSzPts val="1300"/>
              <a:buFont typeface="Arial"/>
              <a:buChar char="●"/>
            </a:pPr>
            <a:r>
              <a:rPr b="1" lang="en-GB">
                <a:solidFill>
                  <a:srgbClr val="000000"/>
                </a:solidFill>
                <a:latin typeface="Arial"/>
                <a:ea typeface="Arial"/>
                <a:cs typeface="Arial"/>
                <a:sym typeface="Arial"/>
              </a:rPr>
              <a:t>Nodes are in authenticated P2P network</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No gossip protocol</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Define tx with JVM bytecode</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Parallel tx on nodes with no knowledge of other tx</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Notary consensus</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Need-to-know sharing</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Scheduled events</a:t>
            </a:r>
            <a:endParaRPr b="1">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ARCHITECTURE</a:t>
            </a:r>
            <a:endParaRPr/>
          </a:p>
        </p:txBody>
      </p:sp>
      <p:pic>
        <p:nvPicPr>
          <p:cNvPr id="95" name="Google Shape;95;p18"/>
          <p:cNvPicPr preferRelativeResize="0"/>
          <p:nvPr/>
        </p:nvPicPr>
        <p:blipFill rotWithShape="1">
          <a:blip r:embed="rId3">
            <a:alphaModFix/>
          </a:blip>
          <a:srcRect b="-4519" l="0" r="0" t="4520"/>
          <a:stretch/>
        </p:blipFill>
        <p:spPr>
          <a:xfrm>
            <a:off x="837350" y="1429425"/>
            <a:ext cx="6923943" cy="3714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NETWORK ARCHITECTURE OVERVIEW</a:t>
            </a:r>
            <a:endParaRPr/>
          </a:p>
        </p:txBody>
      </p:sp>
      <p:pic>
        <p:nvPicPr>
          <p:cNvPr id="101" name="Google Shape;101;p19"/>
          <p:cNvPicPr preferRelativeResize="0"/>
          <p:nvPr/>
        </p:nvPicPr>
        <p:blipFill>
          <a:blip r:embed="rId3">
            <a:alphaModFix/>
          </a:blip>
          <a:stretch>
            <a:fillRect/>
          </a:stretch>
        </p:blipFill>
        <p:spPr>
          <a:xfrm>
            <a:off x="514250" y="1483800"/>
            <a:ext cx="786765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NODE ARCHITECTURE</a:t>
            </a:r>
            <a:endParaRPr/>
          </a:p>
        </p:txBody>
      </p:sp>
      <p:pic>
        <p:nvPicPr>
          <p:cNvPr id="107" name="Google Shape;107;p20"/>
          <p:cNvPicPr preferRelativeResize="0"/>
          <p:nvPr/>
        </p:nvPicPr>
        <p:blipFill>
          <a:blip r:embed="rId3">
            <a:alphaModFix/>
          </a:blip>
          <a:stretch>
            <a:fillRect/>
          </a:stretch>
        </p:blipFill>
        <p:spPr>
          <a:xfrm>
            <a:off x="1354275" y="1432100"/>
            <a:ext cx="6076950" cy="341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MAJOR COMPONENTS</a:t>
            </a:r>
            <a:endParaRPr/>
          </a:p>
        </p:txBody>
      </p:sp>
      <p:sp>
        <p:nvSpPr>
          <p:cNvPr id="113" name="Google Shape;113;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State objects:</a:t>
            </a:r>
            <a:endParaRPr sz="1800"/>
          </a:p>
          <a:p>
            <a:pPr indent="-330200" lvl="1" marL="914400" rtl="0" algn="l">
              <a:spcBef>
                <a:spcPts val="0"/>
              </a:spcBef>
              <a:spcAft>
                <a:spcPts val="0"/>
              </a:spcAft>
              <a:buSzPts val="1600"/>
              <a:buChar char="○"/>
            </a:pPr>
            <a:r>
              <a:rPr lang="en-GB" sz="1600"/>
              <a:t>Represent agreement</a:t>
            </a:r>
            <a:endParaRPr sz="1600"/>
          </a:p>
          <a:p>
            <a:pPr indent="-330200" lvl="0" marL="457200" rtl="0" algn="l">
              <a:spcBef>
                <a:spcPts val="0"/>
              </a:spcBef>
              <a:spcAft>
                <a:spcPts val="0"/>
              </a:spcAft>
              <a:buSzPts val="1600"/>
              <a:buChar char="●"/>
            </a:pPr>
            <a:r>
              <a:rPr lang="en-GB" sz="1600"/>
              <a:t>Contain code</a:t>
            </a:r>
            <a:endParaRPr sz="1600"/>
          </a:p>
          <a:p>
            <a:pPr indent="-330200" lvl="1" marL="914400" rtl="0" algn="l">
              <a:spcBef>
                <a:spcPts val="0"/>
              </a:spcBef>
              <a:spcAft>
                <a:spcPts val="0"/>
              </a:spcAft>
              <a:buSzPts val="1600"/>
              <a:buChar char="○"/>
            </a:pPr>
            <a:r>
              <a:rPr lang="en-GB" sz="1600"/>
              <a:t>Reference legal prose</a:t>
            </a:r>
            <a:endParaRPr sz="1600"/>
          </a:p>
          <a:p>
            <a:pPr indent="-342900" lvl="0" marL="457200" rtl="0" algn="l">
              <a:spcBef>
                <a:spcPts val="0"/>
              </a:spcBef>
              <a:spcAft>
                <a:spcPts val="0"/>
              </a:spcAft>
              <a:buSzPts val="1800"/>
              <a:buChar char="●"/>
            </a:pPr>
            <a:r>
              <a:rPr lang="en-GB" sz="1800"/>
              <a:t>Transactions:</a:t>
            </a:r>
            <a:endParaRPr sz="1800"/>
          </a:p>
          <a:p>
            <a:pPr indent="-330200" lvl="1" marL="914400" rtl="0" algn="l">
              <a:spcBef>
                <a:spcPts val="0"/>
              </a:spcBef>
              <a:spcAft>
                <a:spcPts val="0"/>
              </a:spcAft>
              <a:buSzPts val="1600"/>
              <a:buChar char="○"/>
            </a:pPr>
            <a:r>
              <a:rPr lang="en-GB" sz="1600"/>
              <a:t>Transition states</a:t>
            </a:r>
            <a:endParaRPr sz="1600"/>
          </a:p>
          <a:p>
            <a:pPr indent="-330200" lvl="1" marL="914400" rtl="0" algn="l">
              <a:spcBef>
                <a:spcPts val="0"/>
              </a:spcBef>
              <a:spcAft>
                <a:spcPts val="0"/>
              </a:spcAft>
              <a:buSzPts val="1600"/>
              <a:buChar char="○"/>
            </a:pPr>
            <a:r>
              <a:rPr lang="en-GB" sz="1600"/>
              <a:t>Lifecycle where input states become historic</a:t>
            </a:r>
            <a:endParaRPr sz="1600"/>
          </a:p>
          <a:p>
            <a:pPr indent="-330200" lvl="1" marL="914400" rtl="0" algn="l">
              <a:spcBef>
                <a:spcPts val="0"/>
              </a:spcBef>
              <a:spcAft>
                <a:spcPts val="0"/>
              </a:spcAft>
              <a:buSzPts val="1600"/>
              <a:buChar char="○"/>
            </a:pPr>
            <a:r>
              <a:rPr lang="en-GB" sz="1600"/>
              <a:t>Pure functions</a:t>
            </a:r>
            <a:endParaRPr sz="1600"/>
          </a:p>
          <a:p>
            <a:pPr indent="-342900" lvl="0" marL="457200" rtl="0" algn="l">
              <a:spcBef>
                <a:spcPts val="0"/>
              </a:spcBef>
              <a:spcAft>
                <a:spcPts val="0"/>
              </a:spcAft>
              <a:buSzPts val="1800"/>
              <a:buChar char="●"/>
            </a:pPr>
            <a:r>
              <a:rPr lang="en-GB" sz="1800"/>
              <a:t>Flow framework:</a:t>
            </a:r>
            <a:endParaRPr sz="1800"/>
          </a:p>
          <a:p>
            <a:pPr indent="-330200" lvl="1" marL="914400" rtl="0" algn="l">
              <a:spcBef>
                <a:spcPts val="0"/>
              </a:spcBef>
              <a:spcAft>
                <a:spcPts val="0"/>
              </a:spcAft>
              <a:buSzPts val="1600"/>
              <a:buChar char="○"/>
            </a:pPr>
            <a:r>
              <a:rPr lang="en-GB" sz="1600"/>
              <a:t>Coordination control</a:t>
            </a:r>
            <a:endParaRPr sz="1600"/>
          </a:p>
        </p:txBody>
      </p:sp>
      <p:sp>
        <p:nvSpPr>
          <p:cNvPr id="114" name="Google Shape;114;p2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Notary services:</a:t>
            </a:r>
            <a:endParaRPr sz="1800"/>
          </a:p>
          <a:p>
            <a:pPr indent="-330200" lvl="1" marL="914400" rtl="0" algn="l">
              <a:spcBef>
                <a:spcPts val="0"/>
              </a:spcBef>
              <a:spcAft>
                <a:spcPts val="0"/>
              </a:spcAft>
              <a:buSzPts val="1600"/>
              <a:buChar char="○"/>
            </a:pPr>
            <a:r>
              <a:rPr lang="en-GB" sz="1600"/>
              <a:t>Analogous to miners</a:t>
            </a:r>
            <a:endParaRPr sz="1600"/>
          </a:p>
          <a:p>
            <a:pPr indent="-330200" lvl="1" marL="914400" rtl="0" algn="l">
              <a:spcBef>
                <a:spcPts val="0"/>
              </a:spcBef>
              <a:spcAft>
                <a:spcPts val="0"/>
              </a:spcAft>
              <a:buSzPts val="1600"/>
              <a:buChar char="○"/>
            </a:pPr>
            <a:r>
              <a:rPr lang="en-GB" sz="1600"/>
              <a:t>Multiple notary nodes of different types</a:t>
            </a:r>
            <a:endParaRPr sz="1600"/>
          </a:p>
          <a:p>
            <a:pPr indent="-330200" lvl="1" marL="914400" rtl="0" algn="l">
              <a:spcBef>
                <a:spcPts val="0"/>
              </a:spcBef>
              <a:spcAft>
                <a:spcPts val="0"/>
              </a:spcAft>
              <a:buSzPts val="1600"/>
              <a:buChar char="○"/>
            </a:pPr>
            <a:r>
              <a:rPr lang="en-GB" sz="1600"/>
              <a:t>Validate transactions</a:t>
            </a:r>
            <a:endParaRPr sz="1600"/>
          </a:p>
          <a:p>
            <a:pPr indent="-330200" lvl="0" marL="457200" rtl="0" algn="l">
              <a:spcBef>
                <a:spcPts val="0"/>
              </a:spcBef>
              <a:spcAft>
                <a:spcPts val="0"/>
              </a:spcAft>
              <a:buSzPts val="1600"/>
              <a:buChar char="●"/>
            </a:pPr>
            <a:r>
              <a:rPr lang="en-GB" sz="1600"/>
              <a:t>Oracles:</a:t>
            </a:r>
            <a:endParaRPr sz="1600"/>
          </a:p>
          <a:p>
            <a:pPr indent="-330200" lvl="1" marL="914400" rtl="0" algn="l">
              <a:spcBef>
                <a:spcPts val="0"/>
              </a:spcBef>
              <a:spcAft>
                <a:spcPts val="0"/>
              </a:spcAft>
              <a:buSzPts val="1600"/>
              <a:buChar char="○"/>
            </a:pPr>
            <a:r>
              <a:rPr lang="en-GB" sz="1600"/>
              <a:t>Authority to attest to off-ledger facts</a:t>
            </a:r>
            <a:endParaRPr sz="1600"/>
          </a:p>
          <a:p>
            <a:pPr indent="-330200" lvl="1" marL="914400" rtl="0" algn="l">
              <a:spcBef>
                <a:spcPts val="0"/>
              </a:spcBef>
              <a:spcAft>
                <a:spcPts val="0"/>
              </a:spcAft>
              <a:buSzPts val="1600"/>
              <a:buChar char="○"/>
            </a:pPr>
            <a:r>
              <a:rPr lang="en-GB" sz="1600"/>
              <a:t>External data source</a:t>
            </a:r>
            <a:endParaRPr sz="1600"/>
          </a:p>
          <a:p>
            <a:pPr indent="-330200" lvl="0" marL="457200" rtl="0" algn="l">
              <a:spcBef>
                <a:spcPts val="0"/>
              </a:spcBef>
              <a:spcAft>
                <a:spcPts val="0"/>
              </a:spcAft>
              <a:buSzPts val="1600"/>
              <a:buChar char="●"/>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