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8d43acd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8d43acd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8d43acd1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d43acd1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8d43acd1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8d43acd1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8d43acd10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8d43acd10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8d43acd10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d43acd10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8d43acd10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d43acd1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8d43acd1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8d43acd1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8d43acd10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8d43acd10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8d43acd10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d43acd1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8d43acd10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d43acd10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8d43acd1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d43acd1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8d43acd10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8d43acd10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8d43acd10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8d43acd10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8d43acd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8d43acd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8d43acd10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8d43acd10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8d43acd10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8d43acd10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8d43acd1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8d43acd1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8d43acd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8d43acd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8d43acd10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8d43acd10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8d43acd1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8d43acd1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8d43acd1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8d43acd1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8d43acd1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8d43acd1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8d43acd1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8d43acd1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8d43acd1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8d43acd1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8d43acd1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8d43acd1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8d43acd10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8d43acd10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8d43acd1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8d43acd1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8d43acd1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8d43acd1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8d43acd10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8d43acd10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8d43acd1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8d43acd1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8d43acd10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d43acd10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8d43acd1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8d43acd1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Society Management System</a:t>
            </a:r>
            <a:endParaRPr/>
          </a:p>
        </p:txBody>
      </p:sp>
      <p:sp>
        <p:nvSpPr>
          <p:cNvPr id="86" name="Google Shape;86;p13"/>
          <p:cNvSpPr txBox="1"/>
          <p:nvPr/>
        </p:nvSpPr>
        <p:spPr>
          <a:xfrm>
            <a:off x="5519525" y="3934850"/>
            <a:ext cx="3624600" cy="10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a:ea typeface="Roboto"/>
                <a:cs typeface="Roboto"/>
                <a:sym typeface="Roboto"/>
              </a:rPr>
              <a:t>Vineet Rao 		-161070001</a:t>
            </a:r>
            <a:endParaRPr sz="1800">
              <a:solidFill>
                <a:srgbClr val="CCCCCC"/>
              </a:solidFill>
              <a:latin typeface="Roboto"/>
              <a:ea typeface="Roboto"/>
              <a:cs typeface="Roboto"/>
              <a:sym typeface="Roboto"/>
            </a:endParaRPr>
          </a:p>
          <a:p>
            <a:pPr indent="0" lvl="0" marL="0" rtl="0" algn="l">
              <a:spcBef>
                <a:spcPts val="0"/>
              </a:spcBef>
              <a:spcAft>
                <a:spcPts val="0"/>
              </a:spcAft>
              <a:buNone/>
            </a:pPr>
            <a:r>
              <a:rPr lang="en" sz="1800">
                <a:solidFill>
                  <a:srgbClr val="CCCCCC"/>
                </a:solidFill>
                <a:latin typeface="Roboto"/>
                <a:ea typeface="Roboto"/>
                <a:cs typeface="Roboto"/>
                <a:sym typeface="Roboto"/>
              </a:rPr>
              <a:t>Vinayak Borhade	-161070004</a:t>
            </a:r>
            <a:endParaRPr sz="1800">
              <a:solidFill>
                <a:srgbClr val="CCCCCC"/>
              </a:solidFill>
              <a:latin typeface="Roboto"/>
              <a:ea typeface="Roboto"/>
              <a:cs typeface="Roboto"/>
              <a:sym typeface="Roboto"/>
            </a:endParaRPr>
          </a:p>
          <a:p>
            <a:pPr indent="0" lvl="0" marL="0" rtl="0" algn="l">
              <a:spcBef>
                <a:spcPts val="0"/>
              </a:spcBef>
              <a:spcAft>
                <a:spcPts val="0"/>
              </a:spcAft>
              <a:buNone/>
            </a:pPr>
            <a:r>
              <a:rPr lang="en" sz="1800">
                <a:solidFill>
                  <a:srgbClr val="CCCCCC"/>
                </a:solidFill>
                <a:latin typeface="Roboto"/>
                <a:ea typeface="Roboto"/>
                <a:cs typeface="Roboto"/>
                <a:sym typeface="Roboto"/>
              </a:rPr>
              <a:t>Ameya Daddikar 	-161070015</a:t>
            </a:r>
            <a:endParaRPr sz="1800">
              <a:solidFill>
                <a:srgbClr val="CCCCCC"/>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OF SYSTEM</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System uses a client server mechanism</a:t>
            </a:r>
            <a:endParaRPr sz="2400"/>
          </a:p>
          <a:p>
            <a:pPr indent="-381000" lvl="0" marL="457200" rtl="0" algn="l">
              <a:spcBef>
                <a:spcPts val="0"/>
              </a:spcBef>
              <a:spcAft>
                <a:spcPts val="0"/>
              </a:spcAft>
              <a:buSzPts val="2400"/>
              <a:buChar char="●"/>
            </a:pPr>
            <a:r>
              <a:rPr lang="en" sz="2400"/>
              <a:t>Web pages are used to access the system</a:t>
            </a:r>
            <a:endParaRPr sz="2400"/>
          </a:p>
          <a:p>
            <a:pPr indent="-381000" lvl="0" marL="457200" rtl="0" algn="l">
              <a:spcBef>
                <a:spcPts val="0"/>
              </a:spcBef>
              <a:spcAft>
                <a:spcPts val="0"/>
              </a:spcAft>
              <a:buSzPts val="2400"/>
              <a:buChar char="●"/>
            </a:pPr>
            <a:r>
              <a:rPr lang="en" sz="2400"/>
              <a:t>Various privileges and authorizations are provided based on roles</a:t>
            </a:r>
            <a:endParaRPr sz="2400"/>
          </a:p>
          <a:p>
            <a:pPr indent="-381000" lvl="0" marL="457200" rtl="0" algn="l">
              <a:spcBef>
                <a:spcPts val="0"/>
              </a:spcBef>
              <a:spcAft>
                <a:spcPts val="0"/>
              </a:spcAft>
              <a:buSzPts val="2400"/>
              <a:buChar char="●"/>
            </a:pPr>
            <a:r>
              <a:rPr lang="en" sz="2400"/>
              <a:t>Centralised system, to allow for cross-society features(book appointments etc.)</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UML Diagrams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50" name="Google Shape;150;p24"/>
          <p:cNvPicPr preferRelativeResize="0"/>
          <p:nvPr/>
        </p:nvPicPr>
        <p:blipFill>
          <a:blip r:embed="rId3">
            <a:alphaModFix/>
          </a:blip>
          <a:stretch>
            <a:fillRect/>
          </a:stretch>
        </p:blipFill>
        <p:spPr>
          <a:xfrm>
            <a:off x="1066800" y="1170200"/>
            <a:ext cx="7063633" cy="397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56" name="Google Shape;156;p25"/>
          <p:cNvPicPr preferRelativeResize="0"/>
          <p:nvPr/>
        </p:nvPicPr>
        <p:blipFill>
          <a:blip r:embed="rId3">
            <a:alphaModFix/>
          </a:blip>
          <a:stretch>
            <a:fillRect/>
          </a:stretch>
        </p:blipFill>
        <p:spPr>
          <a:xfrm>
            <a:off x="304800" y="1170200"/>
            <a:ext cx="8490888" cy="397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Sequence </a:t>
            </a:r>
            <a:r>
              <a:rPr lang="en" sz="3000"/>
              <a:t>Diagram</a:t>
            </a:r>
            <a:endParaRPr sz="3000"/>
          </a:p>
        </p:txBody>
      </p:sp>
      <p:pic>
        <p:nvPicPr>
          <p:cNvPr id="162" name="Google Shape;162;p26"/>
          <p:cNvPicPr preferRelativeResize="0"/>
          <p:nvPr/>
        </p:nvPicPr>
        <p:blipFill>
          <a:blip r:embed="rId3">
            <a:alphaModFix/>
          </a:blip>
          <a:stretch>
            <a:fillRect/>
          </a:stretch>
        </p:blipFill>
        <p:spPr>
          <a:xfrm>
            <a:off x="3337600" y="0"/>
            <a:ext cx="5806400" cy="5004050"/>
          </a:xfrm>
          <a:prstGeom prst="rect">
            <a:avLst/>
          </a:prstGeom>
          <a:noFill/>
          <a:ln>
            <a:noFill/>
          </a:ln>
        </p:spPr>
      </p:pic>
      <p:sp>
        <p:nvSpPr>
          <p:cNvPr id="163" name="Google Shape;163;p26"/>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Facility Booking</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Sequence Diagram</a:t>
            </a:r>
            <a:endParaRPr sz="3000"/>
          </a:p>
        </p:txBody>
      </p:sp>
      <p:sp>
        <p:nvSpPr>
          <p:cNvPr id="169" name="Google Shape;169;p2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Bill Payment</a:t>
            </a:r>
            <a:endParaRPr sz="1800"/>
          </a:p>
        </p:txBody>
      </p:sp>
      <p:pic>
        <p:nvPicPr>
          <p:cNvPr id="170" name="Google Shape;170;p27"/>
          <p:cNvPicPr preferRelativeResize="0"/>
          <p:nvPr/>
        </p:nvPicPr>
        <p:blipFill>
          <a:blip r:embed="rId3">
            <a:alphaModFix/>
          </a:blip>
          <a:stretch>
            <a:fillRect/>
          </a:stretch>
        </p:blipFill>
        <p:spPr>
          <a:xfrm>
            <a:off x="3272100" y="152400"/>
            <a:ext cx="5719500" cy="499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Collaboration </a:t>
            </a:r>
            <a:r>
              <a:rPr lang="en"/>
              <a:t>Diagram </a:t>
            </a:r>
            <a:r>
              <a:rPr lang="en"/>
              <a:t>-</a:t>
            </a:r>
            <a:r>
              <a:rPr lang="en"/>
              <a:t> Facility Booking</a:t>
            </a:r>
            <a:endParaRPr/>
          </a:p>
        </p:txBody>
      </p:sp>
      <p:pic>
        <p:nvPicPr>
          <p:cNvPr id="176" name="Google Shape;176;p28"/>
          <p:cNvPicPr preferRelativeResize="0"/>
          <p:nvPr/>
        </p:nvPicPr>
        <p:blipFill>
          <a:blip r:embed="rId3">
            <a:alphaModFix/>
          </a:blip>
          <a:stretch>
            <a:fillRect/>
          </a:stretch>
        </p:blipFill>
        <p:spPr>
          <a:xfrm>
            <a:off x="751350" y="1177425"/>
            <a:ext cx="7733525" cy="396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Collaboration Diagram</a:t>
            </a:r>
            <a:endParaRPr sz="3000"/>
          </a:p>
        </p:txBody>
      </p:sp>
      <p:sp>
        <p:nvSpPr>
          <p:cNvPr id="182" name="Google Shape;182;p2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Bill Payment</a:t>
            </a:r>
            <a:endParaRPr sz="1800"/>
          </a:p>
        </p:txBody>
      </p:sp>
      <p:pic>
        <p:nvPicPr>
          <p:cNvPr id="183" name="Google Shape;183;p29"/>
          <p:cNvPicPr preferRelativeResize="0"/>
          <p:nvPr/>
        </p:nvPicPr>
        <p:blipFill>
          <a:blip r:embed="rId3">
            <a:alphaModFix/>
          </a:blip>
          <a:stretch>
            <a:fillRect/>
          </a:stretch>
        </p:blipFill>
        <p:spPr>
          <a:xfrm>
            <a:off x="4036392" y="0"/>
            <a:ext cx="5066133"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Transition Diagram</a:t>
            </a:r>
            <a:endParaRPr/>
          </a:p>
        </p:txBody>
      </p:sp>
      <p:pic>
        <p:nvPicPr>
          <p:cNvPr id="189" name="Google Shape;189;p30"/>
          <p:cNvPicPr preferRelativeResize="0"/>
          <p:nvPr/>
        </p:nvPicPr>
        <p:blipFill>
          <a:blip r:embed="rId3">
            <a:alphaModFix/>
          </a:blip>
          <a:stretch>
            <a:fillRect/>
          </a:stretch>
        </p:blipFill>
        <p:spPr>
          <a:xfrm>
            <a:off x="228600" y="1322600"/>
            <a:ext cx="8787475" cy="343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pic>
        <p:nvPicPr>
          <p:cNvPr id="195" name="Google Shape;195;p31"/>
          <p:cNvPicPr preferRelativeResize="0"/>
          <p:nvPr/>
        </p:nvPicPr>
        <p:blipFill>
          <a:blip r:embed="rId3">
            <a:alphaModFix/>
          </a:blip>
          <a:stretch>
            <a:fillRect/>
          </a:stretch>
        </p:blipFill>
        <p:spPr>
          <a:xfrm>
            <a:off x="152400" y="1170200"/>
            <a:ext cx="8816476" cy="348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Abstract</a:t>
            </a:r>
            <a:endParaRPr/>
          </a:p>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Current System</a:t>
            </a:r>
            <a:endParaRPr/>
          </a:p>
          <a:p>
            <a:pPr indent="-342900" lvl="0" marL="457200" rtl="0" algn="l">
              <a:spcBef>
                <a:spcPts val="0"/>
              </a:spcBef>
              <a:spcAft>
                <a:spcPts val="0"/>
              </a:spcAft>
              <a:buSzPts val="1800"/>
              <a:buChar char="●"/>
            </a:pPr>
            <a:r>
              <a:rPr lang="en"/>
              <a:t>Limitations of Current System</a:t>
            </a:r>
            <a:endParaRPr/>
          </a:p>
          <a:p>
            <a:pPr indent="-342900" lvl="0" marL="457200" rtl="0" algn="l">
              <a:spcBef>
                <a:spcPts val="0"/>
              </a:spcBef>
              <a:spcAft>
                <a:spcPts val="0"/>
              </a:spcAft>
              <a:buSzPts val="1800"/>
              <a:buChar char="●"/>
            </a:pPr>
            <a:r>
              <a:rPr lang="en"/>
              <a:t>Proposed System</a:t>
            </a:r>
            <a:endParaRPr/>
          </a:p>
          <a:p>
            <a:pPr indent="-342900" lvl="0" marL="457200" rtl="0" algn="l">
              <a:spcBef>
                <a:spcPts val="0"/>
              </a:spcBef>
              <a:spcAft>
                <a:spcPts val="0"/>
              </a:spcAft>
              <a:buSzPts val="1800"/>
              <a:buChar char="●"/>
            </a:pPr>
            <a:r>
              <a:rPr lang="en"/>
              <a:t>Features</a:t>
            </a:r>
            <a:endParaRPr/>
          </a:p>
          <a:p>
            <a:pPr indent="-342900" lvl="0" marL="457200" rtl="0" algn="l">
              <a:spcBef>
                <a:spcPts val="0"/>
              </a:spcBef>
              <a:spcAft>
                <a:spcPts val="0"/>
              </a:spcAft>
              <a:buSzPts val="1800"/>
              <a:buChar char="●"/>
            </a:pPr>
            <a:r>
              <a:rPr lang="en"/>
              <a:t>Design of System</a:t>
            </a:r>
            <a:endParaRPr/>
          </a:p>
          <a:p>
            <a:pPr indent="-342900" lvl="0" marL="457200" rtl="0" algn="l">
              <a:spcBef>
                <a:spcPts val="0"/>
              </a:spcBef>
              <a:spcAft>
                <a:spcPts val="0"/>
              </a:spcAft>
              <a:buSzPts val="1800"/>
              <a:buChar char="●"/>
            </a:pPr>
            <a:r>
              <a:rPr lang="en"/>
              <a:t>UML Diagrams</a:t>
            </a:r>
            <a:endParaRPr/>
          </a:p>
          <a:p>
            <a:pPr indent="-342900" lvl="0" marL="457200" rtl="0" algn="l">
              <a:spcBef>
                <a:spcPts val="0"/>
              </a:spcBef>
              <a:spcAft>
                <a:spcPts val="0"/>
              </a:spcAft>
              <a:buSzPts val="1800"/>
              <a:buChar char="●"/>
            </a:pPr>
            <a:r>
              <a:rPr lang="en"/>
              <a:t>User Interface</a:t>
            </a:r>
            <a:endParaRPr/>
          </a:p>
          <a:p>
            <a:pPr indent="-342900" lvl="0" marL="457200" rtl="0" algn="l">
              <a:spcBef>
                <a:spcPts val="0"/>
              </a:spcBef>
              <a:spcAft>
                <a:spcPts val="0"/>
              </a:spcAft>
              <a:buSzPts val="1800"/>
              <a:buChar char="●"/>
            </a:pPr>
            <a:r>
              <a:rPr lang="en"/>
              <a:t>Future Scope</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Diagram</a:t>
            </a:r>
            <a:endParaRPr/>
          </a:p>
        </p:txBody>
      </p:sp>
      <p:pic>
        <p:nvPicPr>
          <p:cNvPr id="201" name="Google Shape;201;p32"/>
          <p:cNvPicPr preferRelativeResize="0"/>
          <p:nvPr/>
        </p:nvPicPr>
        <p:blipFill>
          <a:blip r:embed="rId3">
            <a:alphaModFix/>
          </a:blip>
          <a:stretch>
            <a:fillRect/>
          </a:stretch>
        </p:blipFill>
        <p:spPr>
          <a:xfrm>
            <a:off x="1143000" y="1170200"/>
            <a:ext cx="6775100" cy="391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Diagram</a:t>
            </a:r>
            <a:endParaRPr/>
          </a:p>
        </p:txBody>
      </p:sp>
      <p:pic>
        <p:nvPicPr>
          <p:cNvPr id="207" name="Google Shape;207;p33"/>
          <p:cNvPicPr preferRelativeResize="0"/>
          <p:nvPr/>
        </p:nvPicPr>
        <p:blipFill>
          <a:blip r:embed="rId3">
            <a:alphaModFix/>
          </a:blip>
          <a:stretch>
            <a:fillRect/>
          </a:stretch>
        </p:blipFill>
        <p:spPr>
          <a:xfrm>
            <a:off x="762000" y="1094000"/>
            <a:ext cx="7628735" cy="397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a:t>
            </a:r>
            <a:endParaRPr/>
          </a:p>
        </p:txBody>
      </p:sp>
      <p:pic>
        <p:nvPicPr>
          <p:cNvPr id="213" name="Google Shape;213;p34"/>
          <p:cNvPicPr preferRelativeResize="0"/>
          <p:nvPr/>
        </p:nvPicPr>
        <p:blipFill>
          <a:blip r:embed="rId3">
            <a:alphaModFix/>
          </a:blip>
          <a:stretch>
            <a:fillRect/>
          </a:stretch>
        </p:blipFill>
        <p:spPr>
          <a:xfrm>
            <a:off x="3145654" y="0"/>
            <a:ext cx="5998355" cy="4952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Diagram (Level - 0)</a:t>
            </a:r>
            <a:endParaRPr/>
          </a:p>
        </p:txBody>
      </p:sp>
      <p:pic>
        <p:nvPicPr>
          <p:cNvPr id="219" name="Google Shape;219;p35"/>
          <p:cNvPicPr preferRelativeResize="0"/>
          <p:nvPr/>
        </p:nvPicPr>
        <p:blipFill>
          <a:blip r:embed="rId3">
            <a:alphaModFix/>
          </a:blip>
          <a:stretch>
            <a:fillRect/>
          </a:stretch>
        </p:blipFill>
        <p:spPr>
          <a:xfrm>
            <a:off x="1366113" y="1136575"/>
            <a:ext cx="6411784" cy="382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Diagram (Level - 2)</a:t>
            </a:r>
            <a:endParaRPr/>
          </a:p>
        </p:txBody>
      </p:sp>
      <p:pic>
        <p:nvPicPr>
          <p:cNvPr id="225" name="Google Shape;225;p36"/>
          <p:cNvPicPr preferRelativeResize="0"/>
          <p:nvPr/>
        </p:nvPicPr>
        <p:blipFill>
          <a:blip r:embed="rId3">
            <a:alphaModFix/>
          </a:blip>
          <a:stretch>
            <a:fillRect/>
          </a:stretch>
        </p:blipFill>
        <p:spPr>
          <a:xfrm>
            <a:off x="1632250" y="1181400"/>
            <a:ext cx="5879507" cy="382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INTERFACE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8"/>
          <p:cNvPicPr preferRelativeResize="0"/>
          <p:nvPr/>
        </p:nvPicPr>
        <p:blipFill>
          <a:blip r:embed="rId3">
            <a:alphaModFix/>
          </a:blip>
          <a:stretch>
            <a:fillRect/>
          </a:stretch>
        </p:blipFill>
        <p:spPr>
          <a:xfrm>
            <a:off x="767600" y="89650"/>
            <a:ext cx="7608801" cy="4252451"/>
          </a:xfrm>
          <a:prstGeom prst="rect">
            <a:avLst/>
          </a:prstGeom>
          <a:noFill/>
          <a:ln>
            <a:noFill/>
          </a:ln>
        </p:spPr>
      </p:pic>
      <p:sp>
        <p:nvSpPr>
          <p:cNvPr id="236" name="Google Shape;236;p38"/>
          <p:cNvSpPr txBox="1"/>
          <p:nvPr>
            <p:ph idx="1" type="body"/>
          </p:nvPr>
        </p:nvSpPr>
        <p:spPr>
          <a:xfrm>
            <a:off x="330725" y="454470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Login Screen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Noticeboard Page</a:t>
            </a:r>
            <a:endParaRPr/>
          </a:p>
        </p:txBody>
      </p:sp>
      <p:pic>
        <p:nvPicPr>
          <p:cNvPr id="242" name="Google Shape;242;p39"/>
          <p:cNvPicPr preferRelativeResize="0"/>
          <p:nvPr/>
        </p:nvPicPr>
        <p:blipFill>
          <a:blip r:embed="rId3">
            <a:alphaModFix/>
          </a:blip>
          <a:stretch>
            <a:fillRect/>
          </a:stretch>
        </p:blipFill>
        <p:spPr>
          <a:xfrm>
            <a:off x="141200" y="85150"/>
            <a:ext cx="2679038" cy="3925776"/>
          </a:xfrm>
          <a:prstGeom prst="rect">
            <a:avLst/>
          </a:prstGeom>
          <a:noFill/>
          <a:ln>
            <a:noFill/>
          </a:ln>
        </p:spPr>
      </p:pic>
      <p:pic>
        <p:nvPicPr>
          <p:cNvPr id="243" name="Google Shape;243;p39"/>
          <p:cNvPicPr preferRelativeResize="0"/>
          <p:nvPr/>
        </p:nvPicPr>
        <p:blipFill>
          <a:blip r:embed="rId4">
            <a:alphaModFix/>
          </a:blip>
          <a:stretch>
            <a:fillRect/>
          </a:stretch>
        </p:blipFill>
        <p:spPr>
          <a:xfrm>
            <a:off x="2983838" y="410150"/>
            <a:ext cx="6018963" cy="31663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idx="1" type="body"/>
          </p:nvPr>
        </p:nvSpPr>
        <p:spPr>
          <a:xfrm>
            <a:off x="330725" y="454470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Account Page</a:t>
            </a:r>
            <a:endParaRPr/>
          </a:p>
        </p:txBody>
      </p:sp>
      <p:pic>
        <p:nvPicPr>
          <p:cNvPr id="249" name="Google Shape;249;p40"/>
          <p:cNvPicPr preferRelativeResize="0"/>
          <p:nvPr/>
        </p:nvPicPr>
        <p:blipFill>
          <a:blip r:embed="rId3">
            <a:alphaModFix/>
          </a:blip>
          <a:stretch>
            <a:fillRect/>
          </a:stretch>
        </p:blipFill>
        <p:spPr>
          <a:xfrm>
            <a:off x="197225" y="141200"/>
            <a:ext cx="2690958" cy="4239900"/>
          </a:xfrm>
          <a:prstGeom prst="rect">
            <a:avLst/>
          </a:prstGeom>
          <a:noFill/>
          <a:ln>
            <a:noFill/>
          </a:ln>
        </p:spPr>
      </p:pic>
      <p:pic>
        <p:nvPicPr>
          <p:cNvPr id="250" name="Google Shape;250;p40"/>
          <p:cNvPicPr preferRelativeResize="0"/>
          <p:nvPr/>
        </p:nvPicPr>
        <p:blipFill>
          <a:blip r:embed="rId4">
            <a:alphaModFix/>
          </a:blip>
          <a:stretch>
            <a:fillRect/>
          </a:stretch>
        </p:blipFill>
        <p:spPr>
          <a:xfrm>
            <a:off x="2995758" y="831063"/>
            <a:ext cx="5951016" cy="28601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330725" y="454470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Page</a:t>
            </a:r>
            <a:endParaRPr/>
          </a:p>
        </p:txBody>
      </p:sp>
      <p:pic>
        <p:nvPicPr>
          <p:cNvPr id="256" name="Google Shape;256;p41"/>
          <p:cNvPicPr preferRelativeResize="0"/>
          <p:nvPr/>
        </p:nvPicPr>
        <p:blipFill>
          <a:blip r:embed="rId3">
            <a:alphaModFix/>
          </a:blip>
          <a:stretch>
            <a:fillRect/>
          </a:stretch>
        </p:blipFill>
        <p:spPr>
          <a:xfrm>
            <a:off x="778825" y="208425"/>
            <a:ext cx="7586354" cy="4239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Society Management System(SMS) </a:t>
            </a:r>
            <a:r>
              <a:rPr lang="en"/>
              <a:t>offers you hassle-free platform to transform your society, making it highly functional and easily manageable. Handles society matters, it enables even a newcomer to participate in the management process. This software can handle Billing and Accounts related requirements of our clients. In a field where the Accountant / Manager normally changes along with a change in the Managing Committee.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idx="1" type="body"/>
          </p:nvPr>
        </p:nvSpPr>
        <p:spPr>
          <a:xfrm>
            <a:off x="330725" y="454470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Bill Page</a:t>
            </a:r>
            <a:endParaRPr/>
          </a:p>
        </p:txBody>
      </p:sp>
      <p:pic>
        <p:nvPicPr>
          <p:cNvPr id="262" name="Google Shape;262;p42"/>
          <p:cNvPicPr preferRelativeResize="0"/>
          <p:nvPr/>
        </p:nvPicPr>
        <p:blipFill>
          <a:blip r:embed="rId3">
            <a:alphaModFix/>
          </a:blip>
          <a:stretch>
            <a:fillRect/>
          </a:stretch>
        </p:blipFill>
        <p:spPr>
          <a:xfrm>
            <a:off x="152400" y="152400"/>
            <a:ext cx="8821728" cy="423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68" name="Google Shape;268;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Additional features:</a:t>
            </a:r>
            <a:endParaRPr sz="2400"/>
          </a:p>
          <a:p>
            <a:pPr indent="-381000" lvl="1" marL="914400" rtl="0" algn="l">
              <a:spcBef>
                <a:spcPts val="0"/>
              </a:spcBef>
              <a:spcAft>
                <a:spcPts val="0"/>
              </a:spcAft>
              <a:buSzPts val="2400"/>
              <a:buChar char="○"/>
            </a:pPr>
            <a:r>
              <a:rPr lang="en" sz="2400"/>
              <a:t>Connection to government </a:t>
            </a:r>
            <a:r>
              <a:rPr lang="en" sz="2400"/>
              <a:t>systems</a:t>
            </a:r>
            <a:r>
              <a:rPr lang="en" sz="2400"/>
              <a:t> to allow verification</a:t>
            </a:r>
            <a:endParaRPr sz="2400"/>
          </a:p>
          <a:p>
            <a:pPr indent="-381000" lvl="1" marL="914400" rtl="0" algn="l">
              <a:spcBef>
                <a:spcPts val="0"/>
              </a:spcBef>
              <a:spcAft>
                <a:spcPts val="0"/>
              </a:spcAft>
              <a:buSzPts val="2400"/>
              <a:buChar char="○"/>
            </a:pPr>
            <a:r>
              <a:rPr lang="en" sz="2400"/>
              <a:t>More decentralised system where user data may exist on user machines, with only entries on central system</a:t>
            </a:r>
            <a:endParaRPr sz="2400"/>
          </a:p>
          <a:p>
            <a:pPr indent="-381000" lvl="1" marL="914400" rtl="0" algn="l">
              <a:spcBef>
                <a:spcPts val="0"/>
              </a:spcBef>
              <a:spcAft>
                <a:spcPts val="0"/>
              </a:spcAft>
              <a:buSzPts val="2400"/>
              <a:buChar char="○"/>
            </a:pPr>
            <a:r>
              <a:rPr lang="en" sz="2400"/>
              <a:t>Full payment system with banks</a:t>
            </a:r>
            <a:endParaRPr sz="2400"/>
          </a:p>
          <a:p>
            <a:pPr indent="-381000" lvl="1" marL="914400" rtl="0" algn="l">
              <a:spcBef>
                <a:spcPts val="0"/>
              </a:spcBef>
              <a:spcAft>
                <a:spcPts val="0"/>
              </a:spcAft>
              <a:buSzPts val="2400"/>
              <a:buChar char="○"/>
            </a:pPr>
            <a:r>
              <a:rPr lang="en" sz="2400"/>
              <a:t>Connection with social media to provide more interesting uses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4" name="Google Shape;274;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and humans – both have their limits. Technology needs monitoring and feeding of data into it, to work. Humans are prone to fallacies and exhaustion. Home is the place where we escape after a hard day’s work. Home is where we rest. If managing our home, starts to feel like a burdensome chore, we lose that one abode of peace in our lives. Hence, if a simple system can help ease some of that burden, then why not give it a shot?</a:t>
            </a:r>
            <a:endParaRPr/>
          </a:p>
          <a:p>
            <a:pPr indent="0" lvl="0" marL="0" rtl="0" algn="l">
              <a:spcBef>
                <a:spcPts val="1600"/>
              </a:spcBef>
              <a:spcAft>
                <a:spcPts val="0"/>
              </a:spcAft>
              <a:buNone/>
            </a:pPr>
            <a:r>
              <a:rPr lang="en"/>
              <a:t>Thus we have implemented such System as mini-project and covered the minimalistic features/requirements for Society Management.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04" name="Google Shape;104;p1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t>
            </a:r>
            <a:r>
              <a:rPr lang="en"/>
              <a:t>a web-based Housing Society Management solution for residential and commercial complexes &amp; Housing Societies.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System</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manual system, the committee has to maintain multiple registers or ledgers. Calculating and compiling the balance sheet at the end of each financial year, are hectic and most often have flaws. Consequently, there are repeated revisions and correcting.</a:t>
            </a:r>
            <a:endParaRPr/>
          </a:p>
          <a:p>
            <a:pPr indent="0" lvl="0" marL="0" rtl="0" algn="l">
              <a:spcBef>
                <a:spcPts val="1600"/>
              </a:spcBef>
              <a:spcAft>
                <a:spcPts val="1600"/>
              </a:spcAft>
              <a:buNone/>
            </a:pPr>
            <a:r>
              <a:rPr lang="en"/>
              <a:t>WhatsApp and Facebook groups are not marked as a dedicated society management tool. Bigger the societies, more the number of WhatsApp groups. This system makes it difficult to track the official WhatsApp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Current System</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Managing Complex Audit data is Hectic</a:t>
            </a:r>
            <a:endParaRPr/>
          </a:p>
          <a:p>
            <a:pPr indent="-342900" lvl="0" marL="457200" rtl="0" algn="l">
              <a:spcBef>
                <a:spcPts val="0"/>
              </a:spcBef>
              <a:spcAft>
                <a:spcPts val="0"/>
              </a:spcAft>
              <a:buSzPts val="1800"/>
              <a:buChar char="●"/>
            </a:pPr>
            <a:r>
              <a:rPr lang="en"/>
              <a:t>No dedicated communication platform available</a:t>
            </a:r>
            <a:endParaRPr/>
          </a:p>
          <a:p>
            <a:pPr indent="-342900" lvl="0" marL="457200" rtl="0" algn="l">
              <a:spcBef>
                <a:spcPts val="0"/>
              </a:spcBef>
              <a:spcAft>
                <a:spcPts val="0"/>
              </a:spcAft>
              <a:buSzPts val="1800"/>
              <a:buChar char="●"/>
            </a:pPr>
            <a:r>
              <a:rPr lang="en"/>
              <a:t>Lack of Optimum Facilities Usage our society has to offer</a:t>
            </a:r>
            <a:endParaRPr/>
          </a:p>
          <a:p>
            <a:pPr indent="-342900" lvl="0" marL="457200" rtl="0" algn="l">
              <a:spcBef>
                <a:spcPts val="0"/>
              </a:spcBef>
              <a:spcAft>
                <a:spcPts val="0"/>
              </a:spcAft>
              <a:buSzPts val="1800"/>
              <a:buChar char="●"/>
            </a:pPr>
            <a:r>
              <a:rPr lang="en"/>
              <a:t>Maintenance dues and defaulters Tracking</a:t>
            </a:r>
            <a:endParaRPr/>
          </a:p>
          <a:p>
            <a:pPr indent="-342900" lvl="0" marL="457200" rtl="0" algn="l">
              <a:spcBef>
                <a:spcPts val="0"/>
              </a:spcBef>
              <a:spcAft>
                <a:spcPts val="0"/>
              </a:spcAft>
              <a:buSzPts val="1800"/>
              <a:buChar char="●"/>
            </a:pPr>
            <a:r>
              <a:rPr lang="en"/>
              <a:t>Security - visitor approvals, authentication, timely check-ins and checkouts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 - Working</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Proposed system consists of</a:t>
            </a:r>
            <a:endParaRPr/>
          </a:p>
          <a:p>
            <a:pPr indent="-317500" lvl="1" marL="914400" rtl="0" algn="l">
              <a:spcBef>
                <a:spcPts val="0"/>
              </a:spcBef>
              <a:spcAft>
                <a:spcPts val="0"/>
              </a:spcAft>
              <a:buSzPts val="1400"/>
              <a:buChar char="○"/>
            </a:pPr>
            <a:r>
              <a:rPr lang="en"/>
              <a:t>Society as unit</a:t>
            </a:r>
            <a:endParaRPr/>
          </a:p>
          <a:p>
            <a:pPr indent="-317500" lvl="1" marL="914400" rtl="0" algn="l">
              <a:spcBef>
                <a:spcPts val="0"/>
              </a:spcBef>
              <a:spcAft>
                <a:spcPts val="0"/>
              </a:spcAft>
              <a:buSzPts val="1400"/>
              <a:buChar char="○"/>
            </a:pPr>
            <a:r>
              <a:rPr lang="en"/>
              <a:t>Society consists of wings, flats, facilities</a:t>
            </a:r>
            <a:endParaRPr/>
          </a:p>
          <a:p>
            <a:pPr indent="-317500" lvl="1" marL="914400" rtl="0" algn="l">
              <a:spcBef>
                <a:spcPts val="0"/>
              </a:spcBef>
              <a:spcAft>
                <a:spcPts val="0"/>
              </a:spcAft>
              <a:buSzPts val="1400"/>
              <a:buChar char="○"/>
            </a:pPr>
            <a:r>
              <a:rPr lang="en"/>
              <a:t>People may login as members of the society</a:t>
            </a:r>
            <a:endParaRPr/>
          </a:p>
          <a:p>
            <a:pPr indent="-317500" lvl="1" marL="914400" rtl="0" algn="l">
              <a:spcBef>
                <a:spcPts val="0"/>
              </a:spcBef>
              <a:spcAft>
                <a:spcPts val="0"/>
              </a:spcAft>
              <a:buSzPts val="1400"/>
              <a:buChar char="○"/>
            </a:pPr>
            <a:r>
              <a:rPr lang="en"/>
              <a:t>People not belonging to a society are outsiders</a:t>
            </a:r>
            <a:endParaRPr/>
          </a:p>
          <a:p>
            <a:pPr indent="-317500" lvl="1" marL="914400" rtl="0" algn="l">
              <a:spcBef>
                <a:spcPts val="0"/>
              </a:spcBef>
              <a:spcAft>
                <a:spcPts val="0"/>
              </a:spcAft>
              <a:buSzPts val="1400"/>
              <a:buChar char="○"/>
            </a:pPr>
            <a:r>
              <a:rPr lang="en"/>
              <a:t>Members include ordinary members, </a:t>
            </a:r>
            <a:r>
              <a:rPr lang="en"/>
              <a:t>committee</a:t>
            </a:r>
            <a:r>
              <a:rPr lang="en"/>
              <a:t>, admin</a:t>
            </a:r>
            <a:endParaRPr/>
          </a:p>
          <a:p>
            <a:pPr indent="-317500" lvl="1" marL="914400" rtl="0" algn="l">
              <a:spcBef>
                <a:spcPts val="0"/>
              </a:spcBef>
              <a:spcAft>
                <a:spcPts val="0"/>
              </a:spcAft>
              <a:buSzPts val="1400"/>
              <a:buChar char="○"/>
            </a:pPr>
            <a:r>
              <a:rPr lang="en"/>
              <a:t>Admin has more powers to update the system. Members may only view most things like bills, notices etc.</a:t>
            </a:r>
            <a:endParaRPr/>
          </a:p>
          <a:p>
            <a:pPr indent="-317500" lvl="1" marL="914400" rtl="0" algn="l">
              <a:spcBef>
                <a:spcPts val="0"/>
              </a:spcBef>
              <a:spcAft>
                <a:spcPts val="0"/>
              </a:spcAft>
              <a:buSzPts val="1400"/>
              <a:buChar char="○"/>
            </a:pPr>
            <a:r>
              <a:rPr lang="en"/>
              <a:t>Members may only raise issues, book facilities etc. Power to handle it is in admin and </a:t>
            </a:r>
            <a:r>
              <a:rPr lang="en"/>
              <a:t>committee</a:t>
            </a:r>
            <a:endParaRPr/>
          </a:p>
          <a:p>
            <a:pPr indent="-317500" lvl="1" marL="914400" rtl="0" algn="l">
              <a:spcBef>
                <a:spcPts val="0"/>
              </a:spcBef>
              <a:spcAft>
                <a:spcPts val="0"/>
              </a:spcAft>
              <a:buSzPts val="1400"/>
              <a:buChar char="○"/>
            </a:pPr>
            <a:r>
              <a:rPr lang="en"/>
              <a:t>Authenticated access is </a:t>
            </a:r>
            <a:r>
              <a:rPr lang="en"/>
              <a:t>provided</a:t>
            </a:r>
            <a:r>
              <a:rPr lang="en"/>
              <a:t> to private info like bills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Facility inventory</a:t>
            </a:r>
            <a:endParaRPr sz="2400"/>
          </a:p>
          <a:p>
            <a:pPr indent="-381000" lvl="0" marL="457200" rtl="0" algn="l">
              <a:spcBef>
                <a:spcPts val="0"/>
              </a:spcBef>
              <a:spcAft>
                <a:spcPts val="0"/>
              </a:spcAft>
              <a:buSzPts val="2400"/>
              <a:buChar char="●"/>
            </a:pPr>
            <a:r>
              <a:rPr lang="en" sz="2400"/>
              <a:t>Facility timetable and booking</a:t>
            </a:r>
            <a:endParaRPr sz="2400"/>
          </a:p>
          <a:p>
            <a:pPr indent="-381000" lvl="0" marL="457200" rtl="0" algn="l">
              <a:spcBef>
                <a:spcPts val="0"/>
              </a:spcBef>
              <a:spcAft>
                <a:spcPts val="0"/>
              </a:spcAft>
              <a:buSzPts val="2400"/>
              <a:buChar char="●"/>
            </a:pPr>
            <a:r>
              <a:rPr lang="en" sz="2400"/>
              <a:t>Bill view and payment</a:t>
            </a:r>
            <a:endParaRPr sz="2400"/>
          </a:p>
          <a:p>
            <a:pPr indent="-381000" lvl="0" marL="457200" rtl="0" algn="l">
              <a:spcBef>
                <a:spcPts val="0"/>
              </a:spcBef>
              <a:spcAft>
                <a:spcPts val="0"/>
              </a:spcAft>
              <a:buSzPts val="2400"/>
              <a:buChar char="●"/>
            </a:pPr>
            <a:r>
              <a:rPr lang="en" sz="2400"/>
              <a:t>Notices announcement</a:t>
            </a:r>
            <a:endParaRPr sz="2400"/>
          </a:p>
          <a:p>
            <a:pPr indent="-381000" lvl="0" marL="457200" rtl="0" algn="l">
              <a:spcBef>
                <a:spcPts val="0"/>
              </a:spcBef>
              <a:spcAft>
                <a:spcPts val="0"/>
              </a:spcAft>
              <a:buSzPts val="2400"/>
              <a:buChar char="●"/>
            </a:pPr>
            <a:r>
              <a:rPr lang="en" sz="2400"/>
              <a:t>Raise complaints</a:t>
            </a:r>
            <a:endParaRPr sz="2400"/>
          </a:p>
          <a:p>
            <a:pPr indent="-381000" lvl="0" marL="457200" rtl="0" algn="l">
              <a:spcBef>
                <a:spcPts val="0"/>
              </a:spcBef>
              <a:spcAft>
                <a:spcPts val="0"/>
              </a:spcAft>
              <a:buSzPts val="2400"/>
              <a:buChar char="●"/>
            </a:pPr>
            <a:r>
              <a:rPr lang="en" sz="2400"/>
              <a:t>Book appointment with society admin, </a:t>
            </a:r>
            <a:r>
              <a:rPr lang="en" sz="2400"/>
              <a:t>committee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