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5" r:id="rId7"/>
    <p:sldId id="262"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19" autoAdjust="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custT="1"/>
      <dgm:spPr/>
      <dgm:t>
        <a:bodyPr/>
        <a:lstStyle/>
        <a:p>
          <a:pPr>
            <a:lnSpc>
              <a:spcPct val="100000"/>
            </a:lnSpc>
            <a:defRPr cap="all"/>
          </a:pPr>
          <a:r>
            <a:rPr lang="en-US" sz="2000" dirty="0"/>
            <a:t>VS code</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custT="1"/>
      <dgm:spPr/>
      <dgm:t>
        <a:bodyPr/>
        <a:lstStyle/>
        <a:p>
          <a:pPr>
            <a:lnSpc>
              <a:spcPct val="100000"/>
            </a:lnSpc>
            <a:defRPr cap="all"/>
          </a:pPr>
          <a:r>
            <a:rPr lang="en-US" sz="2000" dirty="0" err="1"/>
            <a:t>Powershell</a:t>
          </a:r>
          <a:endParaRPr lang="en-US" sz="2000"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custT="1"/>
      <dgm:spPr/>
      <dgm:t>
        <a:bodyPr/>
        <a:lstStyle/>
        <a:p>
          <a:pPr>
            <a:lnSpc>
              <a:spcPct val="100000"/>
            </a:lnSpc>
            <a:defRPr cap="all"/>
          </a:pPr>
          <a:r>
            <a:rPr lang="en-US" sz="2000" dirty="0" err="1"/>
            <a:t>Pycharm</a:t>
          </a:r>
          <a:endParaRPr lang="en-US" sz="2000"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ln>
          <a:noFill/>
        </a:ln>
      </dgm:spPr>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ln>
          <a:noFill/>
        </a:ln>
      </dgm:spPr>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ln>
          <a:noFill/>
        </a:ln>
      </dgm:spPr>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solidFill>
          <a:schemeClr val="bg1">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VS code</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solidFill>
          <a:schemeClr val="bg1">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err="1"/>
            <a:t>Powershell</a:t>
          </a:r>
          <a:endParaRPr lang="en-US" sz="2000" kern="1200" dirty="0"/>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solidFill>
          <a:schemeClr val="bg1">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err="1"/>
            <a:t>Pycharm</a:t>
          </a:r>
          <a:endParaRPr lang="en-US" sz="2000" kern="1200" dirty="0"/>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5/26/2021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5/26/2021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5/26/2021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5/26/2021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5/26/2021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486401" y="2077376"/>
            <a:ext cx="5322468" cy="1908990"/>
          </a:xfrm>
        </p:spPr>
        <p:txBody>
          <a:bodyPr>
            <a:normAutofit/>
          </a:bodyPr>
          <a:lstStyle/>
          <a:p>
            <a:r>
              <a:rPr lang="en-US" sz="4400" dirty="0">
                <a:solidFill>
                  <a:schemeClr val="tx1"/>
                </a:solidFill>
              </a:rPr>
              <a:t>Sophia</a:t>
            </a:r>
            <a:br>
              <a:rPr lang="en-US" sz="4400" dirty="0">
                <a:solidFill>
                  <a:schemeClr val="tx1"/>
                </a:solidFill>
              </a:rPr>
            </a:br>
            <a:r>
              <a:rPr lang="en-US" sz="4000" dirty="0">
                <a:solidFill>
                  <a:schemeClr val="tx1"/>
                </a:solidFill>
              </a:rPr>
              <a:t>Python - enabled</a:t>
            </a:r>
            <a:r>
              <a:rPr lang="en-US" sz="4400" dirty="0">
                <a:solidFill>
                  <a:schemeClr val="tx1"/>
                </a:solidFill>
              </a:rPr>
              <a:t> Assistant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Dhananjay</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Required tools</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134145473"/>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Shortening Strings (URLs) using Base 62 Encoding">
            <a:extLst>
              <a:ext uri="{FF2B5EF4-FFF2-40B4-BE49-F238E27FC236}">
                <a16:creationId xmlns:a16="http://schemas.microsoft.com/office/drawing/2014/main" id="{1280B5AB-A788-4ECC-B4AE-D1DB1B8384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0931" y="3018407"/>
            <a:ext cx="990138" cy="9901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neycomb icon PyCharm by MaurilioSM on DeviantArt">
            <a:extLst>
              <a:ext uri="{FF2B5EF4-FFF2-40B4-BE49-F238E27FC236}">
                <a16:creationId xmlns:a16="http://schemas.microsoft.com/office/drawing/2014/main" id="{F0FC8D32-8E40-488C-895B-1F2BF4E766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85556" y="3018407"/>
            <a:ext cx="990138" cy="9901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897E4E0-B49D-4047-9319-4BA24CFB42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16306" y="3018407"/>
            <a:ext cx="990138" cy="990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4D69-F085-411B-9092-CA42FC8622ED}"/>
              </a:ext>
            </a:extLst>
          </p:cNvPr>
          <p:cNvSpPr>
            <a:spLocks noGrp="1"/>
          </p:cNvSpPr>
          <p:nvPr>
            <p:ph type="title"/>
          </p:nvPr>
        </p:nvSpPr>
        <p:spPr/>
        <p:txBody>
          <a:bodyPr/>
          <a:lstStyle/>
          <a:p>
            <a:r>
              <a:rPr lang="en-IN" dirty="0"/>
              <a:t>Planning work:</a:t>
            </a:r>
          </a:p>
        </p:txBody>
      </p:sp>
      <p:pic>
        <p:nvPicPr>
          <p:cNvPr id="5" name="Picture 4">
            <a:extLst>
              <a:ext uri="{FF2B5EF4-FFF2-40B4-BE49-F238E27FC236}">
                <a16:creationId xmlns:a16="http://schemas.microsoft.com/office/drawing/2014/main" id="{FC9E1115-F934-4998-86DD-02C36309CAFC}"/>
              </a:ext>
            </a:extLst>
          </p:cNvPr>
          <p:cNvPicPr>
            <a:picLocks noChangeAspect="1"/>
          </p:cNvPicPr>
          <p:nvPr/>
        </p:nvPicPr>
        <p:blipFill>
          <a:blip r:embed="rId2"/>
          <a:stretch>
            <a:fillRect/>
          </a:stretch>
        </p:blipFill>
        <p:spPr>
          <a:xfrm>
            <a:off x="1463289" y="1933713"/>
            <a:ext cx="8448675" cy="4162425"/>
          </a:xfrm>
          <a:prstGeom prst="rect">
            <a:avLst/>
          </a:prstGeom>
        </p:spPr>
      </p:pic>
    </p:spTree>
    <p:extLst>
      <p:ext uri="{BB962C8B-B14F-4D97-AF65-F5344CB8AC3E}">
        <p14:creationId xmlns:p14="http://schemas.microsoft.com/office/powerpoint/2010/main" val="1180245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9A02-CD49-4A76-9774-2D77B0654D12}"/>
              </a:ext>
            </a:extLst>
          </p:cNvPr>
          <p:cNvSpPr>
            <a:spLocks noGrp="1"/>
          </p:cNvSpPr>
          <p:nvPr>
            <p:ph type="title"/>
          </p:nvPr>
        </p:nvSpPr>
        <p:spPr/>
        <p:txBody>
          <a:bodyPr/>
          <a:lstStyle/>
          <a:p>
            <a:r>
              <a:rPr lang="en-IN" dirty="0"/>
              <a:t>Required libraries and modules:</a:t>
            </a:r>
          </a:p>
        </p:txBody>
      </p:sp>
      <p:sp>
        <p:nvSpPr>
          <p:cNvPr id="3" name="Content Placeholder 2">
            <a:extLst>
              <a:ext uri="{FF2B5EF4-FFF2-40B4-BE49-F238E27FC236}">
                <a16:creationId xmlns:a16="http://schemas.microsoft.com/office/drawing/2014/main" id="{998C3A14-5F2C-4C6F-A4C3-97636FE1A0E3}"/>
              </a:ext>
            </a:extLst>
          </p:cNvPr>
          <p:cNvSpPr>
            <a:spLocks noGrp="1"/>
          </p:cNvSpPr>
          <p:nvPr>
            <p:ph idx="1"/>
          </p:nvPr>
        </p:nvSpPr>
        <p:spPr/>
        <p:txBody>
          <a:bodyPr/>
          <a:lstStyle/>
          <a:p>
            <a:r>
              <a:rPr lang="en-IN" b="0" dirty="0" err="1">
                <a:effectLst/>
                <a:latin typeface="Consolas" panose="020B0609020204030204" pitchFamily="49" charset="0"/>
              </a:rPr>
              <a:t>Webbrowser</a:t>
            </a:r>
            <a:endParaRPr lang="en-IN" b="0" dirty="0">
              <a:effectLst/>
              <a:latin typeface="Consolas" panose="020B0609020204030204" pitchFamily="49" charset="0"/>
            </a:endParaRPr>
          </a:p>
          <a:p>
            <a:r>
              <a:rPr lang="en-IN" dirty="0" err="1">
                <a:latin typeface="Consolas" panose="020B0609020204030204" pitchFamily="49" charset="0"/>
              </a:rPr>
              <a:t>Os</a:t>
            </a:r>
            <a:endParaRPr lang="en-IN" dirty="0">
              <a:latin typeface="Consolas" panose="020B0609020204030204" pitchFamily="49" charset="0"/>
            </a:endParaRPr>
          </a:p>
          <a:p>
            <a:r>
              <a:rPr lang="en-IN" b="0" dirty="0">
                <a:effectLst/>
                <a:latin typeface="Consolas" panose="020B0609020204030204" pitchFamily="49" charset="0"/>
              </a:rPr>
              <a:t>Wikipedia </a:t>
            </a:r>
          </a:p>
          <a:p>
            <a:r>
              <a:rPr lang="en-IN" dirty="0">
                <a:latin typeface="Consolas" panose="020B0609020204030204" pitchFamily="49" charset="0"/>
              </a:rPr>
              <a:t>Date-time</a:t>
            </a:r>
          </a:p>
          <a:p>
            <a:r>
              <a:rPr lang="en-IN" b="0" dirty="0">
                <a:effectLst/>
                <a:latin typeface="Consolas" panose="020B0609020204030204" pitchFamily="49" charset="0"/>
              </a:rPr>
              <a:t>Speech </a:t>
            </a:r>
            <a:r>
              <a:rPr lang="en-IN" b="0" dirty="0" err="1">
                <a:effectLst/>
                <a:latin typeface="Consolas" panose="020B0609020204030204" pitchFamily="49" charset="0"/>
              </a:rPr>
              <a:t>recognization</a:t>
            </a:r>
            <a:endParaRPr lang="en-IN" b="0" dirty="0">
              <a:effectLst/>
              <a:latin typeface="Consolas" panose="020B0609020204030204" pitchFamily="49" charset="0"/>
            </a:endParaRPr>
          </a:p>
          <a:p>
            <a:r>
              <a:rPr lang="en-IN" dirty="0">
                <a:latin typeface="Consolas" panose="020B0609020204030204" pitchFamily="49" charset="0"/>
              </a:rPr>
              <a:t>Random </a:t>
            </a:r>
          </a:p>
          <a:p>
            <a:r>
              <a:rPr lang="en-IN" b="0" dirty="0">
                <a:effectLst/>
                <a:latin typeface="Consolas" panose="020B0609020204030204" pitchFamily="49" charset="0"/>
              </a:rPr>
              <a:t>Operator</a:t>
            </a:r>
          </a:p>
          <a:p>
            <a:r>
              <a:rPr lang="en-IN" dirty="0">
                <a:latin typeface="Consolas" panose="020B0609020204030204" pitchFamily="49" charset="0"/>
              </a:rPr>
              <a:t>…..</a:t>
            </a:r>
          </a:p>
          <a:p>
            <a:endParaRPr lang="en-IN" b="0" dirty="0">
              <a:effectLst/>
              <a:latin typeface="Consolas" panose="020B0609020204030204" pitchFamily="49" charset="0"/>
            </a:endParaRPr>
          </a:p>
          <a:p>
            <a:endParaRPr lang="en-IN" dirty="0"/>
          </a:p>
        </p:txBody>
      </p:sp>
    </p:spTree>
    <p:extLst>
      <p:ext uri="{BB962C8B-B14F-4D97-AF65-F5344CB8AC3E}">
        <p14:creationId xmlns:p14="http://schemas.microsoft.com/office/powerpoint/2010/main" val="1392627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5CE6-1512-4359-943A-8B539ACF9EEA}"/>
              </a:ext>
            </a:extLst>
          </p:cNvPr>
          <p:cNvSpPr>
            <a:spLocks noGrp="1"/>
          </p:cNvSpPr>
          <p:nvPr>
            <p:ph type="title"/>
          </p:nvPr>
        </p:nvSpPr>
        <p:spPr/>
        <p:txBody>
          <a:bodyPr/>
          <a:lstStyle/>
          <a:p>
            <a:r>
              <a:rPr lang="en-IN" dirty="0"/>
              <a:t>Code Snaps:</a:t>
            </a:r>
          </a:p>
        </p:txBody>
      </p:sp>
      <p:pic>
        <p:nvPicPr>
          <p:cNvPr id="5" name="Picture 4">
            <a:extLst>
              <a:ext uri="{FF2B5EF4-FFF2-40B4-BE49-F238E27FC236}">
                <a16:creationId xmlns:a16="http://schemas.microsoft.com/office/drawing/2014/main" id="{63C791E1-E6AB-4226-B305-48FEE4971416}"/>
              </a:ext>
            </a:extLst>
          </p:cNvPr>
          <p:cNvPicPr>
            <a:picLocks noChangeAspect="1"/>
          </p:cNvPicPr>
          <p:nvPr/>
        </p:nvPicPr>
        <p:blipFill>
          <a:blip r:embed="rId2"/>
          <a:stretch>
            <a:fillRect/>
          </a:stretch>
        </p:blipFill>
        <p:spPr>
          <a:xfrm>
            <a:off x="603682" y="1748181"/>
            <a:ext cx="7590407" cy="4467225"/>
          </a:xfrm>
          <a:prstGeom prst="rect">
            <a:avLst/>
          </a:prstGeom>
        </p:spPr>
      </p:pic>
      <p:pic>
        <p:nvPicPr>
          <p:cNvPr id="7" name="Picture 6">
            <a:extLst>
              <a:ext uri="{FF2B5EF4-FFF2-40B4-BE49-F238E27FC236}">
                <a16:creationId xmlns:a16="http://schemas.microsoft.com/office/drawing/2014/main" id="{D0BE697A-50D3-4EE8-9248-1296967AFEB3}"/>
              </a:ext>
            </a:extLst>
          </p:cNvPr>
          <p:cNvPicPr>
            <a:picLocks noChangeAspect="1"/>
          </p:cNvPicPr>
          <p:nvPr/>
        </p:nvPicPr>
        <p:blipFill>
          <a:blip r:embed="rId3"/>
          <a:stretch>
            <a:fillRect/>
          </a:stretch>
        </p:blipFill>
        <p:spPr>
          <a:xfrm>
            <a:off x="8417510" y="1748181"/>
            <a:ext cx="1419225" cy="3143250"/>
          </a:xfrm>
          <a:prstGeom prst="rect">
            <a:avLst/>
          </a:prstGeom>
        </p:spPr>
      </p:pic>
      <p:pic>
        <p:nvPicPr>
          <p:cNvPr id="9" name="Picture 8">
            <a:extLst>
              <a:ext uri="{FF2B5EF4-FFF2-40B4-BE49-F238E27FC236}">
                <a16:creationId xmlns:a16="http://schemas.microsoft.com/office/drawing/2014/main" id="{71BA37C3-D01C-4F01-A251-FCD311DE0653}"/>
              </a:ext>
            </a:extLst>
          </p:cNvPr>
          <p:cNvPicPr>
            <a:picLocks noChangeAspect="1"/>
          </p:cNvPicPr>
          <p:nvPr/>
        </p:nvPicPr>
        <p:blipFill>
          <a:blip r:embed="rId4"/>
          <a:stretch>
            <a:fillRect/>
          </a:stretch>
        </p:blipFill>
        <p:spPr>
          <a:xfrm>
            <a:off x="10060156" y="3138831"/>
            <a:ext cx="1276350" cy="3076575"/>
          </a:xfrm>
          <a:prstGeom prst="rect">
            <a:avLst/>
          </a:prstGeom>
        </p:spPr>
      </p:pic>
    </p:spTree>
    <p:extLst>
      <p:ext uri="{BB962C8B-B14F-4D97-AF65-F5344CB8AC3E}">
        <p14:creationId xmlns:p14="http://schemas.microsoft.com/office/powerpoint/2010/main" val="1696405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2FD35-AF2C-41D2-8FFE-5193EFFDEED4}"/>
              </a:ext>
            </a:extLst>
          </p:cNvPr>
          <p:cNvSpPr>
            <a:spLocks noGrp="1"/>
          </p:cNvSpPr>
          <p:nvPr>
            <p:ph type="title"/>
          </p:nvPr>
        </p:nvSpPr>
        <p:spPr/>
        <p:txBody>
          <a:bodyPr/>
          <a:lstStyle/>
          <a:p>
            <a:r>
              <a:rPr lang="en-IN" dirty="0"/>
              <a:t>Virtualization of Project:</a:t>
            </a:r>
          </a:p>
        </p:txBody>
      </p:sp>
      <p:pic>
        <p:nvPicPr>
          <p:cNvPr id="5" name="Picture 4">
            <a:extLst>
              <a:ext uri="{FF2B5EF4-FFF2-40B4-BE49-F238E27FC236}">
                <a16:creationId xmlns:a16="http://schemas.microsoft.com/office/drawing/2014/main" id="{BA2F5E34-025C-43AA-9A3E-B4AF660249B4}"/>
              </a:ext>
            </a:extLst>
          </p:cNvPr>
          <p:cNvPicPr>
            <a:picLocks noChangeAspect="1"/>
          </p:cNvPicPr>
          <p:nvPr/>
        </p:nvPicPr>
        <p:blipFill>
          <a:blip r:embed="rId2"/>
          <a:stretch>
            <a:fillRect/>
          </a:stretch>
        </p:blipFill>
        <p:spPr>
          <a:xfrm>
            <a:off x="873803" y="1756160"/>
            <a:ext cx="5810250" cy="2333625"/>
          </a:xfrm>
          <a:prstGeom prst="rect">
            <a:avLst/>
          </a:prstGeom>
        </p:spPr>
      </p:pic>
      <p:pic>
        <p:nvPicPr>
          <p:cNvPr id="7" name="Picture 6">
            <a:extLst>
              <a:ext uri="{FF2B5EF4-FFF2-40B4-BE49-F238E27FC236}">
                <a16:creationId xmlns:a16="http://schemas.microsoft.com/office/drawing/2014/main" id="{4206A73E-E63F-4197-9152-5B8C5116EDC3}"/>
              </a:ext>
            </a:extLst>
          </p:cNvPr>
          <p:cNvPicPr>
            <a:picLocks noChangeAspect="1"/>
          </p:cNvPicPr>
          <p:nvPr/>
        </p:nvPicPr>
        <p:blipFill>
          <a:blip r:embed="rId3"/>
          <a:stretch>
            <a:fillRect/>
          </a:stretch>
        </p:blipFill>
        <p:spPr>
          <a:xfrm>
            <a:off x="4777481" y="2820232"/>
            <a:ext cx="6667500" cy="3267075"/>
          </a:xfrm>
          <a:prstGeom prst="rect">
            <a:avLst/>
          </a:prstGeom>
        </p:spPr>
      </p:pic>
    </p:spTree>
    <p:extLst>
      <p:ext uri="{BB962C8B-B14F-4D97-AF65-F5344CB8AC3E}">
        <p14:creationId xmlns:p14="http://schemas.microsoft.com/office/powerpoint/2010/main" val="404625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D076C-D970-418E-BD6F-718218C352FA}"/>
              </a:ext>
            </a:extLst>
          </p:cNvPr>
          <p:cNvSpPr>
            <a:spLocks noGrp="1"/>
          </p:cNvSpPr>
          <p:nvPr>
            <p:ph type="title"/>
          </p:nvPr>
        </p:nvSpPr>
        <p:spPr/>
        <p:txBody>
          <a:bodyPr/>
          <a:lstStyle/>
          <a:p>
            <a:r>
              <a:rPr lang="en-IN" dirty="0"/>
              <a:t>Gains:</a:t>
            </a:r>
          </a:p>
        </p:txBody>
      </p:sp>
      <p:sp>
        <p:nvSpPr>
          <p:cNvPr id="3" name="Content Placeholder 2">
            <a:extLst>
              <a:ext uri="{FF2B5EF4-FFF2-40B4-BE49-F238E27FC236}">
                <a16:creationId xmlns:a16="http://schemas.microsoft.com/office/drawing/2014/main" id="{DDC030DC-4455-4FDF-B61F-E733CE3A00A9}"/>
              </a:ext>
            </a:extLst>
          </p:cNvPr>
          <p:cNvSpPr>
            <a:spLocks noGrp="1"/>
          </p:cNvSpPr>
          <p:nvPr>
            <p:ph idx="1"/>
          </p:nvPr>
        </p:nvSpPr>
        <p:spPr>
          <a:xfrm>
            <a:off x="1265807" y="2461334"/>
            <a:ext cx="8117890" cy="1935332"/>
          </a:xfrm>
        </p:spPr>
        <p:txBody>
          <a:bodyPr>
            <a:normAutofit lnSpcReduction="10000"/>
          </a:bodyPr>
          <a:lstStyle/>
          <a:p>
            <a:r>
              <a:rPr lang="en-IN" sz="1800" dirty="0"/>
              <a:t>It’s simple as possible, we consider time as money but we know that we can’t create any single moment so having an assistant for some usual and less priority work will add time to our slots. </a:t>
            </a:r>
          </a:p>
          <a:p>
            <a:r>
              <a:rPr lang="en-IN" sz="1800" dirty="0"/>
              <a:t>Also I have made it when I was leaning python in the 4</a:t>
            </a:r>
            <a:r>
              <a:rPr lang="en-IN" sz="1800" baseline="30000" dirty="0"/>
              <a:t>th</a:t>
            </a:r>
            <a:r>
              <a:rPr lang="en-IN" sz="1800" dirty="0"/>
              <a:t> semester. So, it was helpful for me to easily see the functions what I’m writing into working. </a:t>
            </a:r>
          </a:p>
        </p:txBody>
      </p:sp>
    </p:spTree>
    <p:extLst>
      <p:ext uri="{BB962C8B-B14F-4D97-AF65-F5344CB8AC3E}">
        <p14:creationId xmlns:p14="http://schemas.microsoft.com/office/powerpoint/2010/main" val="2161406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{7A5EB58C-D76B-42EA-830E-EDA061A630C7}tf78438558_win32</Template>
  <TotalTime>82</TotalTime>
  <Words>110</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Century Gothic</vt:lpstr>
      <vt:lpstr>Consolas</vt:lpstr>
      <vt:lpstr>Garamond</vt:lpstr>
      <vt:lpstr>SavonVTI</vt:lpstr>
      <vt:lpstr>Sophia Python - enabled Assistant</vt:lpstr>
      <vt:lpstr>Required tools</vt:lpstr>
      <vt:lpstr>Planning work:</vt:lpstr>
      <vt:lpstr>Required libraries and modules:</vt:lpstr>
      <vt:lpstr>Code Snaps:</vt:lpstr>
      <vt:lpstr>Virtualization of Project:</vt:lpstr>
      <vt:lpstr>Gains: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Jarvis Ai enabled Assistant</dc:title>
  <dc:creator>DHANANJAY PATEL</dc:creator>
  <cp:lastModifiedBy>DHANANJAY PATEL</cp:lastModifiedBy>
  <cp:revision>9</cp:revision>
  <dcterms:created xsi:type="dcterms:W3CDTF">2020-12-01T10:49:07Z</dcterms:created>
  <dcterms:modified xsi:type="dcterms:W3CDTF">2021-05-26T14:31:24Z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