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8" r:id="rId3"/>
    <p:sldId id="26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152056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1976" y="843576"/>
            <a:ext cx="1872208" cy="4971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Escribe las opciones para filtrar </a:t>
            </a:r>
            <a:endParaRPr lang="es-ES" sz="1400" dirty="0"/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68080" y="692696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="" xmlns:a16="http://schemas.microsoft.com/office/drawing/2014/main" id="{C3113788-5262-445A-A98C-F51FDFC00FE7}"/>
              </a:ext>
            </a:extLst>
          </p:cNvPr>
          <p:cNvSpPr/>
          <p:nvPr/>
        </p:nvSpPr>
        <p:spPr>
          <a:xfrm>
            <a:off x="3508854" y="155777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Lee por teclado la elección</a:t>
            </a:r>
            <a:endParaRPr lang="es-ES" sz="1600" dirty="0"/>
          </a:p>
        </p:txBody>
      </p:sp>
      <p:sp>
        <p:nvSpPr>
          <p:cNvPr id="73" name="7 Proceso">
            <a:extLst>
              <a:ext uri="{FF2B5EF4-FFF2-40B4-BE49-F238E27FC236}">
                <a16:creationId xmlns="" xmlns:a16="http://schemas.microsoft.com/office/drawing/2014/main" id="{8EF54440-4430-40AB-A469-A30BD6CE50DB}"/>
              </a:ext>
            </a:extLst>
          </p:cNvPr>
          <p:cNvSpPr/>
          <p:nvPr/>
        </p:nvSpPr>
        <p:spPr>
          <a:xfrm>
            <a:off x="551656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nombre de autor</a:t>
            </a:r>
            <a:endParaRPr lang="es-ES" sz="1400" dirty="0"/>
          </a:p>
        </p:txBody>
      </p:sp>
      <p:sp>
        <p:nvSpPr>
          <p:cNvPr id="118" name="175 CuadroTexto">
            <a:extLst>
              <a:ext uri="{FF2B5EF4-FFF2-40B4-BE49-F238E27FC236}">
                <a16:creationId xmlns=""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550174" y="243174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sp>
        <p:nvSpPr>
          <p:cNvPr id="130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1935034" y="244812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sp>
        <p:nvSpPr>
          <p:cNvPr id="144" name="175 CuadroTexto">
            <a:extLst>
              <a:ext uri="{FF2B5EF4-FFF2-40B4-BE49-F238E27FC236}">
                <a16:creationId xmlns="" xmlns:a16="http://schemas.microsoft.com/office/drawing/2014/main" id="{31822DB5-8191-48AA-8429-9CE3DF2CDAD2}"/>
              </a:ext>
            </a:extLst>
          </p:cNvPr>
          <p:cNvSpPr txBox="1"/>
          <p:nvPr/>
        </p:nvSpPr>
        <p:spPr>
          <a:xfrm>
            <a:off x="3215952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="" xmlns:a16="http://schemas.microsoft.com/office/drawing/2014/main" id="{90A4D8B2-B06A-4247-B9AA-4F33655EF8E4}"/>
              </a:ext>
            </a:extLst>
          </p:cNvPr>
          <p:cNvSpPr txBox="1"/>
          <p:nvPr/>
        </p:nvSpPr>
        <p:spPr>
          <a:xfrm>
            <a:off x="4584104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="" xmlns:a16="http://schemas.microsoft.com/office/drawing/2014/main" id="{C44F39B8-5149-42AF-82B3-7611B04BFF40}"/>
              </a:ext>
            </a:extLst>
          </p:cNvPr>
          <p:cNvSpPr txBox="1"/>
          <p:nvPr/>
        </p:nvSpPr>
        <p:spPr>
          <a:xfrm>
            <a:off x="5952256" y="243709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97" name="7 Proceso">
            <a:extLst>
              <a:ext uri="{FF2B5EF4-FFF2-40B4-BE49-F238E27FC236}">
                <a16:creationId xmlns=""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4584104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valoración</a:t>
            </a:r>
            <a:endParaRPr lang="es-ES" sz="1400" dirty="0"/>
          </a:p>
        </p:txBody>
      </p:sp>
      <p:sp>
        <p:nvSpPr>
          <p:cNvPr id="89" name="7 Proceso">
            <a:extLst>
              <a:ext uri="{FF2B5EF4-FFF2-40B4-BE49-F238E27FC236}">
                <a16:creationId xmlns="" xmlns:a16="http://schemas.microsoft.com/office/drawing/2014/main" id="{6141AEA9-5D4F-4044-BDE3-AC85958E0B8F}"/>
              </a:ext>
            </a:extLst>
          </p:cNvPr>
          <p:cNvSpPr/>
          <p:nvPr/>
        </p:nvSpPr>
        <p:spPr>
          <a:xfrm>
            <a:off x="3215952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año de publicación</a:t>
            </a:r>
            <a:endParaRPr lang="es-ES" sz="1400" dirty="0"/>
          </a:p>
        </p:txBody>
      </p:sp>
      <p:sp>
        <p:nvSpPr>
          <p:cNvPr id="85" name="7 Proceso">
            <a:extLst>
              <a:ext uri="{FF2B5EF4-FFF2-40B4-BE49-F238E27FC236}">
                <a16:creationId xmlns="" xmlns:a16="http://schemas.microsoft.com/office/drawing/2014/main" id="{165D7C7B-01EC-4985-885D-131C8A170832}"/>
              </a:ext>
            </a:extLst>
          </p:cNvPr>
          <p:cNvSpPr/>
          <p:nvPr/>
        </p:nvSpPr>
        <p:spPr>
          <a:xfrm>
            <a:off x="1919808" y="2725124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el género</a:t>
            </a:r>
            <a:endParaRPr lang="es-ES" sz="1400" dirty="0"/>
          </a:p>
        </p:txBody>
      </p:sp>
      <p:sp>
        <p:nvSpPr>
          <p:cNvPr id="103" name="7 Proceso">
            <a:extLst>
              <a:ext uri="{FF2B5EF4-FFF2-40B4-BE49-F238E27FC236}">
                <a16:creationId xmlns="" xmlns:a16="http://schemas.microsoft.com/office/drawing/2014/main" id="{94ED0AD6-104B-4116-9C12-FC84F9F8117B}"/>
              </a:ext>
            </a:extLst>
          </p:cNvPr>
          <p:cNvSpPr/>
          <p:nvPr/>
        </p:nvSpPr>
        <p:spPr>
          <a:xfrm>
            <a:off x="5950774" y="2725124"/>
            <a:ext cx="1081602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número de páginas</a:t>
            </a:r>
            <a:endParaRPr lang="es-ES" sz="1400" dirty="0"/>
          </a:p>
        </p:txBody>
      </p:sp>
      <p:cxnSp>
        <p:nvCxnSpPr>
          <p:cNvPr id="131" name="130 Conector recto"/>
          <p:cNvCxnSpPr>
            <a:endCxn id="62" idx="0"/>
          </p:cNvCxnSpPr>
          <p:nvPr/>
        </p:nvCxnSpPr>
        <p:spPr>
          <a:xfrm>
            <a:off x="4368080" y="1172282"/>
            <a:ext cx="13744" cy="3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7 Proceso">
            <a:extLst>
              <a:ext uri="{FF2B5EF4-FFF2-40B4-BE49-F238E27FC236}">
                <a16:creationId xmlns=""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7248400" y="2725124"/>
            <a:ext cx="1656184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</a:t>
            </a:r>
            <a:r>
              <a:rPr lang="es-ES" sz="1400" dirty="0" smtClean="0"/>
              <a:t>epetición en caso de pulsar otra tecla</a:t>
            </a:r>
            <a:endParaRPr lang="es-ES" sz="1400" dirty="0"/>
          </a:p>
        </p:txBody>
      </p:sp>
      <p:sp>
        <p:nvSpPr>
          <p:cNvPr id="139" name="175 CuadroTexto">
            <a:extLst>
              <a:ext uri="{FF2B5EF4-FFF2-40B4-BE49-F238E27FC236}">
                <a16:creationId xmlns="" xmlns:a16="http://schemas.microsoft.com/office/drawing/2014/main" id="{C44F39B8-5149-42AF-82B3-7611B04BFF40}"/>
              </a:ext>
            </a:extLst>
          </p:cNvPr>
          <p:cNvSpPr txBox="1"/>
          <p:nvPr/>
        </p:nvSpPr>
        <p:spPr>
          <a:xfrm>
            <a:off x="7327310" y="2437092"/>
            <a:ext cx="71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Default</a:t>
            </a:r>
            <a:endParaRPr lang="es-ES" sz="1200" dirty="0"/>
          </a:p>
        </p:txBody>
      </p:sp>
      <p:cxnSp>
        <p:nvCxnSpPr>
          <p:cNvPr id="143" name="142 Conector angular"/>
          <p:cNvCxnSpPr>
            <a:stCxn id="62" idx="2"/>
            <a:endCxn id="73" idx="0"/>
          </p:cNvCxnSpPr>
          <p:nvPr/>
        </p:nvCxnSpPr>
        <p:spPr>
          <a:xfrm rot="5400000">
            <a:off x="2492219" y="835519"/>
            <a:ext cx="489102" cy="3290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angular"/>
          <p:cNvCxnSpPr>
            <a:stCxn id="62" idx="2"/>
            <a:endCxn id="85" idx="0"/>
          </p:cNvCxnSpPr>
          <p:nvPr/>
        </p:nvCxnSpPr>
        <p:spPr>
          <a:xfrm rot="5400000">
            <a:off x="3176295" y="1519595"/>
            <a:ext cx="489102" cy="1921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angular"/>
          <p:cNvCxnSpPr>
            <a:stCxn id="62" idx="2"/>
            <a:endCxn id="89" idx="0"/>
          </p:cNvCxnSpPr>
          <p:nvPr/>
        </p:nvCxnSpPr>
        <p:spPr>
          <a:xfrm rot="5400000">
            <a:off x="3824367" y="2167667"/>
            <a:ext cx="489102" cy="6258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angular"/>
          <p:cNvCxnSpPr>
            <a:stCxn id="62" idx="2"/>
            <a:endCxn id="97" idx="0"/>
          </p:cNvCxnSpPr>
          <p:nvPr/>
        </p:nvCxnSpPr>
        <p:spPr>
          <a:xfrm rot="16200000" flipH="1">
            <a:off x="4508443" y="2109403"/>
            <a:ext cx="489102" cy="742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62" idx="2"/>
            <a:endCxn id="103" idx="0"/>
          </p:cNvCxnSpPr>
          <p:nvPr/>
        </p:nvCxnSpPr>
        <p:spPr>
          <a:xfrm rot="16200000" flipH="1">
            <a:off x="5192148" y="1425697"/>
            <a:ext cx="489102" cy="2109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62" idx="2"/>
            <a:endCxn id="138" idx="0"/>
          </p:cNvCxnSpPr>
          <p:nvPr/>
        </p:nvCxnSpPr>
        <p:spPr>
          <a:xfrm rot="16200000" flipH="1">
            <a:off x="5984607" y="633239"/>
            <a:ext cx="489102" cy="3694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Decisión"/>
          <p:cNvSpPr/>
          <p:nvPr/>
        </p:nvSpPr>
        <p:spPr>
          <a:xfrm>
            <a:off x="3431976" y="3548546"/>
            <a:ext cx="1944216" cy="79208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Repetir?</a:t>
            </a:r>
            <a:endParaRPr lang="es-ES" dirty="0"/>
          </a:p>
        </p:txBody>
      </p:sp>
      <p:cxnSp>
        <p:nvCxnSpPr>
          <p:cNvPr id="168" name="167 Conector angular"/>
          <p:cNvCxnSpPr>
            <a:stCxn id="73" idx="2"/>
            <a:endCxn id="166" idx="0"/>
          </p:cNvCxnSpPr>
          <p:nvPr/>
        </p:nvCxnSpPr>
        <p:spPr>
          <a:xfrm rot="16200000" flipH="1">
            <a:off x="2552213" y="1696675"/>
            <a:ext cx="391374" cy="33123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85" idx="2"/>
            <a:endCxn id="166" idx="0"/>
          </p:cNvCxnSpPr>
          <p:nvPr/>
        </p:nvCxnSpPr>
        <p:spPr>
          <a:xfrm rot="16200000" flipH="1">
            <a:off x="3236289" y="2380751"/>
            <a:ext cx="391374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89" idx="2"/>
            <a:endCxn id="166" idx="0"/>
          </p:cNvCxnSpPr>
          <p:nvPr/>
        </p:nvCxnSpPr>
        <p:spPr>
          <a:xfrm rot="16200000" flipH="1">
            <a:off x="3884361" y="3028823"/>
            <a:ext cx="39137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angular"/>
          <p:cNvCxnSpPr>
            <a:stCxn id="97" idx="2"/>
            <a:endCxn id="166" idx="0"/>
          </p:cNvCxnSpPr>
          <p:nvPr/>
        </p:nvCxnSpPr>
        <p:spPr>
          <a:xfrm rot="5400000">
            <a:off x="4568437" y="2992819"/>
            <a:ext cx="391374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angular"/>
          <p:cNvCxnSpPr>
            <a:stCxn id="103" idx="2"/>
            <a:endCxn id="166" idx="0"/>
          </p:cNvCxnSpPr>
          <p:nvPr/>
        </p:nvCxnSpPr>
        <p:spPr>
          <a:xfrm rot="5400000">
            <a:off x="5252143" y="2309114"/>
            <a:ext cx="391374" cy="2087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138" idx="2"/>
            <a:endCxn id="166" idx="0"/>
          </p:cNvCxnSpPr>
          <p:nvPr/>
        </p:nvCxnSpPr>
        <p:spPr>
          <a:xfrm rot="5400000">
            <a:off x="6044601" y="1516655"/>
            <a:ext cx="391374" cy="3672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angular"/>
          <p:cNvCxnSpPr>
            <a:stCxn id="166" idx="1"/>
            <a:endCxn id="62" idx="1"/>
          </p:cNvCxnSpPr>
          <p:nvPr/>
        </p:nvCxnSpPr>
        <p:spPr>
          <a:xfrm rot="10800000" flipH="1">
            <a:off x="3431976" y="1896898"/>
            <a:ext cx="76878" cy="2047692"/>
          </a:xfrm>
          <a:prstGeom prst="bentConnector3">
            <a:avLst>
              <a:gd name="adj1" fmla="val -4033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3071936" y="370359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86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4656112" y="434063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92" name="191 Conector recto de flecha"/>
          <p:cNvCxnSpPr>
            <a:stCxn id="166" idx="2"/>
          </p:cNvCxnSpPr>
          <p:nvPr/>
        </p:nvCxnSpPr>
        <p:spPr>
          <a:xfrm>
            <a:off x="4404084" y="434063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199 Conector"/>
          <p:cNvSpPr/>
          <p:nvPr/>
        </p:nvSpPr>
        <p:spPr>
          <a:xfrm>
            <a:off x="4139952" y="6237312"/>
            <a:ext cx="504056" cy="4766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62 Rectángulo">
            <a:extLst>
              <a:ext uri="{FF2B5EF4-FFF2-40B4-BE49-F238E27FC236}">
                <a16:creationId xmlns="" xmlns:a16="http://schemas.microsoft.com/office/drawing/2014/main" id="{7020EBE3-4327-40D5-B243-D11F97E3F170}"/>
              </a:ext>
            </a:extLst>
          </p:cNvPr>
          <p:cNvSpPr/>
          <p:nvPr/>
        </p:nvSpPr>
        <p:spPr>
          <a:xfrm>
            <a:off x="467544" y="188640"/>
            <a:ext cx="1501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filtrar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0" name="209 Rectángulo redondeado"/>
          <p:cNvSpPr/>
          <p:nvPr/>
        </p:nvSpPr>
        <p:spPr>
          <a:xfrm>
            <a:off x="2927920" y="4869160"/>
            <a:ext cx="2952328" cy="12241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Recorre las filas del </a:t>
            </a:r>
            <a:r>
              <a:rPr lang="es-ES" dirty="0" err="1" smtClean="0">
                <a:solidFill>
                  <a:schemeClr val="tx1"/>
                </a:solidFill>
              </a:rPr>
              <a:t>array</a:t>
            </a:r>
            <a:r>
              <a:rPr lang="es-ES" dirty="0" smtClean="0">
                <a:solidFill>
                  <a:schemeClr val="tx1"/>
                </a:solidFill>
              </a:rPr>
              <a:t> con un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, y va imprimiendo los libros que verifican las condiciones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5" name="214 Conector recto"/>
          <p:cNvCxnSpPr>
            <a:stCxn id="210" idx="2"/>
            <a:endCxn id="200" idx="0"/>
          </p:cNvCxnSpPr>
          <p:nvPr/>
        </p:nvCxnSpPr>
        <p:spPr>
          <a:xfrm flipH="1">
            <a:off x="4391980" y="6093296"/>
            <a:ext cx="121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4700" r="77074" b="3801"/>
          <a:stretch>
            <a:fillRect/>
          </a:stretch>
        </p:blipFill>
        <p:spPr bwMode="auto">
          <a:xfrm>
            <a:off x="6156176" y="4329100"/>
            <a:ext cx="2808312" cy="2340260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9" name="218 CuadroTexto"/>
          <p:cNvSpPr txBox="1"/>
          <p:nvPr/>
        </p:nvSpPr>
        <p:spPr>
          <a:xfrm>
            <a:off x="630019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Consola:</a:t>
            </a:r>
            <a:endParaRPr lang="es-ES" u="sng" dirty="0"/>
          </a:p>
        </p:txBody>
      </p:sp>
    </p:spTree>
    <p:extLst>
      <p:ext uri="{BB962C8B-B14F-4D97-AF65-F5344CB8AC3E}">
        <p14:creationId xmlns="" xmlns:p14="http://schemas.microsoft.com/office/powerpoint/2010/main" val="2834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2 Rectángulo">
            <a:extLst>
              <a:ext uri="{FF2B5EF4-FFF2-40B4-BE49-F238E27FC236}">
                <a16:creationId xmlns="" xmlns:a16="http://schemas.microsoft.com/office/drawing/2014/main" id="{7020EBE3-4327-40D5-B243-D11F97E3F170}"/>
              </a:ext>
            </a:extLst>
          </p:cNvPr>
          <p:cNvSpPr/>
          <p:nvPr/>
        </p:nvSpPr>
        <p:spPr>
          <a:xfrm>
            <a:off x="193079" y="-27384"/>
            <a:ext cx="20501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ordenar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32 Preparación">
            <a:extLst>
              <a:ext uri="{FF2B5EF4-FFF2-40B4-BE49-F238E27FC236}">
                <a16:creationId xmlns="" xmlns:a16="http://schemas.microsoft.com/office/drawing/2014/main" id="{C3113788-5262-445A-A98C-F51FDFC00FE7}"/>
              </a:ext>
            </a:extLst>
          </p:cNvPr>
          <p:cNvSpPr/>
          <p:nvPr/>
        </p:nvSpPr>
        <p:spPr>
          <a:xfrm>
            <a:off x="2699792" y="548680"/>
            <a:ext cx="3367402" cy="679231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Lee por teclado </a:t>
            </a:r>
            <a:r>
              <a:rPr lang="es-ES" sz="1600" dirty="0" smtClean="0"/>
              <a:t>el criterio de ordenación</a:t>
            </a:r>
            <a:endParaRPr lang="es-ES" sz="1600" dirty="0"/>
          </a:p>
        </p:txBody>
      </p:sp>
      <p:sp>
        <p:nvSpPr>
          <p:cNvPr id="6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2411760" y="1268760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Caso1</a:t>
            </a:r>
            <a:endParaRPr lang="es-ES" sz="1200" dirty="0"/>
          </a:p>
        </p:txBody>
      </p:sp>
      <p:sp>
        <p:nvSpPr>
          <p:cNvPr id="7" name="175 CuadroTexto">
            <a:extLst>
              <a:ext uri="{FF2B5EF4-FFF2-40B4-BE49-F238E27FC236}">
                <a16:creationId xmlns="" xmlns:a16="http://schemas.microsoft.com/office/drawing/2014/main" id="{31822DB5-8191-48AA-8429-9CE3DF2CDAD2}"/>
              </a:ext>
            </a:extLst>
          </p:cNvPr>
          <p:cNvSpPr txBox="1"/>
          <p:nvPr/>
        </p:nvSpPr>
        <p:spPr>
          <a:xfrm>
            <a:off x="3851920" y="1279793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Caso2</a:t>
            </a:r>
            <a:endParaRPr lang="es-ES" sz="1200" dirty="0"/>
          </a:p>
        </p:txBody>
      </p:sp>
      <p:sp>
        <p:nvSpPr>
          <p:cNvPr id="8" name="175 CuadroTexto">
            <a:extLst>
              <a:ext uri="{FF2B5EF4-FFF2-40B4-BE49-F238E27FC236}">
                <a16:creationId xmlns="" xmlns:a16="http://schemas.microsoft.com/office/drawing/2014/main" id="{90A4D8B2-B06A-4247-B9AA-4F33655EF8E4}"/>
              </a:ext>
            </a:extLst>
          </p:cNvPr>
          <p:cNvSpPr txBox="1"/>
          <p:nvPr/>
        </p:nvSpPr>
        <p:spPr>
          <a:xfrm>
            <a:off x="5868144" y="1268760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Caso3</a:t>
            </a:r>
            <a:endParaRPr lang="es-ES" sz="1200" dirty="0"/>
          </a:p>
        </p:txBody>
      </p:sp>
      <p:sp>
        <p:nvSpPr>
          <p:cNvPr id="9" name="7 Proceso">
            <a:extLst>
              <a:ext uri="{FF2B5EF4-FFF2-40B4-BE49-F238E27FC236}">
                <a16:creationId xmlns=""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5220072" y="1545759"/>
            <a:ext cx="1368152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valoración</a:t>
            </a:r>
            <a:endParaRPr lang="es-ES" sz="1400" dirty="0"/>
          </a:p>
        </p:txBody>
      </p:sp>
      <p:sp>
        <p:nvSpPr>
          <p:cNvPr id="10" name="7 Proceso">
            <a:extLst>
              <a:ext uri="{FF2B5EF4-FFF2-40B4-BE49-F238E27FC236}">
                <a16:creationId xmlns="" xmlns:a16="http://schemas.microsoft.com/office/drawing/2014/main" id="{6141AEA9-5D4F-4044-BDE3-AC85958E0B8F}"/>
              </a:ext>
            </a:extLst>
          </p:cNvPr>
          <p:cNvSpPr/>
          <p:nvPr/>
        </p:nvSpPr>
        <p:spPr>
          <a:xfrm>
            <a:off x="3851920" y="1545759"/>
            <a:ext cx="108012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año de publicación</a:t>
            </a:r>
            <a:endParaRPr lang="es-ES" sz="1400" dirty="0"/>
          </a:p>
        </p:txBody>
      </p:sp>
      <p:sp>
        <p:nvSpPr>
          <p:cNvPr id="11" name="7 Proceso">
            <a:extLst>
              <a:ext uri="{FF2B5EF4-FFF2-40B4-BE49-F238E27FC236}">
                <a16:creationId xmlns="" xmlns:a16="http://schemas.microsoft.com/office/drawing/2014/main" id="{165D7C7B-01EC-4985-885D-131C8A170832}"/>
              </a:ext>
            </a:extLst>
          </p:cNvPr>
          <p:cNvSpPr/>
          <p:nvPr/>
        </p:nvSpPr>
        <p:spPr>
          <a:xfrm>
            <a:off x="2267744" y="1545759"/>
            <a:ext cx="1368152" cy="36004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el género</a:t>
            </a:r>
            <a:endParaRPr lang="es-ES" sz="1400" dirty="0"/>
          </a:p>
        </p:txBody>
      </p:sp>
      <p:cxnSp>
        <p:nvCxnSpPr>
          <p:cNvPr id="12" name="11 Conector angular"/>
          <p:cNvCxnSpPr>
            <a:stCxn id="5" idx="2"/>
            <a:endCxn id="11" idx="0"/>
          </p:cNvCxnSpPr>
          <p:nvPr/>
        </p:nvCxnSpPr>
        <p:spPr>
          <a:xfrm rot="5400000">
            <a:off x="3508733" y="670999"/>
            <a:ext cx="317848" cy="1431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5" idx="2"/>
            <a:endCxn id="10" idx="0"/>
          </p:cNvCxnSpPr>
          <p:nvPr/>
        </p:nvCxnSpPr>
        <p:spPr>
          <a:xfrm rot="16200000" flipH="1">
            <a:off x="4228812" y="1382591"/>
            <a:ext cx="317848" cy="84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5" idx="2"/>
            <a:endCxn id="9" idx="0"/>
          </p:cNvCxnSpPr>
          <p:nvPr/>
        </p:nvCxnSpPr>
        <p:spPr>
          <a:xfrm rot="16200000" flipH="1">
            <a:off x="4984896" y="626507"/>
            <a:ext cx="317848" cy="1520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onector"/>
          <p:cNvSpPr/>
          <p:nvPr/>
        </p:nvSpPr>
        <p:spPr>
          <a:xfrm>
            <a:off x="4152056" y="4462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Pentágono"/>
          <p:cNvSpPr/>
          <p:nvPr/>
        </p:nvSpPr>
        <p:spPr>
          <a:xfrm>
            <a:off x="683568" y="220486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smtClean="0"/>
              <a:t>i=1; i&lt;filas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smtClean="0"/>
              <a:t>i</a:t>
            </a:r>
            <a:r>
              <a:rPr lang="es-ES" dirty="0" smtClean="0"/>
              <a:t>++</a:t>
            </a:r>
            <a:endParaRPr lang="es-ES" dirty="0"/>
          </a:p>
        </p:txBody>
      </p:sp>
      <p:sp>
        <p:nvSpPr>
          <p:cNvPr id="59" name="58 Pentágono"/>
          <p:cNvSpPr/>
          <p:nvPr/>
        </p:nvSpPr>
        <p:spPr>
          <a:xfrm>
            <a:off x="683568" y="328498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smtClean="0"/>
              <a:t>j</a:t>
            </a:r>
            <a:r>
              <a:rPr lang="es-ES" dirty="0" smtClean="0"/>
              <a:t>=i+1; </a:t>
            </a:r>
            <a:r>
              <a:rPr lang="es-ES" dirty="0" smtClean="0"/>
              <a:t>j</a:t>
            </a:r>
            <a:r>
              <a:rPr lang="es-ES" dirty="0" smtClean="0"/>
              <a:t>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sp>
        <p:nvSpPr>
          <p:cNvPr id="60" name="59 Decisión"/>
          <p:cNvSpPr/>
          <p:nvPr/>
        </p:nvSpPr>
        <p:spPr>
          <a:xfrm>
            <a:off x="467544" y="3861048"/>
            <a:ext cx="3024336" cy="79208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Género fila j=Género fila i</a:t>
            </a:r>
            <a:endParaRPr lang="es-ES" dirty="0"/>
          </a:p>
        </p:txBody>
      </p:sp>
      <p:sp>
        <p:nvSpPr>
          <p:cNvPr id="61" name="60 Proceso"/>
          <p:cNvSpPr/>
          <p:nvPr/>
        </p:nvSpPr>
        <p:spPr>
          <a:xfrm>
            <a:off x="1547664" y="2780928"/>
            <a:ext cx="86409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n=0</a:t>
            </a:r>
            <a:endParaRPr lang="es-ES" sz="1400" dirty="0"/>
          </a:p>
        </p:txBody>
      </p:sp>
      <p:sp>
        <p:nvSpPr>
          <p:cNvPr id="65" name="64 Proceso"/>
          <p:cNvSpPr/>
          <p:nvPr/>
        </p:nvSpPr>
        <p:spPr>
          <a:xfrm>
            <a:off x="1547664" y="4876024"/>
            <a:ext cx="864096" cy="35317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n=n+1</a:t>
            </a:r>
            <a:endParaRPr lang="es-ES" sz="1400" dirty="0"/>
          </a:p>
        </p:txBody>
      </p:sp>
      <p:sp>
        <p:nvSpPr>
          <p:cNvPr id="66" name="65 Proceso"/>
          <p:cNvSpPr/>
          <p:nvPr/>
        </p:nvSpPr>
        <p:spPr>
          <a:xfrm>
            <a:off x="827584" y="5309592"/>
            <a:ext cx="2295872" cy="4956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Permutar fila j y fila </a:t>
            </a:r>
            <a:r>
              <a:rPr lang="es-ES" sz="1400" dirty="0" err="1" smtClean="0"/>
              <a:t>i+n</a:t>
            </a:r>
            <a:endParaRPr lang="es-ES" sz="1400" dirty="0" smtClean="0"/>
          </a:p>
          <a:p>
            <a:pPr algn="ctr"/>
            <a:r>
              <a:rPr lang="es-ES" sz="1400" dirty="0" smtClean="0"/>
              <a:t>(función permutar)</a:t>
            </a:r>
            <a:endParaRPr lang="es-ES" sz="1400" dirty="0"/>
          </a:p>
        </p:txBody>
      </p:sp>
      <p:cxnSp>
        <p:nvCxnSpPr>
          <p:cNvPr id="68" name="67 Conector recto"/>
          <p:cNvCxnSpPr>
            <a:stCxn id="58" idx="2"/>
            <a:endCxn id="61" idx="0"/>
          </p:cNvCxnSpPr>
          <p:nvPr/>
        </p:nvCxnSpPr>
        <p:spPr>
          <a:xfrm>
            <a:off x="1979712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61" idx="2"/>
            <a:endCxn id="59" idx="0"/>
          </p:cNvCxnSpPr>
          <p:nvPr/>
        </p:nvCxnSpPr>
        <p:spPr>
          <a:xfrm>
            <a:off x="1979712" y="31409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59" idx="2"/>
            <a:endCxn id="60" idx="0"/>
          </p:cNvCxnSpPr>
          <p:nvPr/>
        </p:nvCxnSpPr>
        <p:spPr>
          <a:xfrm>
            <a:off x="1979712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60" idx="2"/>
            <a:endCxn id="65" idx="0"/>
          </p:cNvCxnSpPr>
          <p:nvPr/>
        </p:nvCxnSpPr>
        <p:spPr>
          <a:xfrm>
            <a:off x="1979712" y="4653136"/>
            <a:ext cx="0" cy="22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65" idx="2"/>
            <a:endCxn id="66" idx="0"/>
          </p:cNvCxnSpPr>
          <p:nvPr/>
        </p:nvCxnSpPr>
        <p:spPr>
          <a:xfrm flipH="1">
            <a:off x="1975520" y="5229200"/>
            <a:ext cx="4192" cy="8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onector"/>
          <p:cNvSpPr/>
          <p:nvPr/>
        </p:nvSpPr>
        <p:spPr>
          <a:xfrm>
            <a:off x="1835696" y="5877272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1835696" y="6381328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105 Conector recto"/>
          <p:cNvCxnSpPr>
            <a:stCxn id="66" idx="2"/>
            <a:endCxn id="95" idx="0"/>
          </p:cNvCxnSpPr>
          <p:nvPr/>
        </p:nvCxnSpPr>
        <p:spPr>
          <a:xfrm>
            <a:off x="1975520" y="5805264"/>
            <a:ext cx="419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>
            <a:stCxn id="60" idx="3"/>
            <a:endCxn id="95" idx="6"/>
          </p:cNvCxnSpPr>
          <p:nvPr/>
        </p:nvCxnSpPr>
        <p:spPr>
          <a:xfrm flipH="1">
            <a:off x="2123728" y="4257092"/>
            <a:ext cx="1368152" cy="1764196"/>
          </a:xfrm>
          <a:prstGeom prst="bentConnector3">
            <a:avLst>
              <a:gd name="adj1" fmla="val -16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1979712" y="4592161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29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3419872" y="422108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130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1994938" y="610432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32" name="131 Conector recto de flecha"/>
          <p:cNvCxnSpPr>
            <a:stCxn id="95" idx="4"/>
            <a:endCxn id="104" idx="0"/>
          </p:cNvCxnSpPr>
          <p:nvPr/>
        </p:nvCxnSpPr>
        <p:spPr>
          <a:xfrm>
            <a:off x="1979712" y="61653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95" idx="2"/>
            <a:endCxn id="59" idx="1"/>
          </p:cNvCxnSpPr>
          <p:nvPr/>
        </p:nvCxnSpPr>
        <p:spPr>
          <a:xfrm rot="10800000">
            <a:off x="683568" y="3501008"/>
            <a:ext cx="1152128" cy="2520280"/>
          </a:xfrm>
          <a:prstGeom prst="bentConnector3">
            <a:avLst>
              <a:gd name="adj1" fmla="val 125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104" idx="2"/>
            <a:endCxn id="58" idx="1"/>
          </p:cNvCxnSpPr>
          <p:nvPr/>
        </p:nvCxnSpPr>
        <p:spPr>
          <a:xfrm rot="10800000">
            <a:off x="683568" y="2420888"/>
            <a:ext cx="1152128" cy="4104456"/>
          </a:xfrm>
          <a:prstGeom prst="bentConnector3">
            <a:avLst>
              <a:gd name="adj1" fmla="val 137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1559768" y="650899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41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1547664" y="596031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cxnSp>
        <p:nvCxnSpPr>
          <p:cNvPr id="143" name="142 Conector angular"/>
          <p:cNvCxnSpPr>
            <a:stCxn id="11" idx="2"/>
            <a:endCxn id="58" idx="0"/>
          </p:cNvCxnSpPr>
          <p:nvPr/>
        </p:nvCxnSpPr>
        <p:spPr>
          <a:xfrm rot="5400000">
            <a:off x="2316234" y="1569277"/>
            <a:ext cx="299065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entágono"/>
          <p:cNvSpPr/>
          <p:nvPr/>
        </p:nvSpPr>
        <p:spPr>
          <a:xfrm>
            <a:off x="5610564" y="2204864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smtClean="0"/>
              <a:t>i=1; i&lt;filas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smtClean="0"/>
              <a:t>i</a:t>
            </a:r>
            <a:r>
              <a:rPr lang="es-ES" dirty="0" smtClean="0"/>
              <a:t>++</a:t>
            </a:r>
            <a:endParaRPr lang="es-ES" dirty="0"/>
          </a:p>
        </p:txBody>
      </p:sp>
      <p:sp>
        <p:nvSpPr>
          <p:cNvPr id="145" name="144 Pentágono"/>
          <p:cNvSpPr/>
          <p:nvPr/>
        </p:nvSpPr>
        <p:spPr>
          <a:xfrm>
            <a:off x="5610564" y="3140968"/>
            <a:ext cx="2808312" cy="432048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smtClean="0"/>
              <a:t>j</a:t>
            </a:r>
            <a:r>
              <a:rPr lang="es-ES" dirty="0" smtClean="0"/>
              <a:t>=i+1; </a:t>
            </a:r>
            <a:r>
              <a:rPr lang="es-ES" dirty="0" smtClean="0"/>
              <a:t>j</a:t>
            </a:r>
            <a:r>
              <a:rPr lang="es-ES" dirty="0" smtClean="0"/>
              <a:t>&lt;filas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sp>
        <p:nvSpPr>
          <p:cNvPr id="146" name="145 Decisión"/>
          <p:cNvSpPr/>
          <p:nvPr/>
        </p:nvSpPr>
        <p:spPr>
          <a:xfrm>
            <a:off x="5307306" y="3645024"/>
            <a:ext cx="3240360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Valor fila j&gt;Valor fila </a:t>
            </a:r>
            <a:r>
              <a:rPr lang="es-ES" dirty="0" err="1" smtClean="0"/>
              <a:t>max</a:t>
            </a:r>
            <a:r>
              <a:rPr lang="es-ES" dirty="0" smtClean="0"/>
              <a:t> </a:t>
            </a:r>
            <a:r>
              <a:rPr lang="es-ES" sz="1200" dirty="0" smtClean="0"/>
              <a:t>(con función string2int)</a:t>
            </a:r>
            <a:endParaRPr lang="es-ES" dirty="0"/>
          </a:p>
        </p:txBody>
      </p:sp>
      <p:sp>
        <p:nvSpPr>
          <p:cNvPr id="147" name="146 Proceso"/>
          <p:cNvSpPr/>
          <p:nvPr/>
        </p:nvSpPr>
        <p:spPr>
          <a:xfrm>
            <a:off x="6474660" y="2708920"/>
            <a:ext cx="86409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max</a:t>
            </a:r>
            <a:r>
              <a:rPr lang="es-ES" sz="1400" dirty="0" smtClean="0"/>
              <a:t>=i</a:t>
            </a:r>
            <a:endParaRPr lang="es-ES" sz="1400" dirty="0"/>
          </a:p>
        </p:txBody>
      </p:sp>
      <p:sp>
        <p:nvSpPr>
          <p:cNvPr id="148" name="147 Proceso"/>
          <p:cNvSpPr/>
          <p:nvPr/>
        </p:nvSpPr>
        <p:spPr>
          <a:xfrm>
            <a:off x="6474660" y="4869160"/>
            <a:ext cx="864096" cy="35317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</a:t>
            </a:r>
            <a:r>
              <a:rPr lang="es-ES" sz="1400" dirty="0" err="1" smtClean="0"/>
              <a:t>ax</a:t>
            </a:r>
            <a:r>
              <a:rPr lang="es-ES" sz="1400" dirty="0" smtClean="0"/>
              <a:t>=j</a:t>
            </a:r>
            <a:endParaRPr lang="es-ES" sz="1400" dirty="0"/>
          </a:p>
        </p:txBody>
      </p:sp>
      <p:sp>
        <p:nvSpPr>
          <p:cNvPr id="149" name="148 Proceso"/>
          <p:cNvSpPr/>
          <p:nvPr/>
        </p:nvSpPr>
        <p:spPr>
          <a:xfrm>
            <a:off x="5754580" y="5301208"/>
            <a:ext cx="2295872" cy="4956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Permutar fila j y fila </a:t>
            </a:r>
            <a:r>
              <a:rPr lang="es-ES" sz="1400" dirty="0" err="1" smtClean="0"/>
              <a:t>max</a:t>
            </a:r>
            <a:endParaRPr lang="es-ES" sz="1400" dirty="0" smtClean="0"/>
          </a:p>
          <a:p>
            <a:pPr algn="ctr"/>
            <a:r>
              <a:rPr lang="es-ES" sz="1400" dirty="0" smtClean="0"/>
              <a:t>(función permutar)</a:t>
            </a:r>
            <a:endParaRPr lang="es-ES" sz="1400" dirty="0"/>
          </a:p>
        </p:txBody>
      </p:sp>
      <p:cxnSp>
        <p:nvCxnSpPr>
          <p:cNvPr id="150" name="149 Conector recto"/>
          <p:cNvCxnSpPr>
            <a:stCxn id="144" idx="2"/>
            <a:endCxn id="147" idx="0"/>
          </p:cNvCxnSpPr>
          <p:nvPr/>
        </p:nvCxnSpPr>
        <p:spPr>
          <a:xfrm>
            <a:off x="6906708" y="2636912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147" idx="2"/>
            <a:endCxn id="145" idx="0"/>
          </p:cNvCxnSpPr>
          <p:nvPr/>
        </p:nvCxnSpPr>
        <p:spPr>
          <a:xfrm>
            <a:off x="6906708" y="306896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>
            <a:stCxn id="145" idx="2"/>
            <a:endCxn id="146" idx="0"/>
          </p:cNvCxnSpPr>
          <p:nvPr/>
        </p:nvCxnSpPr>
        <p:spPr>
          <a:xfrm>
            <a:off x="6906708" y="3573016"/>
            <a:ext cx="2077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>
            <a:stCxn id="146" idx="2"/>
            <a:endCxn id="148" idx="0"/>
          </p:cNvCxnSpPr>
          <p:nvPr/>
        </p:nvCxnSpPr>
        <p:spPr>
          <a:xfrm flipH="1">
            <a:off x="6906708" y="4653136"/>
            <a:ext cx="2077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>
            <a:stCxn id="148" idx="2"/>
            <a:endCxn id="149" idx="0"/>
          </p:cNvCxnSpPr>
          <p:nvPr/>
        </p:nvCxnSpPr>
        <p:spPr>
          <a:xfrm flipH="1">
            <a:off x="6902516" y="5222336"/>
            <a:ext cx="4192" cy="7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Conector"/>
          <p:cNvSpPr/>
          <p:nvPr/>
        </p:nvSpPr>
        <p:spPr>
          <a:xfrm>
            <a:off x="6762692" y="5877272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155 Conector"/>
          <p:cNvSpPr/>
          <p:nvPr/>
        </p:nvSpPr>
        <p:spPr>
          <a:xfrm>
            <a:off x="6804248" y="6309320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7" name="156 Conector recto"/>
          <p:cNvCxnSpPr>
            <a:stCxn id="149" idx="2"/>
            <a:endCxn id="155" idx="0"/>
          </p:cNvCxnSpPr>
          <p:nvPr/>
        </p:nvCxnSpPr>
        <p:spPr>
          <a:xfrm>
            <a:off x="6902516" y="5796880"/>
            <a:ext cx="4192" cy="8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9 Conector recto de flecha"/>
          <p:cNvCxnSpPr>
            <a:stCxn id="146" idx="3"/>
            <a:endCxn id="155" idx="6"/>
          </p:cNvCxnSpPr>
          <p:nvPr/>
        </p:nvCxnSpPr>
        <p:spPr>
          <a:xfrm flipH="1">
            <a:off x="7050724" y="4149080"/>
            <a:ext cx="1496942" cy="1872208"/>
          </a:xfrm>
          <a:prstGeom prst="bentConnector3">
            <a:avLst>
              <a:gd name="adj1" fmla="val -152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6891482" y="4581128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160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8475658" y="4149080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161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6963490" y="6104329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162" name="161 Conector recto de flecha"/>
          <p:cNvCxnSpPr>
            <a:stCxn id="155" idx="4"/>
            <a:endCxn id="156" idx="0"/>
          </p:cNvCxnSpPr>
          <p:nvPr/>
        </p:nvCxnSpPr>
        <p:spPr>
          <a:xfrm>
            <a:off x="6906708" y="6165304"/>
            <a:ext cx="415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angular"/>
          <p:cNvCxnSpPr>
            <a:stCxn id="155" idx="2"/>
            <a:endCxn id="145" idx="1"/>
          </p:cNvCxnSpPr>
          <p:nvPr/>
        </p:nvCxnSpPr>
        <p:spPr>
          <a:xfrm rot="10800000">
            <a:off x="5610564" y="3356992"/>
            <a:ext cx="1152128" cy="2664296"/>
          </a:xfrm>
          <a:prstGeom prst="bentConnector3">
            <a:avLst>
              <a:gd name="adj1" fmla="val 131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156" idx="2"/>
            <a:endCxn id="144" idx="1"/>
          </p:cNvCxnSpPr>
          <p:nvPr/>
        </p:nvCxnSpPr>
        <p:spPr>
          <a:xfrm rot="10800000">
            <a:off x="5610564" y="2420888"/>
            <a:ext cx="1193684" cy="4032448"/>
          </a:xfrm>
          <a:prstGeom prst="bentConnector3">
            <a:avLst>
              <a:gd name="adj1" fmla="val 140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6516216" y="5960313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289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6528320" y="6237312"/>
            <a:ext cx="34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295" name="294 Conector"/>
          <p:cNvSpPr/>
          <p:nvPr/>
        </p:nvSpPr>
        <p:spPr>
          <a:xfrm>
            <a:off x="4139952" y="6525344"/>
            <a:ext cx="288032" cy="2606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4" name="303 Forma"/>
          <p:cNvCxnSpPr>
            <a:stCxn id="156" idx="4"/>
            <a:endCxn id="332" idx="3"/>
          </p:cNvCxnSpPr>
          <p:nvPr/>
        </p:nvCxnSpPr>
        <p:spPr>
          <a:xfrm rot="5400000" flipH="1">
            <a:off x="5710318" y="5359406"/>
            <a:ext cx="315652" cy="2160240"/>
          </a:xfrm>
          <a:prstGeom prst="bentConnector4">
            <a:avLst>
              <a:gd name="adj1" fmla="val -58757"/>
              <a:gd name="adj2" fmla="val 920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307 Forma"/>
          <p:cNvCxnSpPr>
            <a:stCxn id="104" idx="4"/>
            <a:endCxn id="332" idx="1"/>
          </p:cNvCxnSpPr>
          <p:nvPr/>
        </p:nvCxnSpPr>
        <p:spPr>
          <a:xfrm rot="5400000" flipH="1" flipV="1">
            <a:off x="2685982" y="5575430"/>
            <a:ext cx="387660" cy="1800200"/>
          </a:xfrm>
          <a:prstGeom prst="bentConnector4">
            <a:avLst>
              <a:gd name="adj1" fmla="val -30041"/>
              <a:gd name="adj2" fmla="val 54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2051720" y="6536377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320" name="175 CuadroTexto">
            <a:extLst>
              <a:ext uri="{FF2B5EF4-FFF2-40B4-BE49-F238E27FC236}">
                <a16:creationId xmlns=""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6531442" y="6536377"/>
            <a:ext cx="41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cxnSp>
        <p:nvCxnSpPr>
          <p:cNvPr id="329" name="328 Conector angular"/>
          <p:cNvCxnSpPr>
            <a:stCxn id="9" idx="2"/>
            <a:endCxn id="144" idx="0"/>
          </p:cNvCxnSpPr>
          <p:nvPr/>
        </p:nvCxnSpPr>
        <p:spPr>
          <a:xfrm rot="16200000" flipH="1">
            <a:off x="6291900" y="1590055"/>
            <a:ext cx="227057" cy="1002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330 Conector angular"/>
          <p:cNvCxnSpPr>
            <a:stCxn id="10" idx="2"/>
            <a:endCxn id="144" idx="0"/>
          </p:cNvCxnSpPr>
          <p:nvPr/>
        </p:nvCxnSpPr>
        <p:spPr>
          <a:xfrm rot="16200000" flipH="1">
            <a:off x="5535816" y="833971"/>
            <a:ext cx="227057" cy="25147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331 Proceso"/>
          <p:cNvSpPr/>
          <p:nvPr/>
        </p:nvSpPr>
        <p:spPr>
          <a:xfrm>
            <a:off x="3779912" y="6110064"/>
            <a:ext cx="1008112" cy="3432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verLibrería</a:t>
            </a:r>
            <a:endParaRPr lang="es-ES" sz="1400" dirty="0"/>
          </a:p>
        </p:txBody>
      </p:sp>
      <p:cxnSp>
        <p:nvCxnSpPr>
          <p:cNvPr id="358" name="357 Conector recto"/>
          <p:cNvCxnSpPr>
            <a:stCxn id="295" idx="0"/>
            <a:endCxn id="332" idx="2"/>
          </p:cNvCxnSpPr>
          <p:nvPr/>
        </p:nvCxnSpPr>
        <p:spPr>
          <a:xfrm flipV="1">
            <a:off x="4283968" y="64533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67850" r="74899" b="14300"/>
          <a:stretch>
            <a:fillRect/>
          </a:stretch>
        </p:blipFill>
        <p:spPr bwMode="auto">
          <a:xfrm>
            <a:off x="2051720" y="4653136"/>
            <a:ext cx="4860539" cy="1944216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395536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Consola:</a:t>
            </a:r>
            <a:endParaRPr lang="es-ES" u="sng" dirty="0"/>
          </a:p>
        </p:txBody>
      </p:sp>
      <p:sp>
        <p:nvSpPr>
          <p:cNvPr id="6" name="5 Rectángulo"/>
          <p:cNvSpPr/>
          <p:nvPr/>
        </p:nvSpPr>
        <p:spPr>
          <a:xfrm>
            <a:off x="3923928" y="5661248"/>
            <a:ext cx="36004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161" t="67850" r="75397" b="15350"/>
          <a:stretch>
            <a:fillRect/>
          </a:stretch>
        </p:blipFill>
        <p:spPr bwMode="auto">
          <a:xfrm>
            <a:off x="2024718" y="404664"/>
            <a:ext cx="4851538" cy="1875637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3347864" y="1412776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388" t="68502" r="75397" b="14300"/>
          <a:stretch>
            <a:fillRect/>
          </a:stretch>
        </p:blipFill>
        <p:spPr bwMode="auto">
          <a:xfrm>
            <a:off x="2051720" y="2492896"/>
            <a:ext cx="4824536" cy="1927318"/>
          </a:xfrm>
          <a:prstGeom prst="rect">
            <a:avLst/>
          </a:prstGeom>
          <a:ln w="222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10 Rectángulo"/>
          <p:cNvSpPr/>
          <p:nvPr/>
        </p:nvSpPr>
        <p:spPr>
          <a:xfrm>
            <a:off x="4355976" y="3429000"/>
            <a:ext cx="8640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171</Words>
  <Application>Microsoft Office PowerPoint</Application>
  <PresentationFormat>Presentación en pantalla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46</cp:revision>
  <dcterms:created xsi:type="dcterms:W3CDTF">2017-11-25T19:08:31Z</dcterms:created>
  <dcterms:modified xsi:type="dcterms:W3CDTF">2017-12-07T18:45:47Z</dcterms:modified>
</cp:coreProperties>
</file>