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8"/>
  </p:notesMasterIdLst>
  <p:sldIdLst>
    <p:sldId id="256" r:id="rId2"/>
    <p:sldId id="715" r:id="rId3"/>
    <p:sldId id="714" r:id="rId4"/>
    <p:sldId id="674" r:id="rId5"/>
    <p:sldId id="716" r:id="rId6"/>
    <p:sldId id="718" r:id="rId7"/>
    <p:sldId id="717" r:id="rId8"/>
    <p:sldId id="719" r:id="rId9"/>
    <p:sldId id="720" r:id="rId10"/>
    <p:sldId id="721" r:id="rId11"/>
    <p:sldId id="722" r:id="rId12"/>
    <p:sldId id="723" r:id="rId13"/>
    <p:sldId id="724" r:id="rId14"/>
    <p:sldId id="725" r:id="rId15"/>
    <p:sldId id="726" r:id="rId16"/>
    <p:sldId id="728" r:id="rId17"/>
    <p:sldId id="729" r:id="rId18"/>
    <p:sldId id="730" r:id="rId19"/>
    <p:sldId id="731" r:id="rId20"/>
    <p:sldId id="734" r:id="rId21"/>
    <p:sldId id="732" r:id="rId22"/>
    <p:sldId id="736" r:id="rId23"/>
    <p:sldId id="733" r:id="rId24"/>
    <p:sldId id="735" r:id="rId25"/>
    <p:sldId id="711" r:id="rId26"/>
    <p:sldId id="30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69" d="100"/>
          <a:sy n="69" d="100"/>
        </p:scale>
        <p:origin x="1123" y="27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D0903C-5975-4A4A-9B9C-D65CFD3BCEE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A6EA1378-2A42-4323-A2C2-63D5A39B35E2}">
      <dgm:prSet phldrT="[Text]"/>
      <dgm:spPr/>
      <dgm:t>
        <a:bodyPr/>
        <a:lstStyle/>
        <a:p>
          <a:pPr algn="l"/>
          <a:r>
            <a:rPr lang="en-US" dirty="0"/>
            <a:t>Project Introduction</a:t>
          </a:r>
          <a:endParaRPr lang="en-IN" dirty="0"/>
        </a:p>
      </dgm:t>
    </dgm:pt>
    <dgm:pt modelId="{131C600A-9DEF-4559-9DD1-1FE1508C8FF2}" type="parTrans" cxnId="{67313576-72B3-49D7-B0D1-C89780DD6B23}">
      <dgm:prSet/>
      <dgm:spPr/>
      <dgm:t>
        <a:bodyPr/>
        <a:lstStyle/>
        <a:p>
          <a:endParaRPr lang="en-IN"/>
        </a:p>
      </dgm:t>
    </dgm:pt>
    <dgm:pt modelId="{8D70E55F-3564-4835-A693-FC0CD83929CE}" type="sibTrans" cxnId="{67313576-72B3-49D7-B0D1-C89780DD6B23}">
      <dgm:prSet/>
      <dgm:spPr/>
      <dgm:t>
        <a:bodyPr/>
        <a:lstStyle/>
        <a:p>
          <a:endParaRPr lang="en-IN"/>
        </a:p>
      </dgm:t>
    </dgm:pt>
    <dgm:pt modelId="{338AE72B-3728-4C9A-B748-A1B969F164A5}">
      <dgm:prSet phldrT="[Text]"/>
      <dgm:spPr/>
      <dgm:t>
        <a:bodyPr/>
        <a:lstStyle/>
        <a:p>
          <a:r>
            <a:rPr lang="en-US" dirty="0"/>
            <a:t>Business Goals and Benefits</a:t>
          </a:r>
          <a:endParaRPr lang="en-IN" dirty="0"/>
        </a:p>
      </dgm:t>
    </dgm:pt>
    <dgm:pt modelId="{F53601E9-59A8-466E-B5D1-614A31C04860}" type="parTrans" cxnId="{500277DF-7734-42BA-BAF5-EAA56DF92725}">
      <dgm:prSet/>
      <dgm:spPr/>
      <dgm:t>
        <a:bodyPr/>
        <a:lstStyle/>
        <a:p>
          <a:endParaRPr lang="en-IN"/>
        </a:p>
      </dgm:t>
    </dgm:pt>
    <dgm:pt modelId="{A7E2F2E4-7539-4CAC-87FC-D3771E86304F}" type="sibTrans" cxnId="{500277DF-7734-42BA-BAF5-EAA56DF92725}">
      <dgm:prSet/>
      <dgm:spPr/>
      <dgm:t>
        <a:bodyPr/>
        <a:lstStyle/>
        <a:p>
          <a:endParaRPr lang="en-IN"/>
        </a:p>
      </dgm:t>
    </dgm:pt>
    <dgm:pt modelId="{A4529EB1-C541-4C8D-AAFF-18DE5A986C15}">
      <dgm:prSet phldrT="[Text]"/>
      <dgm:spPr/>
      <dgm:t>
        <a:bodyPr/>
        <a:lstStyle/>
        <a:p>
          <a:r>
            <a:rPr lang="en-US" dirty="0"/>
            <a:t>Dataset Overview</a:t>
          </a:r>
          <a:endParaRPr lang="en-IN" dirty="0"/>
        </a:p>
      </dgm:t>
    </dgm:pt>
    <dgm:pt modelId="{E15EC6ED-CBFE-46F7-B0AF-70E567C47043}" type="parTrans" cxnId="{DBA032D1-5E44-4050-BD0E-A55664472F35}">
      <dgm:prSet/>
      <dgm:spPr/>
      <dgm:t>
        <a:bodyPr/>
        <a:lstStyle/>
        <a:p>
          <a:endParaRPr lang="en-IN"/>
        </a:p>
      </dgm:t>
    </dgm:pt>
    <dgm:pt modelId="{23EBA545-4B60-4FCE-8360-3D9D1342F641}" type="sibTrans" cxnId="{DBA032D1-5E44-4050-BD0E-A55664472F35}">
      <dgm:prSet/>
      <dgm:spPr/>
      <dgm:t>
        <a:bodyPr/>
        <a:lstStyle/>
        <a:p>
          <a:endParaRPr lang="en-IN"/>
        </a:p>
      </dgm:t>
    </dgm:pt>
    <dgm:pt modelId="{5451D5A3-13CD-4DEF-A2C9-B07B500A871E}">
      <dgm:prSet/>
      <dgm:spPr/>
      <dgm:t>
        <a:bodyPr/>
        <a:lstStyle/>
        <a:p>
          <a:r>
            <a:rPr lang="en-US" dirty="0"/>
            <a:t>Exploratory Data Analysis(EDA)</a:t>
          </a:r>
          <a:endParaRPr lang="en-IN" dirty="0"/>
        </a:p>
      </dgm:t>
    </dgm:pt>
    <dgm:pt modelId="{90ED2AB0-E79E-4BCA-9163-3AACF6926476}" type="parTrans" cxnId="{D0F2CC3D-55ED-4CA6-90CA-10AAC4F8661D}">
      <dgm:prSet/>
      <dgm:spPr/>
      <dgm:t>
        <a:bodyPr/>
        <a:lstStyle/>
        <a:p>
          <a:endParaRPr lang="en-IN"/>
        </a:p>
      </dgm:t>
    </dgm:pt>
    <dgm:pt modelId="{1DD8A262-3B26-40A6-9F6C-463BC3E652D8}" type="sibTrans" cxnId="{D0F2CC3D-55ED-4CA6-90CA-10AAC4F8661D}">
      <dgm:prSet/>
      <dgm:spPr/>
      <dgm:t>
        <a:bodyPr/>
        <a:lstStyle/>
        <a:p>
          <a:endParaRPr lang="en-IN"/>
        </a:p>
      </dgm:t>
    </dgm:pt>
    <dgm:pt modelId="{376AFC17-C37E-4E71-AE80-B0430D554F73}">
      <dgm:prSet/>
      <dgm:spPr/>
      <dgm:t>
        <a:bodyPr/>
        <a:lstStyle/>
        <a:p>
          <a:r>
            <a:rPr lang="en-US" dirty="0"/>
            <a:t>Model Selection and Training</a:t>
          </a:r>
          <a:endParaRPr lang="en-IN" dirty="0"/>
        </a:p>
      </dgm:t>
    </dgm:pt>
    <dgm:pt modelId="{933BF58F-A6B7-4B34-818B-EBB4B4BDBA10}" type="parTrans" cxnId="{B79C389C-D14B-4555-B2B4-54A78AD1D1DB}">
      <dgm:prSet/>
      <dgm:spPr/>
      <dgm:t>
        <a:bodyPr/>
        <a:lstStyle/>
        <a:p>
          <a:endParaRPr lang="en-IN"/>
        </a:p>
      </dgm:t>
    </dgm:pt>
    <dgm:pt modelId="{A6DECB5F-F4AC-4623-9DBD-AD9B527A3168}" type="sibTrans" cxnId="{B79C389C-D14B-4555-B2B4-54A78AD1D1DB}">
      <dgm:prSet/>
      <dgm:spPr/>
      <dgm:t>
        <a:bodyPr/>
        <a:lstStyle/>
        <a:p>
          <a:endParaRPr lang="en-IN"/>
        </a:p>
      </dgm:t>
    </dgm:pt>
    <dgm:pt modelId="{ADF0FFD7-55D9-4DF5-817F-EE7A0CF49526}">
      <dgm:prSet/>
      <dgm:spPr/>
      <dgm:t>
        <a:bodyPr/>
        <a:lstStyle/>
        <a:p>
          <a:r>
            <a:rPr lang="en-US" dirty="0"/>
            <a:t>Model Evaluation</a:t>
          </a:r>
          <a:endParaRPr lang="en-IN" dirty="0"/>
        </a:p>
      </dgm:t>
    </dgm:pt>
    <dgm:pt modelId="{8E345935-A552-49EC-B7FE-4D6F6EBBC5F7}" type="parTrans" cxnId="{85D2D9AB-042F-4393-8B2D-5E87A4A6B94B}">
      <dgm:prSet/>
      <dgm:spPr/>
      <dgm:t>
        <a:bodyPr/>
        <a:lstStyle/>
        <a:p>
          <a:endParaRPr lang="en-IN"/>
        </a:p>
      </dgm:t>
    </dgm:pt>
    <dgm:pt modelId="{099CD660-D8EF-4C61-826F-FEB384752823}" type="sibTrans" cxnId="{85D2D9AB-042F-4393-8B2D-5E87A4A6B94B}">
      <dgm:prSet/>
      <dgm:spPr/>
      <dgm:t>
        <a:bodyPr/>
        <a:lstStyle/>
        <a:p>
          <a:endParaRPr lang="en-IN"/>
        </a:p>
      </dgm:t>
    </dgm:pt>
    <dgm:pt modelId="{12DFC7B1-9DEE-4FA0-ABDB-3322BEE669B7}">
      <dgm:prSet/>
      <dgm:spPr/>
      <dgm:t>
        <a:bodyPr/>
        <a:lstStyle/>
        <a:p>
          <a:r>
            <a:rPr lang="en-US" dirty="0"/>
            <a:t>Conclusion and Future Scope</a:t>
          </a:r>
          <a:endParaRPr lang="en-IN" dirty="0"/>
        </a:p>
      </dgm:t>
    </dgm:pt>
    <dgm:pt modelId="{EF949ECC-52BE-4251-BF28-D733548AB5C9}" type="parTrans" cxnId="{032734E2-6AC1-4FA5-842D-F748723BDC40}">
      <dgm:prSet/>
      <dgm:spPr/>
      <dgm:t>
        <a:bodyPr/>
        <a:lstStyle/>
        <a:p>
          <a:endParaRPr lang="en-IN"/>
        </a:p>
      </dgm:t>
    </dgm:pt>
    <dgm:pt modelId="{5EF5F1C4-6760-4001-BEB4-5FD0BCBBBB70}" type="sibTrans" cxnId="{032734E2-6AC1-4FA5-842D-F748723BDC40}">
      <dgm:prSet/>
      <dgm:spPr/>
      <dgm:t>
        <a:bodyPr/>
        <a:lstStyle/>
        <a:p>
          <a:endParaRPr lang="en-IN"/>
        </a:p>
      </dgm:t>
    </dgm:pt>
    <dgm:pt modelId="{D6A6C41C-0EA4-40F0-8FA1-9C1D72B11AD7}">
      <dgm:prSet/>
      <dgm:spPr/>
      <dgm:t>
        <a:bodyPr/>
        <a:lstStyle/>
        <a:p>
          <a:r>
            <a:rPr lang="en-US" dirty="0"/>
            <a:t>Feature Engineering</a:t>
          </a:r>
          <a:endParaRPr lang="en-IN" dirty="0"/>
        </a:p>
      </dgm:t>
    </dgm:pt>
    <dgm:pt modelId="{F7CA49D8-99B1-4BBD-9EAA-500E90876ADA}" type="sibTrans" cxnId="{0B667FC0-A602-4561-B924-201D82B97B6E}">
      <dgm:prSet/>
      <dgm:spPr/>
      <dgm:t>
        <a:bodyPr/>
        <a:lstStyle/>
        <a:p>
          <a:endParaRPr lang="en-IN"/>
        </a:p>
      </dgm:t>
    </dgm:pt>
    <dgm:pt modelId="{4EE029C8-649C-444A-8203-EE7E12C57AD2}" type="parTrans" cxnId="{0B667FC0-A602-4561-B924-201D82B97B6E}">
      <dgm:prSet/>
      <dgm:spPr/>
      <dgm:t>
        <a:bodyPr/>
        <a:lstStyle/>
        <a:p>
          <a:endParaRPr lang="en-IN"/>
        </a:p>
      </dgm:t>
    </dgm:pt>
    <dgm:pt modelId="{394AF0F8-2F5A-4C28-9913-CDCD845E93FC}" type="pres">
      <dgm:prSet presAssocID="{75D0903C-5975-4A4A-9B9C-D65CFD3BCEEE}" presName="linear" presStyleCnt="0">
        <dgm:presLayoutVars>
          <dgm:animLvl val="lvl"/>
          <dgm:resizeHandles val="exact"/>
        </dgm:presLayoutVars>
      </dgm:prSet>
      <dgm:spPr/>
    </dgm:pt>
    <dgm:pt modelId="{27CFC8CB-EE14-4AAA-B1EB-678F10ABB7BF}" type="pres">
      <dgm:prSet presAssocID="{A6EA1378-2A42-4323-A2C2-63D5A39B35E2}" presName="parentText" presStyleLbl="node1" presStyleIdx="0" presStyleCnt="8">
        <dgm:presLayoutVars>
          <dgm:chMax val="0"/>
          <dgm:bulletEnabled val="1"/>
        </dgm:presLayoutVars>
      </dgm:prSet>
      <dgm:spPr/>
    </dgm:pt>
    <dgm:pt modelId="{8E50E6F0-21D2-4811-936A-6ADFDEC5B083}" type="pres">
      <dgm:prSet presAssocID="{8D70E55F-3564-4835-A693-FC0CD83929CE}" presName="spacer" presStyleCnt="0"/>
      <dgm:spPr/>
    </dgm:pt>
    <dgm:pt modelId="{0D4C0005-FDDE-49E3-BEE1-105C79712072}" type="pres">
      <dgm:prSet presAssocID="{338AE72B-3728-4C9A-B748-A1B969F164A5}" presName="parentText" presStyleLbl="node1" presStyleIdx="1" presStyleCnt="8">
        <dgm:presLayoutVars>
          <dgm:chMax val="0"/>
          <dgm:bulletEnabled val="1"/>
        </dgm:presLayoutVars>
      </dgm:prSet>
      <dgm:spPr/>
    </dgm:pt>
    <dgm:pt modelId="{47F47EE2-6E76-44A4-8EB4-7FBD8D5FEA56}" type="pres">
      <dgm:prSet presAssocID="{A7E2F2E4-7539-4CAC-87FC-D3771E86304F}" presName="spacer" presStyleCnt="0"/>
      <dgm:spPr/>
    </dgm:pt>
    <dgm:pt modelId="{EECB1D00-C6CD-420E-89EB-58CFCA1EE815}" type="pres">
      <dgm:prSet presAssocID="{A4529EB1-C541-4C8D-AAFF-18DE5A986C15}" presName="parentText" presStyleLbl="node1" presStyleIdx="2" presStyleCnt="8">
        <dgm:presLayoutVars>
          <dgm:chMax val="0"/>
          <dgm:bulletEnabled val="1"/>
        </dgm:presLayoutVars>
      </dgm:prSet>
      <dgm:spPr/>
    </dgm:pt>
    <dgm:pt modelId="{CE13AB62-7CE4-4CE0-B1EC-E63DEB1082CC}" type="pres">
      <dgm:prSet presAssocID="{23EBA545-4B60-4FCE-8360-3D9D1342F641}" presName="spacer" presStyleCnt="0"/>
      <dgm:spPr/>
    </dgm:pt>
    <dgm:pt modelId="{CF56F1EE-58C7-405B-AA5E-8C0A326B7897}" type="pres">
      <dgm:prSet presAssocID="{5451D5A3-13CD-4DEF-A2C9-B07B500A871E}" presName="parentText" presStyleLbl="node1" presStyleIdx="3" presStyleCnt="8">
        <dgm:presLayoutVars>
          <dgm:chMax val="0"/>
          <dgm:bulletEnabled val="1"/>
        </dgm:presLayoutVars>
      </dgm:prSet>
      <dgm:spPr/>
    </dgm:pt>
    <dgm:pt modelId="{5B72092C-01F2-41A3-A8F0-F3F6BF64A8EB}" type="pres">
      <dgm:prSet presAssocID="{1DD8A262-3B26-40A6-9F6C-463BC3E652D8}" presName="spacer" presStyleCnt="0"/>
      <dgm:spPr/>
    </dgm:pt>
    <dgm:pt modelId="{702B117E-F85E-4B65-8AA7-0161FA687C08}" type="pres">
      <dgm:prSet presAssocID="{D6A6C41C-0EA4-40F0-8FA1-9C1D72B11AD7}" presName="parentText" presStyleLbl="node1" presStyleIdx="4" presStyleCnt="8" custLinFactNeighborY="-50000">
        <dgm:presLayoutVars>
          <dgm:chMax val="0"/>
          <dgm:bulletEnabled val="1"/>
        </dgm:presLayoutVars>
      </dgm:prSet>
      <dgm:spPr/>
    </dgm:pt>
    <dgm:pt modelId="{CA71D9D2-EB61-4B9F-B843-526A06F6FB6C}" type="pres">
      <dgm:prSet presAssocID="{F7CA49D8-99B1-4BBD-9EAA-500E90876ADA}" presName="spacer" presStyleCnt="0"/>
      <dgm:spPr/>
    </dgm:pt>
    <dgm:pt modelId="{9D663F12-0F2C-48B5-86F5-423DB5BEC4B7}" type="pres">
      <dgm:prSet presAssocID="{376AFC17-C37E-4E71-AE80-B0430D554F73}" presName="parentText" presStyleLbl="node1" presStyleIdx="5" presStyleCnt="8">
        <dgm:presLayoutVars>
          <dgm:chMax val="0"/>
          <dgm:bulletEnabled val="1"/>
        </dgm:presLayoutVars>
      </dgm:prSet>
      <dgm:spPr/>
    </dgm:pt>
    <dgm:pt modelId="{408D7045-D9C5-4E8D-9E05-B63DED365E1C}" type="pres">
      <dgm:prSet presAssocID="{A6DECB5F-F4AC-4623-9DBD-AD9B527A3168}" presName="spacer" presStyleCnt="0"/>
      <dgm:spPr/>
    </dgm:pt>
    <dgm:pt modelId="{2A730D29-E4D3-4859-B907-4BAA6B8E22D1}" type="pres">
      <dgm:prSet presAssocID="{ADF0FFD7-55D9-4DF5-817F-EE7A0CF49526}" presName="parentText" presStyleLbl="node1" presStyleIdx="6" presStyleCnt="8">
        <dgm:presLayoutVars>
          <dgm:chMax val="0"/>
          <dgm:bulletEnabled val="1"/>
        </dgm:presLayoutVars>
      </dgm:prSet>
      <dgm:spPr/>
    </dgm:pt>
    <dgm:pt modelId="{74A55039-2755-4B3B-9060-895C862F7ED2}" type="pres">
      <dgm:prSet presAssocID="{099CD660-D8EF-4C61-826F-FEB384752823}" presName="spacer" presStyleCnt="0"/>
      <dgm:spPr/>
    </dgm:pt>
    <dgm:pt modelId="{3A05438E-28E0-47EB-B7DE-87F611BBBEF7}" type="pres">
      <dgm:prSet presAssocID="{12DFC7B1-9DEE-4FA0-ABDB-3322BEE669B7}" presName="parentText" presStyleLbl="node1" presStyleIdx="7" presStyleCnt="8">
        <dgm:presLayoutVars>
          <dgm:chMax val="0"/>
          <dgm:bulletEnabled val="1"/>
        </dgm:presLayoutVars>
      </dgm:prSet>
      <dgm:spPr/>
    </dgm:pt>
  </dgm:ptLst>
  <dgm:cxnLst>
    <dgm:cxn modelId="{13F1EC01-49A9-4C02-B92A-F9F839B6C456}" type="presOf" srcId="{12DFC7B1-9DEE-4FA0-ABDB-3322BEE669B7}" destId="{3A05438E-28E0-47EB-B7DE-87F611BBBEF7}" srcOrd="0" destOrd="0" presId="urn:microsoft.com/office/officeart/2005/8/layout/vList2"/>
    <dgm:cxn modelId="{4430F61F-5A67-45CC-8DD5-D945F732FA5A}" type="presOf" srcId="{A4529EB1-C541-4C8D-AAFF-18DE5A986C15}" destId="{EECB1D00-C6CD-420E-89EB-58CFCA1EE815}" srcOrd="0" destOrd="0" presId="urn:microsoft.com/office/officeart/2005/8/layout/vList2"/>
    <dgm:cxn modelId="{AD51472C-23E9-4185-9127-A5C566565B3D}" type="presOf" srcId="{376AFC17-C37E-4E71-AE80-B0430D554F73}" destId="{9D663F12-0F2C-48B5-86F5-423DB5BEC4B7}" srcOrd="0" destOrd="0" presId="urn:microsoft.com/office/officeart/2005/8/layout/vList2"/>
    <dgm:cxn modelId="{D0F2CC3D-55ED-4CA6-90CA-10AAC4F8661D}" srcId="{75D0903C-5975-4A4A-9B9C-D65CFD3BCEEE}" destId="{5451D5A3-13CD-4DEF-A2C9-B07B500A871E}" srcOrd="3" destOrd="0" parTransId="{90ED2AB0-E79E-4BCA-9163-3AACF6926476}" sibTransId="{1DD8A262-3B26-40A6-9F6C-463BC3E652D8}"/>
    <dgm:cxn modelId="{29C1915F-BD96-424D-8DED-3B1525094EB0}" type="presOf" srcId="{338AE72B-3728-4C9A-B748-A1B969F164A5}" destId="{0D4C0005-FDDE-49E3-BEE1-105C79712072}" srcOrd="0" destOrd="0" presId="urn:microsoft.com/office/officeart/2005/8/layout/vList2"/>
    <dgm:cxn modelId="{67313576-72B3-49D7-B0D1-C89780DD6B23}" srcId="{75D0903C-5975-4A4A-9B9C-D65CFD3BCEEE}" destId="{A6EA1378-2A42-4323-A2C2-63D5A39B35E2}" srcOrd="0" destOrd="0" parTransId="{131C600A-9DEF-4559-9DD1-1FE1508C8FF2}" sibTransId="{8D70E55F-3564-4835-A693-FC0CD83929CE}"/>
    <dgm:cxn modelId="{9EBFE67E-A3FB-465C-A63A-B5F083F1DE62}" type="presOf" srcId="{D6A6C41C-0EA4-40F0-8FA1-9C1D72B11AD7}" destId="{702B117E-F85E-4B65-8AA7-0161FA687C08}" srcOrd="0" destOrd="0" presId="urn:microsoft.com/office/officeart/2005/8/layout/vList2"/>
    <dgm:cxn modelId="{B79C389C-D14B-4555-B2B4-54A78AD1D1DB}" srcId="{75D0903C-5975-4A4A-9B9C-D65CFD3BCEEE}" destId="{376AFC17-C37E-4E71-AE80-B0430D554F73}" srcOrd="5" destOrd="0" parTransId="{933BF58F-A6B7-4B34-818B-EBB4B4BDBA10}" sibTransId="{A6DECB5F-F4AC-4623-9DBD-AD9B527A3168}"/>
    <dgm:cxn modelId="{85D2D9AB-042F-4393-8B2D-5E87A4A6B94B}" srcId="{75D0903C-5975-4A4A-9B9C-D65CFD3BCEEE}" destId="{ADF0FFD7-55D9-4DF5-817F-EE7A0CF49526}" srcOrd="6" destOrd="0" parTransId="{8E345935-A552-49EC-B7FE-4D6F6EBBC5F7}" sibTransId="{099CD660-D8EF-4C61-826F-FEB384752823}"/>
    <dgm:cxn modelId="{0B667FC0-A602-4561-B924-201D82B97B6E}" srcId="{75D0903C-5975-4A4A-9B9C-D65CFD3BCEEE}" destId="{D6A6C41C-0EA4-40F0-8FA1-9C1D72B11AD7}" srcOrd="4" destOrd="0" parTransId="{4EE029C8-649C-444A-8203-EE7E12C57AD2}" sibTransId="{F7CA49D8-99B1-4BBD-9EAA-500E90876ADA}"/>
    <dgm:cxn modelId="{811128CF-6669-4C51-828E-8075C72C5EDE}" type="presOf" srcId="{A6EA1378-2A42-4323-A2C2-63D5A39B35E2}" destId="{27CFC8CB-EE14-4AAA-B1EB-678F10ABB7BF}" srcOrd="0" destOrd="0" presId="urn:microsoft.com/office/officeart/2005/8/layout/vList2"/>
    <dgm:cxn modelId="{DBA032D1-5E44-4050-BD0E-A55664472F35}" srcId="{75D0903C-5975-4A4A-9B9C-D65CFD3BCEEE}" destId="{A4529EB1-C541-4C8D-AAFF-18DE5A986C15}" srcOrd="2" destOrd="0" parTransId="{E15EC6ED-CBFE-46F7-B0AF-70E567C47043}" sibTransId="{23EBA545-4B60-4FCE-8360-3D9D1342F641}"/>
    <dgm:cxn modelId="{6E256BD6-1622-47AB-BF5F-B27B8B2E2553}" type="presOf" srcId="{5451D5A3-13CD-4DEF-A2C9-B07B500A871E}" destId="{CF56F1EE-58C7-405B-AA5E-8C0A326B7897}" srcOrd="0" destOrd="0" presId="urn:microsoft.com/office/officeart/2005/8/layout/vList2"/>
    <dgm:cxn modelId="{1DEF38DA-3CB2-428B-B7C5-0B8DB68AB37C}" type="presOf" srcId="{ADF0FFD7-55D9-4DF5-817F-EE7A0CF49526}" destId="{2A730D29-E4D3-4859-B907-4BAA6B8E22D1}" srcOrd="0" destOrd="0" presId="urn:microsoft.com/office/officeart/2005/8/layout/vList2"/>
    <dgm:cxn modelId="{500277DF-7734-42BA-BAF5-EAA56DF92725}" srcId="{75D0903C-5975-4A4A-9B9C-D65CFD3BCEEE}" destId="{338AE72B-3728-4C9A-B748-A1B969F164A5}" srcOrd="1" destOrd="0" parTransId="{F53601E9-59A8-466E-B5D1-614A31C04860}" sibTransId="{A7E2F2E4-7539-4CAC-87FC-D3771E86304F}"/>
    <dgm:cxn modelId="{032734E2-6AC1-4FA5-842D-F748723BDC40}" srcId="{75D0903C-5975-4A4A-9B9C-D65CFD3BCEEE}" destId="{12DFC7B1-9DEE-4FA0-ABDB-3322BEE669B7}" srcOrd="7" destOrd="0" parTransId="{EF949ECC-52BE-4251-BF28-D733548AB5C9}" sibTransId="{5EF5F1C4-6760-4001-BEB4-5FD0BCBBBB70}"/>
    <dgm:cxn modelId="{090322E6-543C-4EC5-BF87-A28A7D52A48C}" type="presOf" srcId="{75D0903C-5975-4A4A-9B9C-D65CFD3BCEEE}" destId="{394AF0F8-2F5A-4C28-9913-CDCD845E93FC}" srcOrd="0" destOrd="0" presId="urn:microsoft.com/office/officeart/2005/8/layout/vList2"/>
    <dgm:cxn modelId="{A4DE0128-44D1-4860-AEE1-EEDF8B9A1FE2}" type="presParOf" srcId="{394AF0F8-2F5A-4C28-9913-CDCD845E93FC}" destId="{27CFC8CB-EE14-4AAA-B1EB-678F10ABB7BF}" srcOrd="0" destOrd="0" presId="urn:microsoft.com/office/officeart/2005/8/layout/vList2"/>
    <dgm:cxn modelId="{1BD2B28C-3498-40AD-B776-FD3EF5864067}" type="presParOf" srcId="{394AF0F8-2F5A-4C28-9913-CDCD845E93FC}" destId="{8E50E6F0-21D2-4811-936A-6ADFDEC5B083}" srcOrd="1" destOrd="0" presId="urn:microsoft.com/office/officeart/2005/8/layout/vList2"/>
    <dgm:cxn modelId="{2675EA85-F040-4F23-BE5D-FB4E249D7087}" type="presParOf" srcId="{394AF0F8-2F5A-4C28-9913-CDCD845E93FC}" destId="{0D4C0005-FDDE-49E3-BEE1-105C79712072}" srcOrd="2" destOrd="0" presId="urn:microsoft.com/office/officeart/2005/8/layout/vList2"/>
    <dgm:cxn modelId="{E2C891D9-F56C-40CF-8008-6B3594862CC7}" type="presParOf" srcId="{394AF0F8-2F5A-4C28-9913-CDCD845E93FC}" destId="{47F47EE2-6E76-44A4-8EB4-7FBD8D5FEA56}" srcOrd="3" destOrd="0" presId="urn:microsoft.com/office/officeart/2005/8/layout/vList2"/>
    <dgm:cxn modelId="{1D5967D2-11B2-43B3-B8F6-6B7B9A95B89D}" type="presParOf" srcId="{394AF0F8-2F5A-4C28-9913-CDCD845E93FC}" destId="{EECB1D00-C6CD-420E-89EB-58CFCA1EE815}" srcOrd="4" destOrd="0" presId="urn:microsoft.com/office/officeart/2005/8/layout/vList2"/>
    <dgm:cxn modelId="{2A44E172-5C0A-40B9-8D35-4EC8968BBFFA}" type="presParOf" srcId="{394AF0F8-2F5A-4C28-9913-CDCD845E93FC}" destId="{CE13AB62-7CE4-4CE0-B1EC-E63DEB1082CC}" srcOrd="5" destOrd="0" presId="urn:microsoft.com/office/officeart/2005/8/layout/vList2"/>
    <dgm:cxn modelId="{9DCAB295-523F-4082-A2C2-FE27FB002F43}" type="presParOf" srcId="{394AF0F8-2F5A-4C28-9913-CDCD845E93FC}" destId="{CF56F1EE-58C7-405B-AA5E-8C0A326B7897}" srcOrd="6" destOrd="0" presId="urn:microsoft.com/office/officeart/2005/8/layout/vList2"/>
    <dgm:cxn modelId="{DE07D0CC-8313-4D7E-B17B-B6BFE02921A0}" type="presParOf" srcId="{394AF0F8-2F5A-4C28-9913-CDCD845E93FC}" destId="{5B72092C-01F2-41A3-A8F0-F3F6BF64A8EB}" srcOrd="7" destOrd="0" presId="urn:microsoft.com/office/officeart/2005/8/layout/vList2"/>
    <dgm:cxn modelId="{BDB87425-22CC-49AF-8EC0-4A093C12D1C6}" type="presParOf" srcId="{394AF0F8-2F5A-4C28-9913-CDCD845E93FC}" destId="{702B117E-F85E-4B65-8AA7-0161FA687C08}" srcOrd="8" destOrd="0" presId="urn:microsoft.com/office/officeart/2005/8/layout/vList2"/>
    <dgm:cxn modelId="{A0E5FFC2-15EF-4395-857A-2B87EF24E1BC}" type="presParOf" srcId="{394AF0F8-2F5A-4C28-9913-CDCD845E93FC}" destId="{CA71D9D2-EB61-4B9F-B843-526A06F6FB6C}" srcOrd="9" destOrd="0" presId="urn:microsoft.com/office/officeart/2005/8/layout/vList2"/>
    <dgm:cxn modelId="{9F3BC6F9-E34B-4641-B86B-08295C7CC71F}" type="presParOf" srcId="{394AF0F8-2F5A-4C28-9913-CDCD845E93FC}" destId="{9D663F12-0F2C-48B5-86F5-423DB5BEC4B7}" srcOrd="10" destOrd="0" presId="urn:microsoft.com/office/officeart/2005/8/layout/vList2"/>
    <dgm:cxn modelId="{8D5F00CF-06A0-4B17-860E-545D659A22BE}" type="presParOf" srcId="{394AF0F8-2F5A-4C28-9913-CDCD845E93FC}" destId="{408D7045-D9C5-4E8D-9E05-B63DED365E1C}" srcOrd="11" destOrd="0" presId="urn:microsoft.com/office/officeart/2005/8/layout/vList2"/>
    <dgm:cxn modelId="{2F5A541E-A9BD-40C3-B0EC-74BF445CEB4E}" type="presParOf" srcId="{394AF0F8-2F5A-4C28-9913-CDCD845E93FC}" destId="{2A730D29-E4D3-4859-B907-4BAA6B8E22D1}" srcOrd="12" destOrd="0" presId="urn:microsoft.com/office/officeart/2005/8/layout/vList2"/>
    <dgm:cxn modelId="{2B8F214B-9E41-4B1E-ABAC-C9C5A42A099D}" type="presParOf" srcId="{394AF0F8-2F5A-4C28-9913-CDCD845E93FC}" destId="{74A55039-2755-4B3B-9060-895C862F7ED2}" srcOrd="13" destOrd="0" presId="urn:microsoft.com/office/officeart/2005/8/layout/vList2"/>
    <dgm:cxn modelId="{502337FD-ABD2-4AA6-AEF5-134E8EBDBBD1}" type="presParOf" srcId="{394AF0F8-2F5A-4C28-9913-CDCD845E93FC}" destId="{3A05438E-28E0-47EB-B7DE-87F611BBBEF7}"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E2743E-3455-478B-8DFB-2BF6BFC78072}" type="doc">
      <dgm:prSet loTypeId="urn:microsoft.com/office/officeart/2005/8/layout/vList6" loCatId="process" qsTypeId="urn:microsoft.com/office/officeart/2005/8/quickstyle/simple1" qsCatId="simple" csTypeId="urn:microsoft.com/office/officeart/2005/8/colors/accent1_2" csCatId="accent1" phldr="1"/>
      <dgm:spPr/>
      <dgm:t>
        <a:bodyPr/>
        <a:lstStyle/>
        <a:p>
          <a:endParaRPr lang="en-IN"/>
        </a:p>
      </dgm:t>
    </dgm:pt>
    <dgm:pt modelId="{BAF3D6DA-18D0-4118-B955-1BDF658F4907}">
      <dgm:prSet phldrT="[Text]" custT="1"/>
      <dgm:spPr/>
      <dgm:t>
        <a:bodyPr/>
        <a:lstStyle/>
        <a:p>
          <a:r>
            <a:rPr lang="en-US" sz="1600" b="1" dirty="0"/>
            <a:t>Data Collection</a:t>
          </a:r>
          <a:endParaRPr lang="en-IN" sz="1600" b="1" dirty="0"/>
        </a:p>
      </dgm:t>
    </dgm:pt>
    <dgm:pt modelId="{F1C2C15C-E423-41A9-943A-6A171E33BBA7}" type="parTrans" cxnId="{94632472-5B53-4077-9708-C10E703D18A8}">
      <dgm:prSet/>
      <dgm:spPr/>
      <dgm:t>
        <a:bodyPr/>
        <a:lstStyle/>
        <a:p>
          <a:endParaRPr lang="en-IN"/>
        </a:p>
      </dgm:t>
    </dgm:pt>
    <dgm:pt modelId="{A0B7B3E5-EC4D-44CE-8514-5716BA48ED4C}" type="sibTrans" cxnId="{94632472-5B53-4077-9708-C10E703D18A8}">
      <dgm:prSet/>
      <dgm:spPr/>
      <dgm:t>
        <a:bodyPr/>
        <a:lstStyle/>
        <a:p>
          <a:endParaRPr lang="en-IN"/>
        </a:p>
      </dgm:t>
    </dgm:pt>
    <dgm:pt modelId="{A01DF2A5-DC53-44B8-B4D6-3E30EBB80FD5}">
      <dgm:prSet phldrT="[Text]"/>
      <dgm:spPr/>
      <dgm:t>
        <a:bodyPr/>
        <a:lstStyle/>
        <a:p>
          <a:r>
            <a:rPr lang="en-US" b="1" dirty="0"/>
            <a:t>Exploratory Data Analysis</a:t>
          </a:r>
          <a:endParaRPr lang="en-IN" b="1" dirty="0"/>
        </a:p>
      </dgm:t>
    </dgm:pt>
    <dgm:pt modelId="{C672BFFF-FAEC-4D08-A5FD-B39DA15C4AEF}" type="parTrans" cxnId="{6F8B0088-026D-46F2-8891-1D5FC6DC9ADE}">
      <dgm:prSet/>
      <dgm:spPr/>
      <dgm:t>
        <a:bodyPr/>
        <a:lstStyle/>
        <a:p>
          <a:endParaRPr lang="en-IN"/>
        </a:p>
      </dgm:t>
    </dgm:pt>
    <dgm:pt modelId="{30E053B1-6072-4B44-83BA-C49F48D6C80F}" type="sibTrans" cxnId="{6F8B0088-026D-46F2-8891-1D5FC6DC9ADE}">
      <dgm:prSet/>
      <dgm:spPr/>
      <dgm:t>
        <a:bodyPr/>
        <a:lstStyle/>
        <a:p>
          <a:endParaRPr lang="en-IN"/>
        </a:p>
      </dgm:t>
    </dgm:pt>
    <dgm:pt modelId="{48742C4F-181F-47A1-97A3-655AF2E10D26}">
      <dgm:prSet phldrT="[Text]"/>
      <dgm:spPr/>
      <dgm:t>
        <a:bodyPr/>
        <a:lstStyle/>
        <a:p>
          <a:r>
            <a:rPr lang="en-US" b="1" dirty="0"/>
            <a:t>Preprocessing</a:t>
          </a:r>
          <a:endParaRPr lang="en-IN" b="1" dirty="0"/>
        </a:p>
      </dgm:t>
    </dgm:pt>
    <dgm:pt modelId="{8F8180CD-1895-48ED-858F-5E1293C3C502}" type="parTrans" cxnId="{CD0C80B5-F1D1-43F8-840A-46E9AC77266C}">
      <dgm:prSet/>
      <dgm:spPr/>
      <dgm:t>
        <a:bodyPr/>
        <a:lstStyle/>
        <a:p>
          <a:endParaRPr lang="en-IN"/>
        </a:p>
      </dgm:t>
    </dgm:pt>
    <dgm:pt modelId="{0586639C-DD59-476F-A49D-38808FCE1781}" type="sibTrans" cxnId="{CD0C80B5-F1D1-43F8-840A-46E9AC77266C}">
      <dgm:prSet/>
      <dgm:spPr/>
      <dgm:t>
        <a:bodyPr/>
        <a:lstStyle/>
        <a:p>
          <a:endParaRPr lang="en-IN"/>
        </a:p>
      </dgm:t>
    </dgm:pt>
    <dgm:pt modelId="{6862CC32-3279-43EB-9583-23EF223AA3CE}">
      <dgm:prSet phldrT="[Text]"/>
      <dgm:spPr/>
      <dgm:t>
        <a:bodyPr/>
        <a:lstStyle/>
        <a:p>
          <a:r>
            <a:rPr lang="en-US" b="1" dirty="0"/>
            <a:t>Split Train  And Test Data</a:t>
          </a:r>
          <a:endParaRPr lang="en-IN" b="1" dirty="0"/>
        </a:p>
      </dgm:t>
    </dgm:pt>
    <dgm:pt modelId="{D2EC7277-74C9-4F83-BE66-D7E784775493}" type="parTrans" cxnId="{C45BA4C7-9FEC-4237-A01B-CD2DEC1233F4}">
      <dgm:prSet/>
      <dgm:spPr/>
      <dgm:t>
        <a:bodyPr/>
        <a:lstStyle/>
        <a:p>
          <a:endParaRPr lang="en-IN"/>
        </a:p>
      </dgm:t>
    </dgm:pt>
    <dgm:pt modelId="{1C121958-9240-4DC2-BD1B-CFB44563753C}" type="sibTrans" cxnId="{C45BA4C7-9FEC-4237-A01B-CD2DEC1233F4}">
      <dgm:prSet/>
      <dgm:spPr/>
      <dgm:t>
        <a:bodyPr/>
        <a:lstStyle/>
        <a:p>
          <a:endParaRPr lang="en-IN"/>
        </a:p>
      </dgm:t>
    </dgm:pt>
    <dgm:pt modelId="{322A9868-1FFF-44A6-93C4-C14DD3BBEBD3}">
      <dgm:prSet phldrT="[Text]"/>
      <dgm:spPr/>
      <dgm:t>
        <a:bodyPr/>
        <a:lstStyle/>
        <a:p>
          <a:r>
            <a:rPr lang="en-US" b="1" dirty="0"/>
            <a:t>Model Selection and </a:t>
          </a:r>
        </a:p>
        <a:p>
          <a:r>
            <a:rPr lang="en-US" b="1" dirty="0"/>
            <a:t>Model Training</a:t>
          </a:r>
          <a:endParaRPr lang="en-IN" b="1" dirty="0"/>
        </a:p>
      </dgm:t>
    </dgm:pt>
    <dgm:pt modelId="{D78CED6D-8F52-4BE4-A24A-D43F3B970696}" type="parTrans" cxnId="{49713FD4-A244-4488-8AC2-0BC26D4406C6}">
      <dgm:prSet/>
      <dgm:spPr/>
      <dgm:t>
        <a:bodyPr/>
        <a:lstStyle/>
        <a:p>
          <a:endParaRPr lang="en-IN"/>
        </a:p>
      </dgm:t>
    </dgm:pt>
    <dgm:pt modelId="{E137F257-E166-4FCB-8EB9-ADBCAFF4BD3B}" type="sibTrans" cxnId="{49713FD4-A244-4488-8AC2-0BC26D4406C6}">
      <dgm:prSet/>
      <dgm:spPr/>
      <dgm:t>
        <a:bodyPr/>
        <a:lstStyle/>
        <a:p>
          <a:endParaRPr lang="en-IN"/>
        </a:p>
      </dgm:t>
    </dgm:pt>
    <dgm:pt modelId="{B9186F66-B311-4BA8-8936-A55F9D5EC4C8}">
      <dgm:prSet phldrT="[Text]"/>
      <dgm:spPr/>
      <dgm:t>
        <a:bodyPr/>
        <a:lstStyle/>
        <a:p>
          <a:r>
            <a:rPr lang="en-US" b="1" dirty="0"/>
            <a:t>Model Evaluation</a:t>
          </a:r>
          <a:endParaRPr lang="en-IN" b="1" dirty="0"/>
        </a:p>
      </dgm:t>
    </dgm:pt>
    <dgm:pt modelId="{FB27757C-2691-4C91-BC8E-C8EFEF07D8DE}" type="parTrans" cxnId="{F2AE358B-1F69-47AC-8368-EB82D39EEB63}">
      <dgm:prSet/>
      <dgm:spPr/>
      <dgm:t>
        <a:bodyPr/>
        <a:lstStyle/>
        <a:p>
          <a:endParaRPr lang="en-IN"/>
        </a:p>
      </dgm:t>
    </dgm:pt>
    <dgm:pt modelId="{56BA3430-8C68-4587-A169-244AA14FD097}" type="sibTrans" cxnId="{F2AE358B-1F69-47AC-8368-EB82D39EEB63}">
      <dgm:prSet/>
      <dgm:spPr/>
      <dgm:t>
        <a:bodyPr/>
        <a:lstStyle/>
        <a:p>
          <a:endParaRPr lang="en-IN"/>
        </a:p>
      </dgm:t>
    </dgm:pt>
    <dgm:pt modelId="{A0BD92EA-105E-4B6F-95B8-7F6529909A95}">
      <dgm:prSet phldrT="[Text]"/>
      <dgm:spPr/>
      <dgm:t>
        <a:bodyPr/>
        <a:lstStyle/>
        <a:p>
          <a:r>
            <a:rPr lang="en-US" b="1" dirty="0"/>
            <a:t>Visualization</a:t>
          </a:r>
          <a:endParaRPr lang="en-IN" b="1" dirty="0"/>
        </a:p>
      </dgm:t>
    </dgm:pt>
    <dgm:pt modelId="{C1E69A59-BB75-49F5-B571-8AA26108AE3E}" type="parTrans" cxnId="{26C5293A-250A-49E0-8B3D-DF1FD4B6C4B3}">
      <dgm:prSet/>
      <dgm:spPr/>
      <dgm:t>
        <a:bodyPr/>
        <a:lstStyle/>
        <a:p>
          <a:endParaRPr lang="en-IN"/>
        </a:p>
      </dgm:t>
    </dgm:pt>
    <dgm:pt modelId="{E3A42432-FD94-4263-A841-6603DBD8BE60}" type="sibTrans" cxnId="{26C5293A-250A-49E0-8B3D-DF1FD4B6C4B3}">
      <dgm:prSet/>
      <dgm:spPr/>
      <dgm:t>
        <a:bodyPr/>
        <a:lstStyle/>
        <a:p>
          <a:endParaRPr lang="en-IN"/>
        </a:p>
      </dgm:t>
    </dgm:pt>
    <dgm:pt modelId="{3A5976E2-E49C-40FC-B8DE-BF4A563BE6DD}">
      <dgm:prSet/>
      <dgm:spPr/>
      <dgm:t>
        <a:bodyPr anchor="ctr"/>
        <a:lstStyle/>
        <a:p>
          <a:pPr algn="l"/>
          <a:r>
            <a:rPr lang="en-US" b="1" dirty="0"/>
            <a:t>Gather the dataset containing delivery details.</a:t>
          </a:r>
          <a:endParaRPr lang="en-IN" b="1" dirty="0"/>
        </a:p>
      </dgm:t>
    </dgm:pt>
    <dgm:pt modelId="{978A310B-E332-427C-B296-A3B81A9D307D}" type="parTrans" cxnId="{A46F31F5-74F9-4DE0-975F-F310CCB316F4}">
      <dgm:prSet/>
      <dgm:spPr/>
      <dgm:t>
        <a:bodyPr/>
        <a:lstStyle/>
        <a:p>
          <a:endParaRPr lang="en-IN"/>
        </a:p>
      </dgm:t>
    </dgm:pt>
    <dgm:pt modelId="{92968874-CBA8-4341-9D06-C1D4898D58F0}" type="sibTrans" cxnId="{A46F31F5-74F9-4DE0-975F-F310CCB316F4}">
      <dgm:prSet/>
      <dgm:spPr/>
      <dgm:t>
        <a:bodyPr/>
        <a:lstStyle/>
        <a:p>
          <a:endParaRPr lang="en-IN"/>
        </a:p>
      </dgm:t>
    </dgm:pt>
    <dgm:pt modelId="{3D036DE4-4C12-478E-A6A6-FFC052B5F5B9}">
      <dgm:prSet/>
      <dgm:spPr/>
      <dgm:t>
        <a:bodyPr/>
        <a:lstStyle/>
        <a:p>
          <a:r>
            <a:rPr lang="en-US" b="1" dirty="0"/>
            <a:t>Analyzing and visualizing data to understand its patterns , trends, and key characteristics.</a:t>
          </a:r>
          <a:endParaRPr lang="en-IN" b="1" dirty="0"/>
        </a:p>
      </dgm:t>
    </dgm:pt>
    <dgm:pt modelId="{3D7C727F-76E2-47A3-B5B7-2B393E05E68D}" type="parTrans" cxnId="{15223B56-543D-48E3-BDCA-A58F8AF0D399}">
      <dgm:prSet/>
      <dgm:spPr/>
      <dgm:t>
        <a:bodyPr/>
        <a:lstStyle/>
        <a:p>
          <a:endParaRPr lang="en-IN"/>
        </a:p>
      </dgm:t>
    </dgm:pt>
    <dgm:pt modelId="{D458508F-5B78-4489-91DF-C23986B3E752}" type="sibTrans" cxnId="{15223B56-543D-48E3-BDCA-A58F8AF0D399}">
      <dgm:prSet/>
      <dgm:spPr/>
      <dgm:t>
        <a:bodyPr/>
        <a:lstStyle/>
        <a:p>
          <a:endParaRPr lang="en-IN"/>
        </a:p>
      </dgm:t>
    </dgm:pt>
    <dgm:pt modelId="{94AE9F54-1A4B-4880-A35C-4504483CA39A}">
      <dgm:prSet/>
      <dgm:spPr/>
      <dgm:t>
        <a:bodyPr/>
        <a:lstStyle/>
        <a:p>
          <a:r>
            <a:rPr lang="en-US" b="1" dirty="0"/>
            <a:t>Clean the data by fixing missing values, encoding categories and creating new features.</a:t>
          </a:r>
          <a:endParaRPr lang="en-IN" b="1" dirty="0"/>
        </a:p>
      </dgm:t>
    </dgm:pt>
    <dgm:pt modelId="{5A0CAEB7-955B-418F-9927-61669CD4B2B7}" type="parTrans" cxnId="{7D864E4B-492B-4571-847F-FDEE91670A85}">
      <dgm:prSet/>
      <dgm:spPr/>
      <dgm:t>
        <a:bodyPr/>
        <a:lstStyle/>
        <a:p>
          <a:endParaRPr lang="en-IN"/>
        </a:p>
      </dgm:t>
    </dgm:pt>
    <dgm:pt modelId="{06EADA36-DC34-4EA8-9D7E-6B3655D27B24}" type="sibTrans" cxnId="{7D864E4B-492B-4571-847F-FDEE91670A85}">
      <dgm:prSet/>
      <dgm:spPr/>
      <dgm:t>
        <a:bodyPr/>
        <a:lstStyle/>
        <a:p>
          <a:endParaRPr lang="en-IN"/>
        </a:p>
      </dgm:t>
    </dgm:pt>
    <dgm:pt modelId="{F18571E8-21E1-4BD1-8705-1D0199B05BDA}">
      <dgm:prSet/>
      <dgm:spPr/>
      <dgm:t>
        <a:bodyPr anchor="ctr"/>
        <a:lstStyle/>
        <a:p>
          <a:r>
            <a:rPr lang="en-US" b="1" dirty="0"/>
            <a:t>Divide the data into two parts : One for training the model and one for testing it.</a:t>
          </a:r>
          <a:endParaRPr lang="en-IN" b="1" dirty="0"/>
        </a:p>
      </dgm:t>
    </dgm:pt>
    <dgm:pt modelId="{1389A308-97AF-4E80-A752-105EC7B6550C}" type="parTrans" cxnId="{32AE9AD1-028C-4F63-9F4D-2447D8716250}">
      <dgm:prSet/>
      <dgm:spPr/>
      <dgm:t>
        <a:bodyPr/>
        <a:lstStyle/>
        <a:p>
          <a:endParaRPr lang="en-IN"/>
        </a:p>
      </dgm:t>
    </dgm:pt>
    <dgm:pt modelId="{26D55D50-7730-4DE8-B1CB-A98EFFF79401}" type="sibTrans" cxnId="{32AE9AD1-028C-4F63-9F4D-2447D8716250}">
      <dgm:prSet/>
      <dgm:spPr/>
      <dgm:t>
        <a:bodyPr/>
        <a:lstStyle/>
        <a:p>
          <a:endParaRPr lang="en-IN"/>
        </a:p>
      </dgm:t>
    </dgm:pt>
    <dgm:pt modelId="{1C6EAE49-C5C8-47AB-A265-98C768B61C2E}">
      <dgm:prSet/>
      <dgm:spPr/>
      <dgm:t>
        <a:bodyPr anchor="ctr"/>
        <a:lstStyle/>
        <a:p>
          <a:r>
            <a:rPr lang="en-US" b="1" dirty="0"/>
            <a:t>Choose different machine learning models and train them using the training data.</a:t>
          </a:r>
          <a:endParaRPr lang="en-IN" b="1" dirty="0"/>
        </a:p>
      </dgm:t>
    </dgm:pt>
    <dgm:pt modelId="{C09F7983-067C-452C-B028-3B89D7B15044}" type="parTrans" cxnId="{E9DDF4A9-A307-4B98-910B-E6E92F6FA21F}">
      <dgm:prSet/>
      <dgm:spPr/>
      <dgm:t>
        <a:bodyPr/>
        <a:lstStyle/>
        <a:p>
          <a:endParaRPr lang="en-IN"/>
        </a:p>
      </dgm:t>
    </dgm:pt>
    <dgm:pt modelId="{B1F90AD2-F7C6-45EF-AC77-34E29B07C150}" type="sibTrans" cxnId="{E9DDF4A9-A307-4B98-910B-E6E92F6FA21F}">
      <dgm:prSet/>
      <dgm:spPr/>
      <dgm:t>
        <a:bodyPr/>
        <a:lstStyle/>
        <a:p>
          <a:endParaRPr lang="en-IN"/>
        </a:p>
      </dgm:t>
    </dgm:pt>
    <dgm:pt modelId="{492EAA73-F9D0-4FE7-9CA4-A1180496863B}">
      <dgm:prSet/>
      <dgm:spPr/>
      <dgm:t>
        <a:bodyPr anchor="ctr"/>
        <a:lstStyle/>
        <a:p>
          <a:r>
            <a:rPr lang="en-US" b="1" dirty="0"/>
            <a:t>Check how well the models work using accuracy, precision, recall ,</a:t>
          </a:r>
          <a:r>
            <a:rPr lang="en-US" b="1" dirty="0" err="1"/>
            <a:t>etc</a:t>
          </a:r>
          <a:r>
            <a:rPr lang="en-US" b="1" dirty="0"/>
            <a:t>… </a:t>
          </a:r>
          <a:endParaRPr lang="en-IN" b="1" dirty="0"/>
        </a:p>
      </dgm:t>
    </dgm:pt>
    <dgm:pt modelId="{9F8039FC-9081-4058-87A4-4197ACA25283}" type="parTrans" cxnId="{CF129B23-4DF2-4CEB-8A46-B55568D0B891}">
      <dgm:prSet/>
      <dgm:spPr/>
      <dgm:t>
        <a:bodyPr/>
        <a:lstStyle/>
        <a:p>
          <a:endParaRPr lang="en-IN"/>
        </a:p>
      </dgm:t>
    </dgm:pt>
    <dgm:pt modelId="{6E517662-B979-4B71-8808-E64810463FCA}" type="sibTrans" cxnId="{CF129B23-4DF2-4CEB-8A46-B55568D0B891}">
      <dgm:prSet/>
      <dgm:spPr/>
      <dgm:t>
        <a:bodyPr/>
        <a:lstStyle/>
        <a:p>
          <a:endParaRPr lang="en-IN"/>
        </a:p>
      </dgm:t>
    </dgm:pt>
    <dgm:pt modelId="{0A25D00F-A013-46D4-A5FB-E28B4A101AAD}">
      <dgm:prSet/>
      <dgm:spPr/>
      <dgm:t>
        <a:bodyPr anchor="ctr"/>
        <a:lstStyle/>
        <a:p>
          <a:r>
            <a:rPr lang="en-US" b="1" dirty="0"/>
            <a:t>Use graphs to show insights and how well the  models are performing.</a:t>
          </a:r>
          <a:endParaRPr lang="en-IN" b="1" dirty="0"/>
        </a:p>
      </dgm:t>
    </dgm:pt>
    <dgm:pt modelId="{3696F57F-01BC-4D67-9211-1BB127EFDE69}" type="parTrans" cxnId="{A69D5109-56DF-45F7-AFF6-E9ACFAF88CA2}">
      <dgm:prSet/>
      <dgm:spPr/>
      <dgm:t>
        <a:bodyPr/>
        <a:lstStyle/>
        <a:p>
          <a:endParaRPr lang="en-IN"/>
        </a:p>
      </dgm:t>
    </dgm:pt>
    <dgm:pt modelId="{257AA64A-BE7F-4EE5-A4E0-52D485A6B4EF}" type="sibTrans" cxnId="{A69D5109-56DF-45F7-AFF6-E9ACFAF88CA2}">
      <dgm:prSet/>
      <dgm:spPr/>
      <dgm:t>
        <a:bodyPr/>
        <a:lstStyle/>
        <a:p>
          <a:endParaRPr lang="en-IN"/>
        </a:p>
      </dgm:t>
    </dgm:pt>
    <dgm:pt modelId="{5A9D7414-7047-46E3-9D1C-DE77A10DF1CC}" type="pres">
      <dgm:prSet presAssocID="{45E2743E-3455-478B-8DFB-2BF6BFC78072}" presName="Name0" presStyleCnt="0">
        <dgm:presLayoutVars>
          <dgm:dir/>
          <dgm:animLvl val="lvl"/>
          <dgm:resizeHandles/>
        </dgm:presLayoutVars>
      </dgm:prSet>
      <dgm:spPr/>
    </dgm:pt>
    <dgm:pt modelId="{EEB305FD-8237-4FF7-8967-3D6178366097}" type="pres">
      <dgm:prSet presAssocID="{BAF3D6DA-18D0-4118-B955-1BDF658F4907}" presName="linNode" presStyleCnt="0"/>
      <dgm:spPr/>
    </dgm:pt>
    <dgm:pt modelId="{63707043-DBEF-4740-A465-6220060E712D}" type="pres">
      <dgm:prSet presAssocID="{BAF3D6DA-18D0-4118-B955-1BDF658F4907}" presName="parentShp" presStyleLbl="node1" presStyleIdx="0" presStyleCnt="7">
        <dgm:presLayoutVars>
          <dgm:bulletEnabled val="1"/>
        </dgm:presLayoutVars>
      </dgm:prSet>
      <dgm:spPr/>
    </dgm:pt>
    <dgm:pt modelId="{51979C4F-3452-4708-9196-205F422809A2}" type="pres">
      <dgm:prSet presAssocID="{BAF3D6DA-18D0-4118-B955-1BDF658F4907}" presName="childShp" presStyleLbl="bgAccFollowNode1" presStyleIdx="0" presStyleCnt="7">
        <dgm:presLayoutVars>
          <dgm:bulletEnabled val="1"/>
        </dgm:presLayoutVars>
      </dgm:prSet>
      <dgm:spPr/>
    </dgm:pt>
    <dgm:pt modelId="{8C39764F-21E3-4C6F-96C8-ECAB9D40245E}" type="pres">
      <dgm:prSet presAssocID="{A0B7B3E5-EC4D-44CE-8514-5716BA48ED4C}" presName="spacing" presStyleCnt="0"/>
      <dgm:spPr/>
    </dgm:pt>
    <dgm:pt modelId="{AE428D66-8281-43E8-AE2D-110A4D2D9284}" type="pres">
      <dgm:prSet presAssocID="{A01DF2A5-DC53-44B8-B4D6-3E30EBB80FD5}" presName="linNode" presStyleCnt="0"/>
      <dgm:spPr/>
    </dgm:pt>
    <dgm:pt modelId="{F1B63CCA-11CE-439D-B330-425EEC0E6402}" type="pres">
      <dgm:prSet presAssocID="{A01DF2A5-DC53-44B8-B4D6-3E30EBB80FD5}" presName="parentShp" presStyleLbl="node1" presStyleIdx="1" presStyleCnt="7">
        <dgm:presLayoutVars>
          <dgm:bulletEnabled val="1"/>
        </dgm:presLayoutVars>
      </dgm:prSet>
      <dgm:spPr/>
    </dgm:pt>
    <dgm:pt modelId="{2736F147-B462-41E8-967D-CA92A264A71F}" type="pres">
      <dgm:prSet presAssocID="{A01DF2A5-DC53-44B8-B4D6-3E30EBB80FD5}" presName="childShp" presStyleLbl="bgAccFollowNode1" presStyleIdx="1" presStyleCnt="7">
        <dgm:presLayoutVars>
          <dgm:bulletEnabled val="1"/>
        </dgm:presLayoutVars>
      </dgm:prSet>
      <dgm:spPr/>
    </dgm:pt>
    <dgm:pt modelId="{6073439B-B293-4F98-B7B1-0175E41D62CC}" type="pres">
      <dgm:prSet presAssocID="{30E053B1-6072-4B44-83BA-C49F48D6C80F}" presName="spacing" presStyleCnt="0"/>
      <dgm:spPr/>
    </dgm:pt>
    <dgm:pt modelId="{DEB2A6A3-3F7C-4933-8684-EB991CDCE508}" type="pres">
      <dgm:prSet presAssocID="{48742C4F-181F-47A1-97A3-655AF2E10D26}" presName="linNode" presStyleCnt="0"/>
      <dgm:spPr/>
    </dgm:pt>
    <dgm:pt modelId="{46F21154-8AB6-47C8-B7C3-D0AEE40E3E4E}" type="pres">
      <dgm:prSet presAssocID="{48742C4F-181F-47A1-97A3-655AF2E10D26}" presName="parentShp" presStyleLbl="node1" presStyleIdx="2" presStyleCnt="7">
        <dgm:presLayoutVars>
          <dgm:bulletEnabled val="1"/>
        </dgm:presLayoutVars>
      </dgm:prSet>
      <dgm:spPr/>
    </dgm:pt>
    <dgm:pt modelId="{C0146E31-3913-465D-B856-86B998D08412}" type="pres">
      <dgm:prSet presAssocID="{48742C4F-181F-47A1-97A3-655AF2E10D26}" presName="childShp" presStyleLbl="bgAccFollowNode1" presStyleIdx="2" presStyleCnt="7">
        <dgm:presLayoutVars>
          <dgm:bulletEnabled val="1"/>
        </dgm:presLayoutVars>
      </dgm:prSet>
      <dgm:spPr/>
    </dgm:pt>
    <dgm:pt modelId="{FC539317-AFFD-497C-A7F3-CCA3665C636F}" type="pres">
      <dgm:prSet presAssocID="{0586639C-DD59-476F-A49D-38808FCE1781}" presName="spacing" presStyleCnt="0"/>
      <dgm:spPr/>
    </dgm:pt>
    <dgm:pt modelId="{4B8B400A-150E-4DA9-A5D5-FCBBACDEAA1F}" type="pres">
      <dgm:prSet presAssocID="{6862CC32-3279-43EB-9583-23EF223AA3CE}" presName="linNode" presStyleCnt="0"/>
      <dgm:spPr/>
    </dgm:pt>
    <dgm:pt modelId="{FBEC8127-0320-4BD8-8CBF-C1F3595BC84E}" type="pres">
      <dgm:prSet presAssocID="{6862CC32-3279-43EB-9583-23EF223AA3CE}" presName="parentShp" presStyleLbl="node1" presStyleIdx="3" presStyleCnt="7">
        <dgm:presLayoutVars>
          <dgm:bulletEnabled val="1"/>
        </dgm:presLayoutVars>
      </dgm:prSet>
      <dgm:spPr/>
    </dgm:pt>
    <dgm:pt modelId="{EDFA0EFE-F8A1-4BB0-94E6-D62D5020155F}" type="pres">
      <dgm:prSet presAssocID="{6862CC32-3279-43EB-9583-23EF223AA3CE}" presName="childShp" presStyleLbl="bgAccFollowNode1" presStyleIdx="3" presStyleCnt="7">
        <dgm:presLayoutVars>
          <dgm:bulletEnabled val="1"/>
        </dgm:presLayoutVars>
      </dgm:prSet>
      <dgm:spPr/>
    </dgm:pt>
    <dgm:pt modelId="{E4813651-239D-4387-888D-F68A959CEF12}" type="pres">
      <dgm:prSet presAssocID="{1C121958-9240-4DC2-BD1B-CFB44563753C}" presName="spacing" presStyleCnt="0"/>
      <dgm:spPr/>
    </dgm:pt>
    <dgm:pt modelId="{1047F00E-9C12-45BC-A6DE-7EEF47C1CF34}" type="pres">
      <dgm:prSet presAssocID="{322A9868-1FFF-44A6-93C4-C14DD3BBEBD3}" presName="linNode" presStyleCnt="0"/>
      <dgm:spPr/>
    </dgm:pt>
    <dgm:pt modelId="{FD38F587-B2F4-4A68-91B6-FBBD835159F2}" type="pres">
      <dgm:prSet presAssocID="{322A9868-1FFF-44A6-93C4-C14DD3BBEBD3}" presName="parentShp" presStyleLbl="node1" presStyleIdx="4" presStyleCnt="7">
        <dgm:presLayoutVars>
          <dgm:bulletEnabled val="1"/>
        </dgm:presLayoutVars>
      </dgm:prSet>
      <dgm:spPr/>
    </dgm:pt>
    <dgm:pt modelId="{3F447A9C-744B-4A06-BF5F-3441B2FA3499}" type="pres">
      <dgm:prSet presAssocID="{322A9868-1FFF-44A6-93C4-C14DD3BBEBD3}" presName="childShp" presStyleLbl="bgAccFollowNode1" presStyleIdx="4" presStyleCnt="7">
        <dgm:presLayoutVars>
          <dgm:bulletEnabled val="1"/>
        </dgm:presLayoutVars>
      </dgm:prSet>
      <dgm:spPr/>
    </dgm:pt>
    <dgm:pt modelId="{D3E9E082-50AF-4E5C-8CF1-3E22F970AF32}" type="pres">
      <dgm:prSet presAssocID="{E137F257-E166-4FCB-8EB9-ADBCAFF4BD3B}" presName="spacing" presStyleCnt="0"/>
      <dgm:spPr/>
    </dgm:pt>
    <dgm:pt modelId="{B3EB6F5B-792C-4725-8023-3C7058EAED78}" type="pres">
      <dgm:prSet presAssocID="{B9186F66-B311-4BA8-8936-A55F9D5EC4C8}" presName="linNode" presStyleCnt="0"/>
      <dgm:spPr/>
    </dgm:pt>
    <dgm:pt modelId="{ACA3D83C-EA0B-4F70-9498-631E512CC5A8}" type="pres">
      <dgm:prSet presAssocID="{B9186F66-B311-4BA8-8936-A55F9D5EC4C8}" presName="parentShp" presStyleLbl="node1" presStyleIdx="5" presStyleCnt="7">
        <dgm:presLayoutVars>
          <dgm:bulletEnabled val="1"/>
        </dgm:presLayoutVars>
      </dgm:prSet>
      <dgm:spPr/>
    </dgm:pt>
    <dgm:pt modelId="{7AA1CD7E-A1BA-4260-8AD4-116DACC06C4D}" type="pres">
      <dgm:prSet presAssocID="{B9186F66-B311-4BA8-8936-A55F9D5EC4C8}" presName="childShp" presStyleLbl="bgAccFollowNode1" presStyleIdx="5" presStyleCnt="7">
        <dgm:presLayoutVars>
          <dgm:bulletEnabled val="1"/>
        </dgm:presLayoutVars>
      </dgm:prSet>
      <dgm:spPr/>
    </dgm:pt>
    <dgm:pt modelId="{DEAA8DA9-824A-4A43-A401-FC213205DFBD}" type="pres">
      <dgm:prSet presAssocID="{56BA3430-8C68-4587-A169-244AA14FD097}" presName="spacing" presStyleCnt="0"/>
      <dgm:spPr/>
    </dgm:pt>
    <dgm:pt modelId="{2789775D-93F6-49A3-9DB8-85A4F8C189B9}" type="pres">
      <dgm:prSet presAssocID="{A0BD92EA-105E-4B6F-95B8-7F6529909A95}" presName="linNode" presStyleCnt="0"/>
      <dgm:spPr/>
    </dgm:pt>
    <dgm:pt modelId="{0B9BB587-3B27-4319-A373-29FADE8C237C}" type="pres">
      <dgm:prSet presAssocID="{A0BD92EA-105E-4B6F-95B8-7F6529909A95}" presName="parentShp" presStyleLbl="node1" presStyleIdx="6" presStyleCnt="7">
        <dgm:presLayoutVars>
          <dgm:bulletEnabled val="1"/>
        </dgm:presLayoutVars>
      </dgm:prSet>
      <dgm:spPr/>
    </dgm:pt>
    <dgm:pt modelId="{5D4F3D50-CE59-42AD-8C29-74DE7775A5BA}" type="pres">
      <dgm:prSet presAssocID="{A0BD92EA-105E-4B6F-95B8-7F6529909A95}" presName="childShp" presStyleLbl="bgAccFollowNode1" presStyleIdx="6" presStyleCnt="7">
        <dgm:presLayoutVars>
          <dgm:bulletEnabled val="1"/>
        </dgm:presLayoutVars>
      </dgm:prSet>
      <dgm:spPr/>
    </dgm:pt>
  </dgm:ptLst>
  <dgm:cxnLst>
    <dgm:cxn modelId="{E7A1BF06-9EAE-44A5-82E2-919FCB6133CB}" type="presOf" srcId="{3D036DE4-4C12-478E-A6A6-FFC052B5F5B9}" destId="{2736F147-B462-41E8-967D-CA92A264A71F}" srcOrd="0" destOrd="0" presId="urn:microsoft.com/office/officeart/2005/8/layout/vList6"/>
    <dgm:cxn modelId="{A69D5109-56DF-45F7-AFF6-E9ACFAF88CA2}" srcId="{A0BD92EA-105E-4B6F-95B8-7F6529909A95}" destId="{0A25D00F-A013-46D4-A5FB-E28B4A101AAD}" srcOrd="0" destOrd="0" parTransId="{3696F57F-01BC-4D67-9211-1BB127EFDE69}" sibTransId="{257AA64A-BE7F-4EE5-A4E0-52D485A6B4EF}"/>
    <dgm:cxn modelId="{5C7A610C-C3B1-4EC6-897C-8CC787EFD27A}" type="presOf" srcId="{48742C4F-181F-47A1-97A3-655AF2E10D26}" destId="{46F21154-8AB6-47C8-B7C3-D0AEE40E3E4E}" srcOrd="0" destOrd="0" presId="urn:microsoft.com/office/officeart/2005/8/layout/vList6"/>
    <dgm:cxn modelId="{E886D61E-C147-447D-9F7D-A593F79C7CE7}" type="presOf" srcId="{322A9868-1FFF-44A6-93C4-C14DD3BBEBD3}" destId="{FD38F587-B2F4-4A68-91B6-FBBD835159F2}" srcOrd="0" destOrd="0" presId="urn:microsoft.com/office/officeart/2005/8/layout/vList6"/>
    <dgm:cxn modelId="{CF129B23-4DF2-4CEB-8A46-B55568D0B891}" srcId="{B9186F66-B311-4BA8-8936-A55F9D5EC4C8}" destId="{492EAA73-F9D0-4FE7-9CA4-A1180496863B}" srcOrd="0" destOrd="0" parTransId="{9F8039FC-9081-4058-87A4-4197ACA25283}" sibTransId="{6E517662-B979-4B71-8808-E64810463FCA}"/>
    <dgm:cxn modelId="{E66AEE26-B438-4C0F-9FA8-F4673E2510CC}" type="presOf" srcId="{A01DF2A5-DC53-44B8-B4D6-3E30EBB80FD5}" destId="{F1B63CCA-11CE-439D-B330-425EEC0E6402}" srcOrd="0" destOrd="0" presId="urn:microsoft.com/office/officeart/2005/8/layout/vList6"/>
    <dgm:cxn modelId="{D1A6582E-C850-4805-BD86-0CFD7F245220}" type="presOf" srcId="{F18571E8-21E1-4BD1-8705-1D0199B05BDA}" destId="{EDFA0EFE-F8A1-4BB0-94E6-D62D5020155F}" srcOrd="0" destOrd="0" presId="urn:microsoft.com/office/officeart/2005/8/layout/vList6"/>
    <dgm:cxn modelId="{26C5293A-250A-49E0-8B3D-DF1FD4B6C4B3}" srcId="{45E2743E-3455-478B-8DFB-2BF6BFC78072}" destId="{A0BD92EA-105E-4B6F-95B8-7F6529909A95}" srcOrd="6" destOrd="0" parTransId="{C1E69A59-BB75-49F5-B571-8AA26108AE3E}" sibTransId="{E3A42432-FD94-4263-A841-6603DBD8BE60}"/>
    <dgm:cxn modelId="{7D864E4B-492B-4571-847F-FDEE91670A85}" srcId="{48742C4F-181F-47A1-97A3-655AF2E10D26}" destId="{94AE9F54-1A4B-4880-A35C-4504483CA39A}" srcOrd="0" destOrd="0" parTransId="{5A0CAEB7-955B-418F-9927-61669CD4B2B7}" sibTransId="{06EADA36-DC34-4EA8-9D7E-6B3655D27B24}"/>
    <dgm:cxn modelId="{72297F4C-425B-4BDF-8B74-E5645D69D6EC}" type="presOf" srcId="{0A25D00F-A013-46D4-A5FB-E28B4A101AAD}" destId="{5D4F3D50-CE59-42AD-8C29-74DE7775A5BA}" srcOrd="0" destOrd="0" presId="urn:microsoft.com/office/officeart/2005/8/layout/vList6"/>
    <dgm:cxn modelId="{42DCFC4C-36EE-49BF-BD02-A381BAB30BAB}" type="presOf" srcId="{B9186F66-B311-4BA8-8936-A55F9D5EC4C8}" destId="{ACA3D83C-EA0B-4F70-9498-631E512CC5A8}" srcOrd="0" destOrd="0" presId="urn:microsoft.com/office/officeart/2005/8/layout/vList6"/>
    <dgm:cxn modelId="{94632472-5B53-4077-9708-C10E703D18A8}" srcId="{45E2743E-3455-478B-8DFB-2BF6BFC78072}" destId="{BAF3D6DA-18D0-4118-B955-1BDF658F4907}" srcOrd="0" destOrd="0" parTransId="{F1C2C15C-E423-41A9-943A-6A171E33BBA7}" sibTransId="{A0B7B3E5-EC4D-44CE-8514-5716BA48ED4C}"/>
    <dgm:cxn modelId="{19CD8555-2905-4461-B6FD-E7BB8179876B}" type="presOf" srcId="{1C6EAE49-C5C8-47AB-A265-98C768B61C2E}" destId="{3F447A9C-744B-4A06-BF5F-3441B2FA3499}" srcOrd="0" destOrd="0" presId="urn:microsoft.com/office/officeart/2005/8/layout/vList6"/>
    <dgm:cxn modelId="{15223B56-543D-48E3-BDCA-A58F8AF0D399}" srcId="{A01DF2A5-DC53-44B8-B4D6-3E30EBB80FD5}" destId="{3D036DE4-4C12-478E-A6A6-FFC052B5F5B9}" srcOrd="0" destOrd="0" parTransId="{3D7C727F-76E2-47A3-B5B7-2B393E05E68D}" sibTransId="{D458508F-5B78-4489-91DF-C23986B3E752}"/>
    <dgm:cxn modelId="{120DCD58-96DB-4469-B4A4-42C416A27DEF}" type="presOf" srcId="{3A5976E2-E49C-40FC-B8DE-BF4A563BE6DD}" destId="{51979C4F-3452-4708-9196-205F422809A2}" srcOrd="0" destOrd="0" presId="urn:microsoft.com/office/officeart/2005/8/layout/vList6"/>
    <dgm:cxn modelId="{3DE9C57B-673A-4C50-84F3-49C177352FE3}" type="presOf" srcId="{A0BD92EA-105E-4B6F-95B8-7F6529909A95}" destId="{0B9BB587-3B27-4319-A373-29FADE8C237C}" srcOrd="0" destOrd="0" presId="urn:microsoft.com/office/officeart/2005/8/layout/vList6"/>
    <dgm:cxn modelId="{6F8B0088-026D-46F2-8891-1D5FC6DC9ADE}" srcId="{45E2743E-3455-478B-8DFB-2BF6BFC78072}" destId="{A01DF2A5-DC53-44B8-B4D6-3E30EBB80FD5}" srcOrd="1" destOrd="0" parTransId="{C672BFFF-FAEC-4D08-A5FD-B39DA15C4AEF}" sibTransId="{30E053B1-6072-4B44-83BA-C49F48D6C80F}"/>
    <dgm:cxn modelId="{F2AE358B-1F69-47AC-8368-EB82D39EEB63}" srcId="{45E2743E-3455-478B-8DFB-2BF6BFC78072}" destId="{B9186F66-B311-4BA8-8936-A55F9D5EC4C8}" srcOrd="5" destOrd="0" parTransId="{FB27757C-2691-4C91-BC8E-C8EFEF07D8DE}" sibTransId="{56BA3430-8C68-4587-A169-244AA14FD097}"/>
    <dgm:cxn modelId="{E9DDF4A9-A307-4B98-910B-E6E92F6FA21F}" srcId="{322A9868-1FFF-44A6-93C4-C14DD3BBEBD3}" destId="{1C6EAE49-C5C8-47AB-A265-98C768B61C2E}" srcOrd="0" destOrd="0" parTransId="{C09F7983-067C-452C-B028-3B89D7B15044}" sibTransId="{B1F90AD2-F7C6-45EF-AC77-34E29B07C150}"/>
    <dgm:cxn modelId="{C770EDB0-CA5B-4200-AB74-6C39C5128C11}" type="presOf" srcId="{45E2743E-3455-478B-8DFB-2BF6BFC78072}" destId="{5A9D7414-7047-46E3-9D1C-DE77A10DF1CC}" srcOrd="0" destOrd="0" presId="urn:microsoft.com/office/officeart/2005/8/layout/vList6"/>
    <dgm:cxn modelId="{CD0C80B5-F1D1-43F8-840A-46E9AC77266C}" srcId="{45E2743E-3455-478B-8DFB-2BF6BFC78072}" destId="{48742C4F-181F-47A1-97A3-655AF2E10D26}" srcOrd="2" destOrd="0" parTransId="{8F8180CD-1895-48ED-858F-5E1293C3C502}" sibTransId="{0586639C-DD59-476F-A49D-38808FCE1781}"/>
    <dgm:cxn modelId="{C45BA4C7-9FEC-4237-A01B-CD2DEC1233F4}" srcId="{45E2743E-3455-478B-8DFB-2BF6BFC78072}" destId="{6862CC32-3279-43EB-9583-23EF223AA3CE}" srcOrd="3" destOrd="0" parTransId="{D2EC7277-74C9-4F83-BE66-D7E784775493}" sibTransId="{1C121958-9240-4DC2-BD1B-CFB44563753C}"/>
    <dgm:cxn modelId="{32AE9AD1-028C-4F63-9F4D-2447D8716250}" srcId="{6862CC32-3279-43EB-9583-23EF223AA3CE}" destId="{F18571E8-21E1-4BD1-8705-1D0199B05BDA}" srcOrd="0" destOrd="0" parTransId="{1389A308-97AF-4E80-A752-105EC7B6550C}" sibTransId="{26D55D50-7730-4DE8-B1CB-A98EFFF79401}"/>
    <dgm:cxn modelId="{A14BA8D2-FC11-4772-8131-281FCBB41363}" type="presOf" srcId="{492EAA73-F9D0-4FE7-9CA4-A1180496863B}" destId="{7AA1CD7E-A1BA-4260-8AD4-116DACC06C4D}" srcOrd="0" destOrd="0" presId="urn:microsoft.com/office/officeart/2005/8/layout/vList6"/>
    <dgm:cxn modelId="{B362ADD3-E665-4943-B498-A60BA0CC5267}" type="presOf" srcId="{6862CC32-3279-43EB-9583-23EF223AA3CE}" destId="{FBEC8127-0320-4BD8-8CBF-C1F3595BC84E}" srcOrd="0" destOrd="0" presId="urn:microsoft.com/office/officeart/2005/8/layout/vList6"/>
    <dgm:cxn modelId="{49713FD4-A244-4488-8AC2-0BC26D4406C6}" srcId="{45E2743E-3455-478B-8DFB-2BF6BFC78072}" destId="{322A9868-1FFF-44A6-93C4-C14DD3BBEBD3}" srcOrd="4" destOrd="0" parTransId="{D78CED6D-8F52-4BE4-A24A-D43F3B970696}" sibTransId="{E137F257-E166-4FCB-8EB9-ADBCAFF4BD3B}"/>
    <dgm:cxn modelId="{574B0ED6-5960-4C5F-A67B-7F9B0BA0125C}" type="presOf" srcId="{94AE9F54-1A4B-4880-A35C-4504483CA39A}" destId="{C0146E31-3913-465D-B856-86B998D08412}" srcOrd="0" destOrd="0" presId="urn:microsoft.com/office/officeart/2005/8/layout/vList6"/>
    <dgm:cxn modelId="{EBA070F3-AC16-4F3F-92B5-25FDF24B0E12}" type="presOf" srcId="{BAF3D6DA-18D0-4118-B955-1BDF658F4907}" destId="{63707043-DBEF-4740-A465-6220060E712D}" srcOrd="0" destOrd="0" presId="urn:microsoft.com/office/officeart/2005/8/layout/vList6"/>
    <dgm:cxn modelId="{A46F31F5-74F9-4DE0-975F-F310CCB316F4}" srcId="{BAF3D6DA-18D0-4118-B955-1BDF658F4907}" destId="{3A5976E2-E49C-40FC-B8DE-BF4A563BE6DD}" srcOrd="0" destOrd="0" parTransId="{978A310B-E332-427C-B296-A3B81A9D307D}" sibTransId="{92968874-CBA8-4341-9D06-C1D4898D58F0}"/>
    <dgm:cxn modelId="{3B7CAEDB-E730-4C4B-94A3-6B72C9204BC9}" type="presParOf" srcId="{5A9D7414-7047-46E3-9D1C-DE77A10DF1CC}" destId="{EEB305FD-8237-4FF7-8967-3D6178366097}" srcOrd="0" destOrd="0" presId="urn:microsoft.com/office/officeart/2005/8/layout/vList6"/>
    <dgm:cxn modelId="{839F11F2-63DF-4427-BF6C-2D0038612FB8}" type="presParOf" srcId="{EEB305FD-8237-4FF7-8967-3D6178366097}" destId="{63707043-DBEF-4740-A465-6220060E712D}" srcOrd="0" destOrd="0" presId="urn:microsoft.com/office/officeart/2005/8/layout/vList6"/>
    <dgm:cxn modelId="{AA83EB3B-D968-4819-9AE3-3E433F873B03}" type="presParOf" srcId="{EEB305FD-8237-4FF7-8967-3D6178366097}" destId="{51979C4F-3452-4708-9196-205F422809A2}" srcOrd="1" destOrd="0" presId="urn:microsoft.com/office/officeart/2005/8/layout/vList6"/>
    <dgm:cxn modelId="{CDE49109-1928-4A20-AA47-CA1C93039FB5}" type="presParOf" srcId="{5A9D7414-7047-46E3-9D1C-DE77A10DF1CC}" destId="{8C39764F-21E3-4C6F-96C8-ECAB9D40245E}" srcOrd="1" destOrd="0" presId="urn:microsoft.com/office/officeart/2005/8/layout/vList6"/>
    <dgm:cxn modelId="{0C815AD5-96DD-4F6E-A739-54A03DCD3D8B}" type="presParOf" srcId="{5A9D7414-7047-46E3-9D1C-DE77A10DF1CC}" destId="{AE428D66-8281-43E8-AE2D-110A4D2D9284}" srcOrd="2" destOrd="0" presId="urn:microsoft.com/office/officeart/2005/8/layout/vList6"/>
    <dgm:cxn modelId="{F20DEA9F-B460-4D08-9571-661C2DF34B1B}" type="presParOf" srcId="{AE428D66-8281-43E8-AE2D-110A4D2D9284}" destId="{F1B63CCA-11CE-439D-B330-425EEC0E6402}" srcOrd="0" destOrd="0" presId="urn:microsoft.com/office/officeart/2005/8/layout/vList6"/>
    <dgm:cxn modelId="{B35D73C7-50E0-4CD9-AE76-5A9E6ADA52B6}" type="presParOf" srcId="{AE428D66-8281-43E8-AE2D-110A4D2D9284}" destId="{2736F147-B462-41E8-967D-CA92A264A71F}" srcOrd="1" destOrd="0" presId="urn:microsoft.com/office/officeart/2005/8/layout/vList6"/>
    <dgm:cxn modelId="{9B60F0A1-767B-47D0-BD5F-70D5C409A035}" type="presParOf" srcId="{5A9D7414-7047-46E3-9D1C-DE77A10DF1CC}" destId="{6073439B-B293-4F98-B7B1-0175E41D62CC}" srcOrd="3" destOrd="0" presId="urn:microsoft.com/office/officeart/2005/8/layout/vList6"/>
    <dgm:cxn modelId="{D4073513-0881-4E1E-9DCF-7D64491DD235}" type="presParOf" srcId="{5A9D7414-7047-46E3-9D1C-DE77A10DF1CC}" destId="{DEB2A6A3-3F7C-4933-8684-EB991CDCE508}" srcOrd="4" destOrd="0" presId="urn:microsoft.com/office/officeart/2005/8/layout/vList6"/>
    <dgm:cxn modelId="{EA6AA5CF-EEB7-4917-ACC6-A04CD037F62A}" type="presParOf" srcId="{DEB2A6A3-3F7C-4933-8684-EB991CDCE508}" destId="{46F21154-8AB6-47C8-B7C3-D0AEE40E3E4E}" srcOrd="0" destOrd="0" presId="urn:microsoft.com/office/officeart/2005/8/layout/vList6"/>
    <dgm:cxn modelId="{73B9F54C-B201-4CAB-8634-1AD42F2A16B0}" type="presParOf" srcId="{DEB2A6A3-3F7C-4933-8684-EB991CDCE508}" destId="{C0146E31-3913-465D-B856-86B998D08412}" srcOrd="1" destOrd="0" presId="urn:microsoft.com/office/officeart/2005/8/layout/vList6"/>
    <dgm:cxn modelId="{DBA7E3DA-14F8-401A-8A43-32A3E09F532D}" type="presParOf" srcId="{5A9D7414-7047-46E3-9D1C-DE77A10DF1CC}" destId="{FC539317-AFFD-497C-A7F3-CCA3665C636F}" srcOrd="5" destOrd="0" presId="urn:microsoft.com/office/officeart/2005/8/layout/vList6"/>
    <dgm:cxn modelId="{2502F390-500D-4C7F-8922-4A5D9C834844}" type="presParOf" srcId="{5A9D7414-7047-46E3-9D1C-DE77A10DF1CC}" destId="{4B8B400A-150E-4DA9-A5D5-FCBBACDEAA1F}" srcOrd="6" destOrd="0" presId="urn:microsoft.com/office/officeart/2005/8/layout/vList6"/>
    <dgm:cxn modelId="{F8D3F7F6-1989-4002-A06D-F6617E264344}" type="presParOf" srcId="{4B8B400A-150E-4DA9-A5D5-FCBBACDEAA1F}" destId="{FBEC8127-0320-4BD8-8CBF-C1F3595BC84E}" srcOrd="0" destOrd="0" presId="urn:microsoft.com/office/officeart/2005/8/layout/vList6"/>
    <dgm:cxn modelId="{ACC3140A-773D-4ACE-9D05-33B81CC82442}" type="presParOf" srcId="{4B8B400A-150E-4DA9-A5D5-FCBBACDEAA1F}" destId="{EDFA0EFE-F8A1-4BB0-94E6-D62D5020155F}" srcOrd="1" destOrd="0" presId="urn:microsoft.com/office/officeart/2005/8/layout/vList6"/>
    <dgm:cxn modelId="{741C5E62-875D-4433-949D-A6427B18C9AA}" type="presParOf" srcId="{5A9D7414-7047-46E3-9D1C-DE77A10DF1CC}" destId="{E4813651-239D-4387-888D-F68A959CEF12}" srcOrd="7" destOrd="0" presId="urn:microsoft.com/office/officeart/2005/8/layout/vList6"/>
    <dgm:cxn modelId="{11B553C9-8648-4B0B-A165-0744385D7222}" type="presParOf" srcId="{5A9D7414-7047-46E3-9D1C-DE77A10DF1CC}" destId="{1047F00E-9C12-45BC-A6DE-7EEF47C1CF34}" srcOrd="8" destOrd="0" presId="urn:microsoft.com/office/officeart/2005/8/layout/vList6"/>
    <dgm:cxn modelId="{499FC8C4-37D4-40DF-B4D5-1AD4C8165AE7}" type="presParOf" srcId="{1047F00E-9C12-45BC-A6DE-7EEF47C1CF34}" destId="{FD38F587-B2F4-4A68-91B6-FBBD835159F2}" srcOrd="0" destOrd="0" presId="urn:microsoft.com/office/officeart/2005/8/layout/vList6"/>
    <dgm:cxn modelId="{D3BFE0B8-2B6E-4DCE-BF02-F8E9B654060E}" type="presParOf" srcId="{1047F00E-9C12-45BC-A6DE-7EEF47C1CF34}" destId="{3F447A9C-744B-4A06-BF5F-3441B2FA3499}" srcOrd="1" destOrd="0" presId="urn:microsoft.com/office/officeart/2005/8/layout/vList6"/>
    <dgm:cxn modelId="{CC156C00-7B15-46FD-AF18-2C4AF87FC020}" type="presParOf" srcId="{5A9D7414-7047-46E3-9D1C-DE77A10DF1CC}" destId="{D3E9E082-50AF-4E5C-8CF1-3E22F970AF32}" srcOrd="9" destOrd="0" presId="urn:microsoft.com/office/officeart/2005/8/layout/vList6"/>
    <dgm:cxn modelId="{B83B16DB-DC2C-4B21-8806-6BEA9C5EFC53}" type="presParOf" srcId="{5A9D7414-7047-46E3-9D1C-DE77A10DF1CC}" destId="{B3EB6F5B-792C-4725-8023-3C7058EAED78}" srcOrd="10" destOrd="0" presId="urn:microsoft.com/office/officeart/2005/8/layout/vList6"/>
    <dgm:cxn modelId="{83B525D4-F0AC-4108-8CB4-DCBC58E7DA44}" type="presParOf" srcId="{B3EB6F5B-792C-4725-8023-3C7058EAED78}" destId="{ACA3D83C-EA0B-4F70-9498-631E512CC5A8}" srcOrd="0" destOrd="0" presId="urn:microsoft.com/office/officeart/2005/8/layout/vList6"/>
    <dgm:cxn modelId="{643DB66F-2E36-4E38-B8B3-346919F8A9B2}" type="presParOf" srcId="{B3EB6F5B-792C-4725-8023-3C7058EAED78}" destId="{7AA1CD7E-A1BA-4260-8AD4-116DACC06C4D}" srcOrd="1" destOrd="0" presId="urn:microsoft.com/office/officeart/2005/8/layout/vList6"/>
    <dgm:cxn modelId="{74A5886E-741A-40AA-8C08-2B76E1206D54}" type="presParOf" srcId="{5A9D7414-7047-46E3-9D1C-DE77A10DF1CC}" destId="{DEAA8DA9-824A-4A43-A401-FC213205DFBD}" srcOrd="11" destOrd="0" presId="urn:microsoft.com/office/officeart/2005/8/layout/vList6"/>
    <dgm:cxn modelId="{1E166B18-8B5C-4C11-BE30-77931BD25444}" type="presParOf" srcId="{5A9D7414-7047-46E3-9D1C-DE77A10DF1CC}" destId="{2789775D-93F6-49A3-9DB8-85A4F8C189B9}" srcOrd="12" destOrd="0" presId="urn:microsoft.com/office/officeart/2005/8/layout/vList6"/>
    <dgm:cxn modelId="{A51F0522-80B3-40D3-8497-CDDD1079A9D2}" type="presParOf" srcId="{2789775D-93F6-49A3-9DB8-85A4F8C189B9}" destId="{0B9BB587-3B27-4319-A373-29FADE8C237C}" srcOrd="0" destOrd="0" presId="urn:microsoft.com/office/officeart/2005/8/layout/vList6"/>
    <dgm:cxn modelId="{5D399B25-D470-43BF-8CA3-D81345BB1EDD}" type="presParOf" srcId="{2789775D-93F6-49A3-9DB8-85A4F8C189B9}" destId="{5D4F3D50-CE59-42AD-8C29-74DE7775A5B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FC8CB-EE14-4AAA-B1EB-678F10ABB7BF}">
      <dsp:nvSpPr>
        <dsp:cNvPr id="0" name=""/>
        <dsp:cNvSpPr/>
      </dsp:nvSpPr>
      <dsp:spPr>
        <a:xfrm>
          <a:off x="0" y="79080"/>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Project Introduction</a:t>
          </a:r>
          <a:endParaRPr lang="en-IN" sz="2000" kern="1200" dirty="0"/>
        </a:p>
      </dsp:txBody>
      <dsp:txXfrm>
        <a:off x="23417" y="102497"/>
        <a:ext cx="10786265" cy="432866"/>
      </dsp:txXfrm>
    </dsp:sp>
    <dsp:sp modelId="{0D4C0005-FDDE-49E3-BEE1-105C79712072}">
      <dsp:nvSpPr>
        <dsp:cNvPr id="0" name=""/>
        <dsp:cNvSpPr/>
      </dsp:nvSpPr>
      <dsp:spPr>
        <a:xfrm>
          <a:off x="0" y="6163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Business Goals and Benefits</a:t>
          </a:r>
          <a:endParaRPr lang="en-IN" sz="2000" kern="1200" dirty="0"/>
        </a:p>
      </dsp:txBody>
      <dsp:txXfrm>
        <a:off x="23417" y="639798"/>
        <a:ext cx="10786265" cy="432866"/>
      </dsp:txXfrm>
    </dsp:sp>
    <dsp:sp modelId="{EECB1D00-C6CD-420E-89EB-58CFCA1EE815}">
      <dsp:nvSpPr>
        <dsp:cNvPr id="0" name=""/>
        <dsp:cNvSpPr/>
      </dsp:nvSpPr>
      <dsp:spPr>
        <a:xfrm>
          <a:off x="0" y="11536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Dataset Overview</a:t>
          </a:r>
          <a:endParaRPr lang="en-IN" sz="2000" kern="1200" dirty="0"/>
        </a:p>
      </dsp:txBody>
      <dsp:txXfrm>
        <a:off x="23417" y="1177098"/>
        <a:ext cx="10786265" cy="432866"/>
      </dsp:txXfrm>
    </dsp:sp>
    <dsp:sp modelId="{CF56F1EE-58C7-405B-AA5E-8C0A326B7897}">
      <dsp:nvSpPr>
        <dsp:cNvPr id="0" name=""/>
        <dsp:cNvSpPr/>
      </dsp:nvSpPr>
      <dsp:spPr>
        <a:xfrm>
          <a:off x="0" y="16909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Exploratory Data Analysis(EDA)</a:t>
          </a:r>
          <a:endParaRPr lang="en-IN" sz="2000" kern="1200" dirty="0"/>
        </a:p>
      </dsp:txBody>
      <dsp:txXfrm>
        <a:off x="23417" y="1714398"/>
        <a:ext cx="10786265" cy="432866"/>
      </dsp:txXfrm>
    </dsp:sp>
    <dsp:sp modelId="{702B117E-F85E-4B65-8AA7-0161FA687C08}">
      <dsp:nvSpPr>
        <dsp:cNvPr id="0" name=""/>
        <dsp:cNvSpPr/>
      </dsp:nvSpPr>
      <dsp:spPr>
        <a:xfrm>
          <a:off x="0" y="21994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Feature Engineering</a:t>
          </a:r>
          <a:endParaRPr lang="en-IN" sz="2000" kern="1200" dirty="0"/>
        </a:p>
      </dsp:txBody>
      <dsp:txXfrm>
        <a:off x="23417" y="2222898"/>
        <a:ext cx="10786265" cy="432866"/>
      </dsp:txXfrm>
    </dsp:sp>
    <dsp:sp modelId="{9D663F12-0F2C-48B5-86F5-423DB5BEC4B7}">
      <dsp:nvSpPr>
        <dsp:cNvPr id="0" name=""/>
        <dsp:cNvSpPr/>
      </dsp:nvSpPr>
      <dsp:spPr>
        <a:xfrm>
          <a:off x="0" y="27655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Model Selection and Training</a:t>
          </a:r>
          <a:endParaRPr lang="en-IN" sz="2000" kern="1200" dirty="0"/>
        </a:p>
      </dsp:txBody>
      <dsp:txXfrm>
        <a:off x="23417" y="2788998"/>
        <a:ext cx="10786265" cy="432866"/>
      </dsp:txXfrm>
    </dsp:sp>
    <dsp:sp modelId="{2A730D29-E4D3-4859-B907-4BAA6B8E22D1}">
      <dsp:nvSpPr>
        <dsp:cNvPr id="0" name=""/>
        <dsp:cNvSpPr/>
      </dsp:nvSpPr>
      <dsp:spPr>
        <a:xfrm>
          <a:off x="0" y="33028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Model Evaluation</a:t>
          </a:r>
          <a:endParaRPr lang="en-IN" sz="2000" kern="1200" dirty="0"/>
        </a:p>
      </dsp:txBody>
      <dsp:txXfrm>
        <a:off x="23417" y="3326298"/>
        <a:ext cx="10786265" cy="432866"/>
      </dsp:txXfrm>
    </dsp:sp>
    <dsp:sp modelId="{3A05438E-28E0-47EB-B7DE-87F611BBBEF7}">
      <dsp:nvSpPr>
        <dsp:cNvPr id="0" name=""/>
        <dsp:cNvSpPr/>
      </dsp:nvSpPr>
      <dsp:spPr>
        <a:xfrm>
          <a:off x="0" y="3840181"/>
          <a:ext cx="10833099" cy="479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Conclusion and Future Scope</a:t>
          </a:r>
          <a:endParaRPr lang="en-IN" sz="2000" kern="1200" dirty="0"/>
        </a:p>
      </dsp:txBody>
      <dsp:txXfrm>
        <a:off x="23417" y="3863598"/>
        <a:ext cx="10786265"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79C4F-3452-4708-9196-205F422809A2}">
      <dsp:nvSpPr>
        <dsp:cNvPr id="0" name=""/>
        <dsp:cNvSpPr/>
      </dsp:nvSpPr>
      <dsp:spPr>
        <a:xfrm>
          <a:off x="4333693" y="3877"/>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Gather the dataset containing delivery details.</a:t>
          </a:r>
          <a:endParaRPr lang="en-IN" sz="1400" b="1" kern="1200" dirty="0"/>
        </a:p>
      </dsp:txBody>
      <dsp:txXfrm>
        <a:off x="4333693" y="76319"/>
        <a:ext cx="6283214" cy="434653"/>
      </dsp:txXfrm>
    </dsp:sp>
    <dsp:sp modelId="{63707043-DBEF-4740-A465-6220060E712D}">
      <dsp:nvSpPr>
        <dsp:cNvPr id="0" name=""/>
        <dsp:cNvSpPr/>
      </dsp:nvSpPr>
      <dsp:spPr>
        <a:xfrm>
          <a:off x="0" y="3877"/>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US" sz="1600" b="1" kern="1200" dirty="0"/>
            <a:t>Data Collection</a:t>
          </a:r>
          <a:endParaRPr lang="en-IN" sz="1600" b="1" kern="1200" dirty="0"/>
        </a:p>
      </dsp:txBody>
      <dsp:txXfrm>
        <a:off x="28291" y="32168"/>
        <a:ext cx="4277111" cy="522955"/>
      </dsp:txXfrm>
    </dsp:sp>
    <dsp:sp modelId="{2736F147-B462-41E8-967D-CA92A264A71F}">
      <dsp:nvSpPr>
        <dsp:cNvPr id="0" name=""/>
        <dsp:cNvSpPr/>
      </dsp:nvSpPr>
      <dsp:spPr>
        <a:xfrm>
          <a:off x="4333693" y="641369"/>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Analyzing and visualizing data to understand its patterns , trends, and key characteristics.</a:t>
          </a:r>
          <a:endParaRPr lang="en-IN" sz="1400" b="1" kern="1200" dirty="0"/>
        </a:p>
      </dsp:txBody>
      <dsp:txXfrm>
        <a:off x="4333693" y="713811"/>
        <a:ext cx="6283214" cy="434653"/>
      </dsp:txXfrm>
    </dsp:sp>
    <dsp:sp modelId="{F1B63CCA-11CE-439D-B330-425EEC0E6402}">
      <dsp:nvSpPr>
        <dsp:cNvPr id="0" name=""/>
        <dsp:cNvSpPr/>
      </dsp:nvSpPr>
      <dsp:spPr>
        <a:xfrm>
          <a:off x="0" y="641369"/>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Exploratory Data Analysis</a:t>
          </a:r>
          <a:endParaRPr lang="en-IN" sz="1400" b="1" kern="1200" dirty="0"/>
        </a:p>
      </dsp:txBody>
      <dsp:txXfrm>
        <a:off x="28291" y="669660"/>
        <a:ext cx="4277111" cy="522955"/>
      </dsp:txXfrm>
    </dsp:sp>
    <dsp:sp modelId="{C0146E31-3913-465D-B856-86B998D08412}">
      <dsp:nvSpPr>
        <dsp:cNvPr id="0" name=""/>
        <dsp:cNvSpPr/>
      </dsp:nvSpPr>
      <dsp:spPr>
        <a:xfrm>
          <a:off x="4333693" y="1278861"/>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Clean the data by fixing missing values, encoding categories and creating new features.</a:t>
          </a:r>
          <a:endParaRPr lang="en-IN" sz="1400" b="1" kern="1200" dirty="0"/>
        </a:p>
      </dsp:txBody>
      <dsp:txXfrm>
        <a:off x="4333693" y="1351303"/>
        <a:ext cx="6283214" cy="434653"/>
      </dsp:txXfrm>
    </dsp:sp>
    <dsp:sp modelId="{46F21154-8AB6-47C8-B7C3-D0AEE40E3E4E}">
      <dsp:nvSpPr>
        <dsp:cNvPr id="0" name=""/>
        <dsp:cNvSpPr/>
      </dsp:nvSpPr>
      <dsp:spPr>
        <a:xfrm>
          <a:off x="0" y="1278861"/>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Preprocessing</a:t>
          </a:r>
          <a:endParaRPr lang="en-IN" sz="1400" b="1" kern="1200" dirty="0"/>
        </a:p>
      </dsp:txBody>
      <dsp:txXfrm>
        <a:off x="28291" y="1307152"/>
        <a:ext cx="4277111" cy="522955"/>
      </dsp:txXfrm>
    </dsp:sp>
    <dsp:sp modelId="{EDFA0EFE-F8A1-4BB0-94E6-D62D5020155F}">
      <dsp:nvSpPr>
        <dsp:cNvPr id="0" name=""/>
        <dsp:cNvSpPr/>
      </dsp:nvSpPr>
      <dsp:spPr>
        <a:xfrm>
          <a:off x="4333693" y="1916352"/>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Divide the data into two parts : One for training the model and one for testing it.</a:t>
          </a:r>
          <a:endParaRPr lang="en-IN" sz="1400" b="1" kern="1200" dirty="0"/>
        </a:p>
      </dsp:txBody>
      <dsp:txXfrm>
        <a:off x="4333693" y="1988794"/>
        <a:ext cx="6283214" cy="434653"/>
      </dsp:txXfrm>
    </dsp:sp>
    <dsp:sp modelId="{FBEC8127-0320-4BD8-8CBF-C1F3595BC84E}">
      <dsp:nvSpPr>
        <dsp:cNvPr id="0" name=""/>
        <dsp:cNvSpPr/>
      </dsp:nvSpPr>
      <dsp:spPr>
        <a:xfrm>
          <a:off x="0" y="1916352"/>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Split Train  And Test Data</a:t>
          </a:r>
          <a:endParaRPr lang="en-IN" sz="1400" b="1" kern="1200" dirty="0"/>
        </a:p>
      </dsp:txBody>
      <dsp:txXfrm>
        <a:off x="28291" y="1944643"/>
        <a:ext cx="4277111" cy="522955"/>
      </dsp:txXfrm>
    </dsp:sp>
    <dsp:sp modelId="{3F447A9C-744B-4A06-BF5F-3441B2FA3499}">
      <dsp:nvSpPr>
        <dsp:cNvPr id="0" name=""/>
        <dsp:cNvSpPr/>
      </dsp:nvSpPr>
      <dsp:spPr>
        <a:xfrm>
          <a:off x="4333693" y="2553844"/>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Choose different machine learning models and train them using the training data.</a:t>
          </a:r>
          <a:endParaRPr lang="en-IN" sz="1400" b="1" kern="1200" dirty="0"/>
        </a:p>
      </dsp:txBody>
      <dsp:txXfrm>
        <a:off x="4333693" y="2626286"/>
        <a:ext cx="6283214" cy="434653"/>
      </dsp:txXfrm>
    </dsp:sp>
    <dsp:sp modelId="{FD38F587-B2F4-4A68-91B6-FBBD835159F2}">
      <dsp:nvSpPr>
        <dsp:cNvPr id="0" name=""/>
        <dsp:cNvSpPr/>
      </dsp:nvSpPr>
      <dsp:spPr>
        <a:xfrm>
          <a:off x="0" y="2553844"/>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Model Selection and </a:t>
          </a:r>
        </a:p>
        <a:p>
          <a:pPr marL="0" lvl="0" indent="0" algn="ctr" defTabSz="622300">
            <a:lnSpc>
              <a:spcPct val="90000"/>
            </a:lnSpc>
            <a:spcBef>
              <a:spcPct val="0"/>
            </a:spcBef>
            <a:spcAft>
              <a:spcPct val="35000"/>
            </a:spcAft>
            <a:buNone/>
          </a:pPr>
          <a:r>
            <a:rPr lang="en-US" sz="1400" b="1" kern="1200" dirty="0"/>
            <a:t>Model Training</a:t>
          </a:r>
          <a:endParaRPr lang="en-IN" sz="1400" b="1" kern="1200" dirty="0"/>
        </a:p>
      </dsp:txBody>
      <dsp:txXfrm>
        <a:off x="28291" y="2582135"/>
        <a:ext cx="4277111" cy="522955"/>
      </dsp:txXfrm>
    </dsp:sp>
    <dsp:sp modelId="{7AA1CD7E-A1BA-4260-8AD4-116DACC06C4D}">
      <dsp:nvSpPr>
        <dsp:cNvPr id="0" name=""/>
        <dsp:cNvSpPr/>
      </dsp:nvSpPr>
      <dsp:spPr>
        <a:xfrm>
          <a:off x="4333693" y="3191335"/>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Check how well the models work using accuracy, precision, recall ,</a:t>
          </a:r>
          <a:r>
            <a:rPr lang="en-US" sz="1400" b="1" kern="1200" dirty="0" err="1"/>
            <a:t>etc</a:t>
          </a:r>
          <a:r>
            <a:rPr lang="en-US" sz="1400" b="1" kern="1200" dirty="0"/>
            <a:t>… </a:t>
          </a:r>
          <a:endParaRPr lang="en-IN" sz="1400" b="1" kern="1200" dirty="0"/>
        </a:p>
      </dsp:txBody>
      <dsp:txXfrm>
        <a:off x="4333693" y="3263777"/>
        <a:ext cx="6283214" cy="434653"/>
      </dsp:txXfrm>
    </dsp:sp>
    <dsp:sp modelId="{ACA3D83C-EA0B-4F70-9498-631E512CC5A8}">
      <dsp:nvSpPr>
        <dsp:cNvPr id="0" name=""/>
        <dsp:cNvSpPr/>
      </dsp:nvSpPr>
      <dsp:spPr>
        <a:xfrm>
          <a:off x="0" y="3191335"/>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Model Evaluation</a:t>
          </a:r>
          <a:endParaRPr lang="en-IN" sz="1400" b="1" kern="1200" dirty="0"/>
        </a:p>
      </dsp:txBody>
      <dsp:txXfrm>
        <a:off x="28291" y="3219626"/>
        <a:ext cx="4277111" cy="522955"/>
      </dsp:txXfrm>
    </dsp:sp>
    <dsp:sp modelId="{5D4F3D50-CE59-42AD-8C29-74DE7775A5BA}">
      <dsp:nvSpPr>
        <dsp:cNvPr id="0" name=""/>
        <dsp:cNvSpPr/>
      </dsp:nvSpPr>
      <dsp:spPr>
        <a:xfrm>
          <a:off x="4333693" y="3828827"/>
          <a:ext cx="6500540" cy="579537"/>
        </a:xfrm>
        <a:prstGeom prst="rightArrow">
          <a:avLst>
            <a:gd name="adj1" fmla="val 75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t>Use graphs to show insights and how well the  models are performing.</a:t>
          </a:r>
          <a:endParaRPr lang="en-IN" sz="1400" b="1" kern="1200" dirty="0"/>
        </a:p>
      </dsp:txBody>
      <dsp:txXfrm>
        <a:off x="4333693" y="3901269"/>
        <a:ext cx="6283214" cy="434653"/>
      </dsp:txXfrm>
    </dsp:sp>
    <dsp:sp modelId="{0B9BB587-3B27-4319-A373-29FADE8C237C}">
      <dsp:nvSpPr>
        <dsp:cNvPr id="0" name=""/>
        <dsp:cNvSpPr/>
      </dsp:nvSpPr>
      <dsp:spPr>
        <a:xfrm>
          <a:off x="0" y="3828827"/>
          <a:ext cx="4333693" cy="57953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dirty="0"/>
            <a:t>Visualization</a:t>
          </a:r>
          <a:endParaRPr lang="en-IN" sz="1400" b="1" kern="1200" dirty="0"/>
        </a:p>
      </dsp:txBody>
      <dsp:txXfrm>
        <a:off x="28291" y="3857118"/>
        <a:ext cx="4277111" cy="522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05-07-2025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e-commerce delivery dataset contains 10,999 rows and 12 columns, detailing customer and order-related information. The target variable 'Reached.on.Time_Y.N' indicates timely delivery (1) or late delivery (0). Key features include warehouse block, shipment mode, customer care calls, customer rating, product cost, prior purchases, product importance, customer gender, discount offered, and product weight.</a:t>
            </a:r>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4285845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Choosing the right model is crucial for accurate predictions. Logistic Regression is a simple, interpretable model for binary classification. Decision Tree splits data based on feature values, forming a tree-like structure. Random Forest, an ensemble of decision trees, improves accuracy and reduces overfitting. K-Nearest Neighbors (KNN) classifies based on closest data points in the dataset.</a:t>
            </a:r>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dirty="0"/>
          </a:p>
        </p:txBody>
      </p:sp>
    </p:spTree>
    <p:extLst>
      <p:ext uri="{BB962C8B-B14F-4D97-AF65-F5344CB8AC3E}">
        <p14:creationId xmlns:p14="http://schemas.microsoft.com/office/powerpoint/2010/main" val="2891856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2505486"/>
            <a:ext cx="12192000" cy="28112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800" b="1" dirty="0">
                <a:latin typeface="Times New Roman" panose="02020603050405020304" pitchFamily="18" charset="0"/>
                <a:cs typeface="Times New Roman" panose="02020603050405020304" pitchFamily="18" charset="0"/>
              </a:rPr>
              <a:t>E-commerce Product Delivery </a:t>
            </a:r>
            <a:r>
              <a:rPr lang="en-IN" sz="4800" b="1" dirty="0"/>
              <a:t>Prediction</a:t>
            </a:r>
          </a:p>
          <a:p>
            <a:pPr algn="ctr"/>
            <a:endParaRPr lang="en-US" sz="4400" b="1" dirty="0">
              <a:latin typeface="Calibri" panose="020F0502020204030204" pitchFamily="34" charset="0"/>
            </a:endParaRPr>
          </a:p>
        </p:txBody>
      </p:sp>
      <p:sp>
        <p:nvSpPr>
          <p:cNvPr id="3" name="TextBox 2">
            <a:extLst>
              <a:ext uri="{FF2B5EF4-FFF2-40B4-BE49-F238E27FC236}">
                <a16:creationId xmlns:a16="http://schemas.microsoft.com/office/drawing/2014/main" id="{97BD1BE4-4CEF-D8B5-D273-584276047264}"/>
              </a:ext>
            </a:extLst>
          </p:cNvPr>
          <p:cNvSpPr txBox="1"/>
          <p:nvPr/>
        </p:nvSpPr>
        <p:spPr>
          <a:xfrm>
            <a:off x="7727795" y="5461683"/>
            <a:ext cx="4370140" cy="523220"/>
          </a:xfrm>
          <a:prstGeom prst="rect">
            <a:avLst/>
          </a:prstGeom>
          <a:noFill/>
        </p:spPr>
        <p:txBody>
          <a:bodyPr wrap="square" rtlCol="0">
            <a:spAutoFit/>
          </a:bodyPr>
          <a:lstStyle/>
          <a:p>
            <a:r>
              <a:rPr lang="en-US" sz="2800" dirty="0">
                <a:solidFill>
                  <a:schemeClr val="bg1"/>
                </a:solidFill>
              </a:rPr>
              <a:t>Presented By: David Jose</a:t>
            </a:r>
            <a:endParaRPr lang="en-IN" sz="2800" dirty="0">
              <a:solidFill>
                <a:schemeClr val="bg1"/>
              </a:solidFill>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559DE7B-191F-B40E-090D-3B10ED8CF155}"/>
              </a:ext>
            </a:extLst>
          </p:cNvPr>
          <p:cNvPicPr>
            <a:picLocks noGrp="1" noChangeAspect="1"/>
          </p:cNvPicPr>
          <p:nvPr>
            <p:ph idx="1"/>
          </p:nvPr>
        </p:nvPicPr>
        <p:blipFill>
          <a:blip r:embed="rId2"/>
          <a:srcRect l="1365" t="408" r="2712" b="2349"/>
          <a:stretch>
            <a:fillRect/>
          </a:stretch>
        </p:blipFill>
        <p:spPr>
          <a:xfrm>
            <a:off x="6579219" y="257978"/>
            <a:ext cx="5029200" cy="3631172"/>
          </a:xfrm>
        </p:spPr>
      </p:pic>
      <p:pic>
        <p:nvPicPr>
          <p:cNvPr id="5" name="Picture 4">
            <a:extLst>
              <a:ext uri="{FF2B5EF4-FFF2-40B4-BE49-F238E27FC236}">
                <a16:creationId xmlns:a16="http://schemas.microsoft.com/office/drawing/2014/main" id="{D5544F43-EF64-F295-D148-19CF4DE7123A}"/>
              </a:ext>
            </a:extLst>
          </p:cNvPr>
          <p:cNvPicPr>
            <a:picLocks noChangeAspect="1"/>
          </p:cNvPicPr>
          <p:nvPr/>
        </p:nvPicPr>
        <p:blipFill>
          <a:blip r:embed="rId3"/>
          <a:srcRect t="2359"/>
          <a:stretch>
            <a:fillRect/>
          </a:stretch>
        </p:blipFill>
        <p:spPr>
          <a:xfrm>
            <a:off x="96233" y="345688"/>
            <a:ext cx="5197290" cy="3631172"/>
          </a:xfrm>
          <a:prstGeom prst="rect">
            <a:avLst/>
          </a:prstGeom>
        </p:spPr>
      </p:pic>
      <p:sp>
        <p:nvSpPr>
          <p:cNvPr id="8" name="TextBox 7">
            <a:extLst>
              <a:ext uri="{FF2B5EF4-FFF2-40B4-BE49-F238E27FC236}">
                <a16:creationId xmlns:a16="http://schemas.microsoft.com/office/drawing/2014/main" id="{6CC9EAEB-D429-0F5D-CDE8-A9899C201517}"/>
              </a:ext>
            </a:extLst>
          </p:cNvPr>
          <p:cNvSpPr txBox="1"/>
          <p:nvPr/>
        </p:nvSpPr>
        <p:spPr>
          <a:xfrm>
            <a:off x="379140" y="3976860"/>
            <a:ext cx="5281961"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Low importance</a:t>
            </a:r>
            <a:r>
              <a:rPr lang="en-US" dirty="0"/>
              <a:t> products have the </a:t>
            </a:r>
            <a:r>
              <a:rPr lang="en-US" b="1" dirty="0"/>
              <a:t>highest number of late deliveries</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This indicates that product priority plays a key role in how efficiently deliveries are managed.</a:t>
            </a:r>
          </a:p>
          <a:p>
            <a:pPr marL="285750" indent="-285750">
              <a:buFont typeface="Arial" panose="020B0604020202020204" pitchFamily="34" charset="0"/>
              <a:buChar char="•"/>
            </a:pPr>
            <a:endParaRPr lang="en-IN" dirty="0"/>
          </a:p>
        </p:txBody>
      </p:sp>
      <p:sp>
        <p:nvSpPr>
          <p:cNvPr id="9" name="TextBox 8">
            <a:extLst>
              <a:ext uri="{FF2B5EF4-FFF2-40B4-BE49-F238E27FC236}">
                <a16:creationId xmlns:a16="http://schemas.microsoft.com/office/drawing/2014/main" id="{0026D9F5-1215-E122-0A11-2B11D9F48A4C}"/>
              </a:ext>
            </a:extLst>
          </p:cNvPr>
          <p:cNvSpPr txBox="1"/>
          <p:nvPr/>
        </p:nvSpPr>
        <p:spPr>
          <a:xfrm>
            <a:off x="7101467" y="3976860"/>
            <a:ext cx="3984704" cy="923330"/>
          </a:xfrm>
          <a:prstGeom prst="rect">
            <a:avLst/>
          </a:prstGeom>
          <a:noFill/>
        </p:spPr>
        <p:txBody>
          <a:bodyPr wrap="square" rtlCol="0">
            <a:spAutoFit/>
          </a:bodyPr>
          <a:lstStyle/>
          <a:p>
            <a:pPr marL="285750" indent="-285750">
              <a:buFont typeface="Arial" panose="020B0604020202020204" pitchFamily="34" charset="0"/>
              <a:buChar char="•"/>
            </a:pPr>
            <a:r>
              <a:rPr lang="en-US" dirty="0"/>
              <a:t>Both </a:t>
            </a:r>
            <a:r>
              <a:rPr lang="en-US" b="1" dirty="0"/>
              <a:t>male and female</a:t>
            </a:r>
            <a:r>
              <a:rPr lang="en-US" dirty="0"/>
              <a:t> customers experience </a:t>
            </a:r>
            <a:r>
              <a:rPr lang="en-US" b="1" dirty="0"/>
              <a:t>late deliveries</a:t>
            </a:r>
            <a:r>
              <a:rPr lang="en-US" dirty="0"/>
              <a:t>, but the numbers are fairly close.</a:t>
            </a:r>
            <a:endParaRPr lang="en-IN" dirty="0"/>
          </a:p>
        </p:txBody>
      </p:sp>
    </p:spTree>
    <p:extLst>
      <p:ext uri="{BB962C8B-B14F-4D97-AF65-F5344CB8AC3E}">
        <p14:creationId xmlns:p14="http://schemas.microsoft.com/office/powerpoint/2010/main" val="1385199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91198A-4602-FB03-DB56-C877A121C24C}"/>
              </a:ext>
            </a:extLst>
          </p:cNvPr>
          <p:cNvPicPr>
            <a:picLocks noChangeAspect="1"/>
          </p:cNvPicPr>
          <p:nvPr/>
        </p:nvPicPr>
        <p:blipFill>
          <a:blip r:embed="rId2"/>
          <a:stretch>
            <a:fillRect/>
          </a:stretch>
        </p:blipFill>
        <p:spPr>
          <a:xfrm>
            <a:off x="490654" y="3378183"/>
            <a:ext cx="5288539" cy="2433620"/>
          </a:xfrm>
          <a:prstGeom prst="rect">
            <a:avLst/>
          </a:prstGeom>
        </p:spPr>
      </p:pic>
      <p:pic>
        <p:nvPicPr>
          <p:cNvPr id="6" name="Picture 5">
            <a:extLst>
              <a:ext uri="{FF2B5EF4-FFF2-40B4-BE49-F238E27FC236}">
                <a16:creationId xmlns:a16="http://schemas.microsoft.com/office/drawing/2014/main" id="{75116CA6-86AF-9EC6-5A12-247EEDE9EE5F}"/>
              </a:ext>
            </a:extLst>
          </p:cNvPr>
          <p:cNvPicPr>
            <a:picLocks noChangeAspect="1"/>
          </p:cNvPicPr>
          <p:nvPr/>
        </p:nvPicPr>
        <p:blipFill>
          <a:blip r:embed="rId3"/>
          <a:stretch>
            <a:fillRect/>
          </a:stretch>
        </p:blipFill>
        <p:spPr>
          <a:xfrm>
            <a:off x="490653" y="640488"/>
            <a:ext cx="5288539" cy="2494727"/>
          </a:xfrm>
          <a:prstGeom prst="rect">
            <a:avLst/>
          </a:prstGeom>
        </p:spPr>
      </p:pic>
      <p:sp>
        <p:nvSpPr>
          <p:cNvPr id="8" name="TextBox 7">
            <a:extLst>
              <a:ext uri="{FF2B5EF4-FFF2-40B4-BE49-F238E27FC236}">
                <a16:creationId xmlns:a16="http://schemas.microsoft.com/office/drawing/2014/main" id="{F1A95D73-ED6B-54A3-FEB5-DEF41879836C}"/>
              </a:ext>
            </a:extLst>
          </p:cNvPr>
          <p:cNvSpPr txBox="1"/>
          <p:nvPr/>
        </p:nvSpPr>
        <p:spPr>
          <a:xfrm>
            <a:off x="6412808" y="640488"/>
            <a:ext cx="5288538"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t>For Prior Purchases = 2, 3, 4:Late deliveries are more frequent than on-time deliveries.</a:t>
            </a:r>
          </a:p>
          <a:p>
            <a:pPr marL="285750" indent="-285750">
              <a:buFont typeface="Arial" panose="020B0604020202020204" pitchFamily="34" charset="0"/>
              <a:buChar char="•"/>
            </a:pPr>
            <a:r>
              <a:rPr lang="en-US" b="1" dirty="0"/>
              <a:t>However, on-time deliveries are still significantly present, showing moderate reliability.</a:t>
            </a:r>
          </a:p>
          <a:p>
            <a:pPr marL="285750" indent="-285750">
              <a:buFont typeface="Arial" panose="020B0604020202020204" pitchFamily="34" charset="0"/>
              <a:buChar char="•"/>
            </a:pPr>
            <a:r>
              <a:rPr lang="en-US" b="1" dirty="0"/>
              <a:t>The trend suggests that delivery performance improves slightly for repeat customers, especially those with 4 or more prior purchases.</a:t>
            </a:r>
          </a:p>
        </p:txBody>
      </p:sp>
      <p:sp>
        <p:nvSpPr>
          <p:cNvPr id="11" name="Rectangle 2">
            <a:extLst>
              <a:ext uri="{FF2B5EF4-FFF2-40B4-BE49-F238E27FC236}">
                <a16:creationId xmlns:a16="http://schemas.microsoft.com/office/drawing/2014/main" id="{4FBD5858-5080-D17B-612D-238D50B9830D}"/>
              </a:ext>
            </a:extLst>
          </p:cNvPr>
          <p:cNvSpPr>
            <a:spLocks noChangeArrowheads="1"/>
          </p:cNvSpPr>
          <p:nvPr/>
        </p:nvSpPr>
        <p:spPr bwMode="auto">
          <a:xfrm>
            <a:off x="6412808" y="3378183"/>
            <a:ext cx="561564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rPr>
              <a:t>The cost distribution reveals that both on-time and late deliveries occur across all price levels, though higher-priced items show a slightly better on-time performance. </a:t>
            </a:r>
          </a:p>
        </p:txBody>
      </p:sp>
    </p:spTree>
    <p:extLst>
      <p:ext uri="{BB962C8B-B14F-4D97-AF65-F5344CB8AC3E}">
        <p14:creationId xmlns:p14="http://schemas.microsoft.com/office/powerpoint/2010/main" val="2974954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B5D48A8-4158-F24F-29E7-BF45EA087F0F}"/>
              </a:ext>
            </a:extLst>
          </p:cNvPr>
          <p:cNvPicPr>
            <a:picLocks noChangeAspect="1"/>
          </p:cNvPicPr>
          <p:nvPr/>
        </p:nvPicPr>
        <p:blipFill>
          <a:blip r:embed="rId2"/>
          <a:srcRect r="1561"/>
          <a:stretch>
            <a:fillRect/>
          </a:stretch>
        </p:blipFill>
        <p:spPr>
          <a:xfrm>
            <a:off x="320989" y="3224317"/>
            <a:ext cx="5775011" cy="2841945"/>
          </a:xfrm>
          <a:prstGeom prst="rect">
            <a:avLst/>
          </a:prstGeom>
        </p:spPr>
      </p:pic>
      <p:pic>
        <p:nvPicPr>
          <p:cNvPr id="7" name="Picture 6">
            <a:extLst>
              <a:ext uri="{FF2B5EF4-FFF2-40B4-BE49-F238E27FC236}">
                <a16:creationId xmlns:a16="http://schemas.microsoft.com/office/drawing/2014/main" id="{F95FCD80-8483-C11B-304F-C9B32DCA28A5}"/>
              </a:ext>
            </a:extLst>
          </p:cNvPr>
          <p:cNvPicPr>
            <a:picLocks noChangeAspect="1"/>
          </p:cNvPicPr>
          <p:nvPr/>
        </p:nvPicPr>
        <p:blipFill>
          <a:blip r:embed="rId3"/>
          <a:srcRect l="1387"/>
          <a:stretch>
            <a:fillRect/>
          </a:stretch>
        </p:blipFill>
        <p:spPr>
          <a:xfrm>
            <a:off x="320989" y="387811"/>
            <a:ext cx="5497552" cy="2545966"/>
          </a:xfrm>
          <a:prstGeom prst="rect">
            <a:avLst/>
          </a:prstGeom>
        </p:spPr>
      </p:pic>
      <p:sp>
        <p:nvSpPr>
          <p:cNvPr id="2" name="TextBox 1">
            <a:extLst>
              <a:ext uri="{FF2B5EF4-FFF2-40B4-BE49-F238E27FC236}">
                <a16:creationId xmlns:a16="http://schemas.microsoft.com/office/drawing/2014/main" id="{6AA1963A-9F55-0969-4B0B-64785A3FDD68}"/>
              </a:ext>
            </a:extLst>
          </p:cNvPr>
          <p:cNvSpPr txBox="1"/>
          <p:nvPr/>
        </p:nvSpPr>
        <p:spPr>
          <a:xfrm>
            <a:off x="6373460" y="387811"/>
            <a:ext cx="5497552"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Heavier products (higher weight in grams) show a greater number of on-time deliveries.</a:t>
            </a:r>
          </a:p>
          <a:p>
            <a:pPr marL="285750" indent="-285750">
              <a:buFont typeface="Arial" panose="020B0604020202020204" pitchFamily="34" charset="0"/>
              <a:buChar char="•"/>
            </a:pPr>
            <a:r>
              <a:rPr lang="en-US" b="1" dirty="0"/>
              <a:t>Lighter products have a relatively higher proportion of late deliveries.</a:t>
            </a:r>
          </a:p>
          <a:p>
            <a:pPr marL="285750" indent="-285750">
              <a:buFont typeface="Arial" panose="020B0604020202020204" pitchFamily="34" charset="0"/>
              <a:buChar char="•"/>
            </a:pPr>
            <a:r>
              <a:rPr lang="en-US" b="1" dirty="0"/>
              <a:t>Surprisingly, the analysis shows that products with higher weights are more likely to be delivered on time, possibly due to more structured shipping methods for heavier items.</a:t>
            </a:r>
          </a:p>
        </p:txBody>
      </p:sp>
      <p:sp>
        <p:nvSpPr>
          <p:cNvPr id="3" name="TextBox 2">
            <a:extLst>
              <a:ext uri="{FF2B5EF4-FFF2-40B4-BE49-F238E27FC236}">
                <a16:creationId xmlns:a16="http://schemas.microsoft.com/office/drawing/2014/main" id="{1BF6C718-F338-2CC8-123B-5E329E8FFEFD}"/>
              </a:ext>
            </a:extLst>
          </p:cNvPr>
          <p:cNvSpPr txBox="1"/>
          <p:nvPr/>
        </p:nvSpPr>
        <p:spPr>
          <a:xfrm>
            <a:off x="6373460" y="3429000"/>
            <a:ext cx="5497552"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High discount items tend to have more late deliveries.</a:t>
            </a:r>
          </a:p>
          <a:p>
            <a:pPr marL="285750" indent="-285750">
              <a:buFont typeface="Arial" panose="020B0604020202020204" pitchFamily="34" charset="0"/>
              <a:buChar char="•"/>
            </a:pPr>
            <a:r>
              <a:rPr lang="en-US" b="1" dirty="0"/>
              <a:t>Low discount items are more likely to be delivered on time.</a:t>
            </a:r>
          </a:p>
          <a:p>
            <a:pPr marL="285750" indent="-285750">
              <a:buFont typeface="Arial" panose="020B0604020202020204" pitchFamily="34" charset="0"/>
              <a:buChar char="•"/>
            </a:pPr>
            <a:r>
              <a:rPr lang="en-US" b="1" dirty="0"/>
              <a:t>High discount items often face delivery delays due to higher demand, logistics overload, and lower prioritization.</a:t>
            </a: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308321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AI-generated content may be incorrect.">
            <a:extLst>
              <a:ext uri="{FF2B5EF4-FFF2-40B4-BE49-F238E27FC236}">
                <a16:creationId xmlns:a16="http://schemas.microsoft.com/office/drawing/2014/main" id="{481F5A73-DEF4-4234-82A1-9EA70E5B39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346" y="270836"/>
            <a:ext cx="7482468" cy="5583554"/>
          </a:xfrm>
        </p:spPr>
      </p:pic>
      <p:sp>
        <p:nvSpPr>
          <p:cNvPr id="2" name="TextBox 1">
            <a:extLst>
              <a:ext uri="{FF2B5EF4-FFF2-40B4-BE49-F238E27FC236}">
                <a16:creationId xmlns:a16="http://schemas.microsoft.com/office/drawing/2014/main" id="{8E1857D7-9112-7831-F5A4-455424CBC121}"/>
              </a:ext>
            </a:extLst>
          </p:cNvPr>
          <p:cNvSpPr txBox="1"/>
          <p:nvPr/>
        </p:nvSpPr>
        <p:spPr>
          <a:xfrm>
            <a:off x="7961971" y="270836"/>
            <a:ext cx="3958683" cy="20313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marL="285750" indent="-285750">
              <a:buFont typeface="Arial" panose="020B0604020202020204" pitchFamily="34" charset="0"/>
              <a:buChar char="•"/>
            </a:pPr>
            <a:r>
              <a:rPr lang="en-US" b="1" dirty="0"/>
              <a:t>Values range from -1 to 1:</a:t>
            </a:r>
          </a:p>
          <a:p>
            <a:pPr marL="285750" indent="-285750">
              <a:buFont typeface="Arial" panose="020B0604020202020204" pitchFamily="34" charset="0"/>
              <a:buChar char="•"/>
            </a:pPr>
            <a:r>
              <a:rPr lang="en-US" b="1" dirty="0"/>
              <a:t>+1: Perfect positive correlation (move together)</a:t>
            </a:r>
          </a:p>
          <a:p>
            <a:pPr marL="285750" indent="-285750">
              <a:buFont typeface="Arial" panose="020B0604020202020204" pitchFamily="34" charset="0"/>
              <a:buChar char="•"/>
            </a:pPr>
            <a:r>
              <a:rPr lang="en-US" b="1" dirty="0"/>
              <a:t>-1: Perfect negative correlation (move oppositely)</a:t>
            </a:r>
          </a:p>
          <a:p>
            <a:pPr marL="285750" indent="-285750">
              <a:buFont typeface="Arial" panose="020B0604020202020204" pitchFamily="34" charset="0"/>
              <a:buChar char="•"/>
            </a:pPr>
            <a:r>
              <a:rPr lang="en-US" b="1" dirty="0"/>
              <a:t>0: No linear relationship</a:t>
            </a:r>
          </a:p>
          <a:p>
            <a:pPr marL="285750" indent="-285750">
              <a:buFont typeface="Arial" panose="020B0604020202020204" pitchFamily="34" charset="0"/>
              <a:buChar char="•"/>
            </a:pPr>
            <a:endParaRPr lang="en-IN" b="1" dirty="0"/>
          </a:p>
        </p:txBody>
      </p:sp>
      <p:sp>
        <p:nvSpPr>
          <p:cNvPr id="3" name="TextBox 2">
            <a:extLst>
              <a:ext uri="{FF2B5EF4-FFF2-40B4-BE49-F238E27FC236}">
                <a16:creationId xmlns:a16="http://schemas.microsoft.com/office/drawing/2014/main" id="{368009F5-2658-09C8-CCB3-19397E1D4922}"/>
              </a:ext>
            </a:extLst>
          </p:cNvPr>
          <p:cNvSpPr txBox="1"/>
          <p:nvPr/>
        </p:nvSpPr>
        <p:spPr>
          <a:xfrm>
            <a:off x="7961971" y="2302161"/>
            <a:ext cx="395868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Discount Offered(Correlation:+0.40):</a:t>
            </a:r>
            <a:br>
              <a:rPr lang="en-US" b="1" dirty="0"/>
            </a:br>
            <a:r>
              <a:rPr lang="en-US" b="1" dirty="0"/>
              <a:t>Higher discounts are moderately associated with more late deliveries, likely due to increased order volume and strain during promotions.</a:t>
            </a:r>
          </a:p>
          <a:p>
            <a:pPr marL="285750" indent="-285750">
              <a:buFont typeface="Arial" panose="020B0604020202020204" pitchFamily="34" charset="0"/>
              <a:buChar char="•"/>
            </a:pPr>
            <a:r>
              <a:rPr lang="en-US" b="1" dirty="0"/>
              <a:t>Weight in Grams (Correlation:−0.27):</a:t>
            </a:r>
            <a:br>
              <a:rPr lang="en-US" b="1" dirty="0"/>
            </a:br>
            <a:r>
              <a:rPr lang="en-US" b="1" dirty="0"/>
              <a:t>Heavier products are more likely to be delivered on time, possibly due to better handling, packaging, or prioritization in logistics.</a:t>
            </a:r>
            <a:endParaRPr lang="en-IN" b="1" dirty="0"/>
          </a:p>
        </p:txBody>
      </p:sp>
    </p:spTree>
    <p:extLst>
      <p:ext uri="{BB962C8B-B14F-4D97-AF65-F5344CB8AC3E}">
        <p14:creationId xmlns:p14="http://schemas.microsoft.com/office/powerpoint/2010/main" val="454222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hart with green squares and black text&#10;&#10;AI-generated content may be incorrect.">
            <a:extLst>
              <a:ext uri="{FF2B5EF4-FFF2-40B4-BE49-F238E27FC236}">
                <a16:creationId xmlns:a16="http://schemas.microsoft.com/office/drawing/2014/main" id="{236B7069-CF01-EE40-73DD-65B24C43E1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024" y="291042"/>
            <a:ext cx="8653345" cy="4527396"/>
          </a:xfrm>
        </p:spPr>
      </p:pic>
      <p:sp>
        <p:nvSpPr>
          <p:cNvPr id="3" name="Rectangle 1">
            <a:extLst>
              <a:ext uri="{FF2B5EF4-FFF2-40B4-BE49-F238E27FC236}">
                <a16:creationId xmlns:a16="http://schemas.microsoft.com/office/drawing/2014/main" id="{65CF23A6-19B3-C28E-520F-5408CBF047EB}"/>
              </a:ext>
            </a:extLst>
          </p:cNvPr>
          <p:cNvSpPr>
            <a:spLocks noChangeArrowheads="1"/>
          </p:cNvSpPr>
          <p:nvPr/>
        </p:nvSpPr>
        <p:spPr bwMode="auto">
          <a:xfrm>
            <a:off x="1880839" y="4818438"/>
            <a:ext cx="843032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The feature </a:t>
            </a:r>
            <a:r>
              <a:rPr kumimoji="0" lang="en-US" altLang="en-US" b="1" i="0" u="none" strike="noStrike" cap="none" normalizeH="0" baseline="0" dirty="0" err="1">
                <a:ln>
                  <a:noFill/>
                </a:ln>
                <a:solidFill>
                  <a:schemeClr val="tx1"/>
                </a:solidFill>
                <a:effectLst/>
              </a:rPr>
              <a:t>Weight_in_gms</a:t>
            </a:r>
            <a:r>
              <a:rPr kumimoji="0" lang="en-US" altLang="en-US" b="1" i="0" u="none" strike="noStrike" cap="none" normalizeH="0" baseline="0" dirty="0">
                <a:ln>
                  <a:noFill/>
                </a:ln>
                <a:solidFill>
                  <a:schemeClr val="tx1"/>
                </a:solidFill>
                <a:effectLst/>
              </a:rPr>
              <a:t> exhibits several high-value outliers, indicating some products are significantly heavier than others. These outliers may affect model performance and should be carefully analyzed or transformed during preprocessing. </a:t>
            </a:r>
          </a:p>
        </p:txBody>
      </p:sp>
    </p:spTree>
    <p:extLst>
      <p:ext uri="{BB962C8B-B14F-4D97-AF65-F5344CB8AC3E}">
        <p14:creationId xmlns:p14="http://schemas.microsoft.com/office/powerpoint/2010/main" val="247665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4AC0-24AE-AC94-09B1-D0BC71725A18}"/>
              </a:ext>
            </a:extLst>
          </p:cNvPr>
          <p:cNvSpPr>
            <a:spLocks noGrp="1"/>
          </p:cNvSpPr>
          <p:nvPr>
            <p:ph type="title"/>
          </p:nvPr>
        </p:nvSpPr>
        <p:spPr/>
        <p:txBody>
          <a:bodyPr/>
          <a:lstStyle/>
          <a:p>
            <a:r>
              <a:rPr lang="en-US" dirty="0"/>
              <a:t>Feature Engineering and Data Preparation</a:t>
            </a:r>
            <a:endParaRPr lang="en-IN" dirty="0"/>
          </a:p>
        </p:txBody>
      </p:sp>
      <p:sp>
        <p:nvSpPr>
          <p:cNvPr id="5" name="TextBox 4">
            <a:extLst>
              <a:ext uri="{FF2B5EF4-FFF2-40B4-BE49-F238E27FC236}">
                <a16:creationId xmlns:a16="http://schemas.microsoft.com/office/drawing/2014/main" id="{3C63916D-2E04-8AC8-0C30-D312839483EE}"/>
              </a:ext>
            </a:extLst>
          </p:cNvPr>
          <p:cNvSpPr txBox="1"/>
          <p:nvPr/>
        </p:nvSpPr>
        <p:spPr>
          <a:xfrm>
            <a:off x="1393902" y="1884555"/>
            <a:ext cx="5977054" cy="2386361"/>
          </a:xfrm>
          <a:prstGeom prst="rect">
            <a:avLst/>
          </a:prstGeom>
          <a:noFill/>
        </p:spPr>
        <p:txBody>
          <a:bodyPr wrap="square" rtlCol="0">
            <a:spAutoFit/>
          </a:bodyPr>
          <a:lstStyle/>
          <a:p>
            <a:endParaRPr lang="en-IN" dirty="0"/>
          </a:p>
        </p:txBody>
      </p:sp>
      <p:sp>
        <p:nvSpPr>
          <p:cNvPr id="7" name="Rectangle 3">
            <a:extLst>
              <a:ext uri="{FF2B5EF4-FFF2-40B4-BE49-F238E27FC236}">
                <a16:creationId xmlns:a16="http://schemas.microsoft.com/office/drawing/2014/main" id="{3EA950E7-F3D7-DCD0-71D3-A12EBAEF25B2}"/>
              </a:ext>
            </a:extLst>
          </p:cNvPr>
          <p:cNvSpPr>
            <a:spLocks noChangeArrowheads="1"/>
          </p:cNvSpPr>
          <p:nvPr/>
        </p:nvSpPr>
        <p:spPr bwMode="auto">
          <a:xfrm>
            <a:off x="903248" y="1260239"/>
            <a:ext cx="10749776" cy="39472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Created new features</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discount_ratio</a:t>
            </a:r>
            <a:r>
              <a:rPr kumimoji="0" lang="en-US" altLang="en-US" sz="12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weight_cost_ratio</a:t>
            </a:r>
            <a:endParaRPr kumimoji="0" lang="en-US" altLang="en-US" sz="1600" b="0" i="0" u="none" strike="noStrike" cap="none" normalizeH="0" baseline="0" dirty="0">
              <a:ln>
                <a:noFill/>
              </a:ln>
              <a:solidFill>
                <a:schemeClr val="tx1"/>
              </a:solidFill>
              <a:effectLst/>
              <a:latin typeface="Arial Unicode M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dirty="0">
              <a:ln>
                <a:noFill/>
              </a:ln>
              <a:solidFill>
                <a:schemeClr val="tx1"/>
              </a:solidFill>
              <a:effectLst/>
              <a:latin typeface="Arial Unicode MS"/>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050" b="0" i="0" u="none" strike="noStrike" cap="none" normalizeH="0" baseline="0" dirty="0">
              <a:ln>
                <a:noFill/>
              </a:ln>
              <a:solidFill>
                <a:schemeClr val="tx1"/>
              </a:solidFill>
              <a:effectLst/>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Encoded categorical variables</a:t>
            </a:r>
            <a:r>
              <a:rPr kumimoji="0" lang="en-US" altLang="en-US" sz="2800" b="0" i="0" u="none" strike="noStrike" cap="none" normalizeH="0" baseline="0" dirty="0">
                <a:ln>
                  <a:noFill/>
                </a:ln>
                <a:solidFill>
                  <a:schemeClr val="tx1"/>
                </a:solidFill>
                <a:effectLst/>
                <a:latin typeface="Arial" panose="020B0604020202020204" pitchFamily="34" charset="0"/>
              </a:rPr>
              <a:t> using One-Hot</a:t>
            </a:r>
            <a:r>
              <a:rPr lang="en-US" altLang="en-US" sz="2800" dirty="0">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Encoding</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Scaled numerical features</a:t>
            </a:r>
            <a:r>
              <a:rPr kumimoji="0" lang="en-US" altLang="en-US" sz="2800" b="0" i="0" u="none" strike="noStrike" cap="none" normalizeH="0" baseline="0" dirty="0">
                <a:ln>
                  <a:noFill/>
                </a:ln>
                <a:solidFill>
                  <a:schemeClr val="tx1"/>
                </a:solidFill>
                <a:effectLst/>
                <a:latin typeface="Arial" panose="020B0604020202020204" pitchFamily="34" charset="0"/>
              </a:rPr>
              <a:t> with </a:t>
            </a:r>
            <a:r>
              <a:rPr kumimoji="0" lang="en-US" altLang="en-US" sz="2800" b="0" i="0" u="none" strike="noStrike" cap="none" normalizeH="0" baseline="0" dirty="0" err="1">
                <a:ln>
                  <a:noFill/>
                </a:ln>
                <a:solidFill>
                  <a:schemeClr val="tx1"/>
                </a:solidFill>
                <a:effectLst/>
                <a:latin typeface="Arial" panose="020B0604020202020204" pitchFamily="34" charset="0"/>
              </a:rPr>
              <a:t>StandardScaler</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Split data</a:t>
            </a:r>
            <a:r>
              <a:rPr kumimoji="0" lang="en-US" altLang="en-US" sz="2800" b="0" i="0" u="none" strike="noStrike" cap="none" normalizeH="0" baseline="0" dirty="0">
                <a:ln>
                  <a:noFill/>
                </a:ln>
                <a:solidFill>
                  <a:schemeClr val="tx1"/>
                </a:solidFill>
                <a:effectLst/>
                <a:latin typeface="Arial" panose="020B0604020202020204" pitchFamily="34" charset="0"/>
              </a:rPr>
              <a:t>: 80% training, 20% testing (stratified)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151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0776-C77F-F328-D0D5-4E79E9D8B3E0}"/>
              </a:ext>
            </a:extLst>
          </p:cNvPr>
          <p:cNvSpPr>
            <a:spLocks noGrp="1"/>
          </p:cNvSpPr>
          <p:nvPr>
            <p:ph type="title"/>
          </p:nvPr>
        </p:nvSpPr>
        <p:spPr/>
        <p:txBody>
          <a:bodyPr anchor="ctr">
            <a:normAutofit/>
          </a:bodyPr>
          <a:lstStyle/>
          <a:p>
            <a:r>
              <a:rPr lang="en-IN" dirty="0"/>
              <a:t>Model Selection &amp; Training</a:t>
            </a: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F623799D-3455-4ADE-8453-34692A15AE7F}"/>
              </a:ext>
            </a:extLst>
          </p:cNvPr>
          <p:cNvPicPr>
            <a:picLocks noGrp="1" noChangeAspect="1"/>
          </p:cNvPicPr>
          <p:nvPr>
            <p:ph sz="half" idx="1"/>
          </p:nvPr>
        </p:nvPicPr>
        <p:blipFill>
          <a:blip r:embed="rId3"/>
          <a:stretch>
            <a:fillRect/>
          </a:stretch>
        </p:blipFill>
        <p:spPr>
          <a:xfrm>
            <a:off x="679450" y="2080324"/>
            <a:ext cx="5340350" cy="3559364"/>
          </a:xfrm>
          <a:noFill/>
        </p:spPr>
      </p:pic>
      <p:sp>
        <p:nvSpPr>
          <p:cNvPr id="4" name="Content Placeholder 3">
            <a:extLst>
              <a:ext uri="{FF2B5EF4-FFF2-40B4-BE49-F238E27FC236}">
                <a16:creationId xmlns:a16="http://schemas.microsoft.com/office/drawing/2014/main" id="{DCED8B07-B105-08B6-BCCD-9ACB38D7C0C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None/>
            </a:pPr>
            <a:r>
              <a:rPr lang="en-US" sz="1400" b="1" dirty="0"/>
              <a:t>Logistic Regression</a:t>
            </a:r>
          </a:p>
          <a:p>
            <a:pPr marL="0" lvl="1" indent="0">
              <a:buNone/>
            </a:pPr>
            <a:r>
              <a:rPr lang="en-US" sz="1400" dirty="0"/>
              <a:t>Logistic Regression is a simple, interpretable model for binary classification, making it easy to understand and implement.</a:t>
            </a:r>
          </a:p>
          <a:p>
            <a:pPr marL="0" indent="0">
              <a:spcBef>
                <a:spcPts val="2500"/>
              </a:spcBef>
              <a:buNone/>
            </a:pPr>
            <a:r>
              <a:rPr lang="en-US" sz="1400" b="1" dirty="0"/>
              <a:t>Decision Tree</a:t>
            </a:r>
          </a:p>
          <a:p>
            <a:pPr marL="0" lvl="1" indent="0">
              <a:buNone/>
            </a:pPr>
            <a:r>
              <a:rPr lang="en-US" sz="1400" dirty="0"/>
              <a:t>Decision Tree splits data based on feature values, forming a tree-like structure for decision making.</a:t>
            </a:r>
          </a:p>
          <a:p>
            <a:pPr marL="0" indent="0">
              <a:spcBef>
                <a:spcPts val="2500"/>
              </a:spcBef>
              <a:buNone/>
            </a:pPr>
            <a:r>
              <a:rPr lang="en-US" sz="1400" b="1" dirty="0"/>
              <a:t>Random Forest</a:t>
            </a:r>
          </a:p>
          <a:p>
            <a:pPr marL="0" lvl="1" indent="0">
              <a:buNone/>
            </a:pPr>
            <a:r>
              <a:rPr lang="en-US" sz="1400" dirty="0"/>
              <a:t>Random Forest, an ensemble of decision trees, improves accuracy and reduces overfitting by averaging multiple predictions.</a:t>
            </a:r>
          </a:p>
          <a:p>
            <a:pPr marL="0" indent="0">
              <a:spcBef>
                <a:spcPts val="2500"/>
              </a:spcBef>
              <a:buNone/>
            </a:pPr>
            <a:r>
              <a:rPr lang="en-US" sz="1400" b="1" dirty="0"/>
              <a:t>K-Nearest Neighbors (KNN)</a:t>
            </a:r>
          </a:p>
          <a:p>
            <a:pPr marL="0" lvl="1" indent="0">
              <a:buNone/>
            </a:pPr>
            <a:r>
              <a:rPr lang="en-US" sz="1400" dirty="0"/>
              <a:t>K-Nearest Neighbors (KNN) classifies based on the closest data points in the dataset, making decisions based on proximity.</a:t>
            </a:r>
          </a:p>
        </p:txBody>
      </p:sp>
    </p:spTree>
    <p:extLst>
      <p:ext uri="{BB962C8B-B14F-4D97-AF65-F5344CB8AC3E}">
        <p14:creationId xmlns:p14="http://schemas.microsoft.com/office/powerpoint/2010/main" val="216193699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A99F-2603-F16C-3C42-567F2D6B1452}"/>
              </a:ext>
            </a:extLst>
          </p:cNvPr>
          <p:cNvSpPr>
            <a:spLocks noGrp="1"/>
          </p:cNvSpPr>
          <p:nvPr>
            <p:ph type="title"/>
          </p:nvPr>
        </p:nvSpPr>
        <p:spPr/>
        <p:txBody>
          <a:bodyPr/>
          <a:lstStyle/>
          <a:p>
            <a:r>
              <a:rPr lang="en-US" dirty="0"/>
              <a:t>Model Evaluation</a:t>
            </a:r>
            <a:endParaRPr lang="en-IN" dirty="0"/>
          </a:p>
        </p:txBody>
      </p:sp>
      <p:sp>
        <p:nvSpPr>
          <p:cNvPr id="5" name="TextBox 4">
            <a:extLst>
              <a:ext uri="{FF2B5EF4-FFF2-40B4-BE49-F238E27FC236}">
                <a16:creationId xmlns:a16="http://schemas.microsoft.com/office/drawing/2014/main" id="{6E564B0D-95AC-15E1-06EB-30B1507D7CEB}"/>
              </a:ext>
            </a:extLst>
          </p:cNvPr>
          <p:cNvSpPr txBox="1"/>
          <p:nvPr/>
        </p:nvSpPr>
        <p:spPr>
          <a:xfrm>
            <a:off x="678881" y="1566952"/>
            <a:ext cx="11396546" cy="3724096"/>
          </a:xfrm>
          <a:prstGeom prst="rect">
            <a:avLst/>
          </a:prstGeom>
          <a:noFill/>
        </p:spPr>
        <p:txBody>
          <a:bodyPr wrap="square" rtlCol="0">
            <a:spAutoFit/>
          </a:bodyPr>
          <a:lstStyle/>
          <a:p>
            <a:pPr marL="457200" indent="-457200" algn="l" rtl="0" eaLnBrk="1" latinLnBrk="0" hangingPunct="1">
              <a:buFont typeface="Wingdings" panose="05000000000000000000" pitchFamily="2" charset="2"/>
              <a:buChar char="Ø"/>
            </a:pPr>
            <a:r>
              <a:rPr lang="en-US" sz="2800" b="1" dirty="0">
                <a:solidFill>
                  <a:srgbClr val="161A3E"/>
                </a:solidFill>
                <a:effectLst/>
                <a:latin typeface="Calibri" panose="020F0502020204030204" pitchFamily="34" charset="0"/>
              </a:rPr>
              <a:t>Metrics for Evaluation:</a:t>
            </a:r>
          </a:p>
          <a:p>
            <a:pPr algn="l" rtl="0" eaLnBrk="1" latinLnBrk="0" hangingPunct="1"/>
            <a:endParaRPr lang="en-US" sz="2800" dirty="0">
              <a:solidFill>
                <a:srgbClr val="161A3E"/>
              </a:solidFill>
              <a:effectLst/>
              <a:latin typeface="Calibri" panose="020F0502020204030204" pitchFamily="34" charset="0"/>
            </a:endParaRPr>
          </a:p>
          <a:p>
            <a:pPr marL="285750" indent="-285750" algn="l" rtl="0" eaLnBrk="1" latinLnBrk="0" hangingPunct="1">
              <a:buFont typeface="Arial" panose="020B0604020202020204" pitchFamily="34" charset="0"/>
              <a:buChar char="•"/>
            </a:pPr>
            <a:r>
              <a:rPr lang="en-US" sz="1800" b="1" dirty="0">
                <a:solidFill>
                  <a:srgbClr val="161A3E"/>
                </a:solidFill>
                <a:effectLst/>
                <a:latin typeface="Calibri" panose="020F0502020204030204" pitchFamily="34" charset="0"/>
              </a:rPr>
              <a:t>Accuracy</a:t>
            </a:r>
            <a:r>
              <a:rPr lang="en-US" sz="1800" dirty="0">
                <a:solidFill>
                  <a:srgbClr val="161A3E"/>
                </a:solidFill>
                <a:effectLst/>
                <a:latin typeface="Calibri" panose="020F0502020204030204" pitchFamily="34" charset="0"/>
              </a:rPr>
              <a:t>: The overall correctness of the model's predictions.</a:t>
            </a:r>
          </a:p>
          <a:p>
            <a:pPr marL="285750" indent="-285750" algn="l" rtl="0" eaLnBrk="1" latinLnBrk="0" hangingPunct="1">
              <a:buFont typeface="Arial" panose="020B0604020202020204" pitchFamily="34" charset="0"/>
              <a:buChar char="•"/>
            </a:pPr>
            <a:endParaRPr lang="en-US" sz="1800" dirty="0">
              <a:solidFill>
                <a:srgbClr val="161A3E"/>
              </a:solidFill>
              <a:effectLst/>
              <a:latin typeface="Calibri" panose="020F0502020204030204" pitchFamily="34" charset="0"/>
            </a:endParaRPr>
          </a:p>
          <a:p>
            <a:pPr marL="285750" indent="-285750">
              <a:buFont typeface="Arial" panose="020B0604020202020204" pitchFamily="34" charset="0"/>
              <a:buChar char="•"/>
            </a:pPr>
            <a:r>
              <a:rPr lang="en-US" sz="1800" b="1" dirty="0">
                <a:solidFill>
                  <a:srgbClr val="161A3E"/>
                </a:solidFill>
                <a:effectLst/>
                <a:latin typeface="Calibri" panose="020F0502020204030204" pitchFamily="34" charset="0"/>
              </a:rPr>
              <a:t>Precision</a:t>
            </a:r>
            <a:r>
              <a:rPr lang="en-US" sz="1800" dirty="0">
                <a:solidFill>
                  <a:srgbClr val="161A3E"/>
                </a:solidFill>
                <a:effectLst/>
                <a:latin typeface="Calibri" panose="020F0502020204030204" pitchFamily="34" charset="0"/>
              </a:rPr>
              <a:t>: </a:t>
            </a:r>
            <a:r>
              <a:rPr lang="en-US" dirty="0"/>
              <a:t>Out of all the deliveries predicted as </a:t>
            </a:r>
            <a:r>
              <a:rPr lang="en-US" b="1" dirty="0"/>
              <a:t>late</a:t>
            </a:r>
            <a:r>
              <a:rPr lang="en-US" dirty="0"/>
              <a:t>, how many were actually </a:t>
            </a:r>
            <a:r>
              <a:rPr lang="en-US" b="1" dirty="0"/>
              <a:t>late</a:t>
            </a:r>
          </a:p>
          <a:p>
            <a:pPr marL="285750" indent="-285750">
              <a:buFont typeface="Arial" panose="020B0604020202020204" pitchFamily="34" charset="0"/>
              <a:buChar char="•"/>
            </a:pPr>
            <a:endParaRPr lang="en-US" sz="1800" dirty="0">
              <a:solidFill>
                <a:srgbClr val="161A3E"/>
              </a:solidFill>
              <a:effectLst/>
              <a:latin typeface="Calibri" panose="020F0502020204030204" pitchFamily="34" charset="0"/>
            </a:endParaRPr>
          </a:p>
          <a:p>
            <a:pPr marL="285750" indent="-285750">
              <a:buFont typeface="Arial" panose="020B0604020202020204" pitchFamily="34" charset="0"/>
              <a:buChar char="•"/>
            </a:pPr>
            <a:r>
              <a:rPr lang="en-US" sz="1800" b="1" dirty="0">
                <a:solidFill>
                  <a:srgbClr val="161A3E"/>
                </a:solidFill>
                <a:effectLst/>
                <a:latin typeface="Calibri" panose="020F0502020204030204" pitchFamily="34" charset="0"/>
              </a:rPr>
              <a:t>Recall</a:t>
            </a:r>
            <a:r>
              <a:rPr lang="en-US" sz="1800" dirty="0">
                <a:solidFill>
                  <a:srgbClr val="161A3E"/>
                </a:solidFill>
                <a:effectLst/>
                <a:latin typeface="Calibri" panose="020F0502020204030204" pitchFamily="34" charset="0"/>
              </a:rPr>
              <a:t>: </a:t>
            </a:r>
            <a:r>
              <a:rPr lang="en-US" dirty="0"/>
              <a:t>Out of all the </a:t>
            </a:r>
            <a:r>
              <a:rPr lang="en-US" b="1" dirty="0"/>
              <a:t>actual late deliveries</a:t>
            </a:r>
            <a:r>
              <a:rPr lang="en-US" dirty="0"/>
              <a:t>, how many the model caught correctly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dirty="0">
                <a:solidFill>
                  <a:srgbClr val="161A3E"/>
                </a:solidFill>
                <a:effectLst/>
                <a:latin typeface="Calibri" panose="020F0502020204030204" pitchFamily="34" charset="0"/>
              </a:rPr>
              <a:t>F1-Score</a:t>
            </a:r>
            <a:r>
              <a:rPr lang="en-US" sz="1800" dirty="0">
                <a:solidFill>
                  <a:srgbClr val="161A3E"/>
                </a:solidFill>
                <a:effectLst/>
                <a:latin typeface="Calibri" panose="020F0502020204030204" pitchFamily="34" charset="0"/>
              </a:rPr>
              <a:t>: A measure that balances precision and recall.</a:t>
            </a:r>
          </a:p>
          <a:p>
            <a:pPr marL="285750" indent="-285750">
              <a:buFont typeface="Arial" panose="020B0604020202020204" pitchFamily="34" charset="0"/>
              <a:buChar char="•"/>
            </a:pPr>
            <a:endParaRPr lang="en-US" sz="1800" dirty="0">
              <a:solidFill>
                <a:srgbClr val="161A3E"/>
              </a:solidFill>
              <a:effectLst/>
              <a:latin typeface="Calibri" panose="020F0502020204030204" pitchFamily="34" charset="0"/>
            </a:endParaRPr>
          </a:p>
          <a:p>
            <a:pPr marL="285750" indent="-285750" algn="l" rtl="0" eaLnBrk="1" latinLnBrk="0" hangingPunct="1">
              <a:buFont typeface="Arial" panose="020B0604020202020204" pitchFamily="34" charset="0"/>
              <a:buChar char="•"/>
            </a:pPr>
            <a:r>
              <a:rPr lang="en-US" sz="1800" b="1" dirty="0">
                <a:solidFill>
                  <a:srgbClr val="161A3E"/>
                </a:solidFill>
                <a:effectLst/>
                <a:latin typeface="Calibri" panose="020F0502020204030204" pitchFamily="34" charset="0"/>
              </a:rPr>
              <a:t>Confusion Matrix</a:t>
            </a:r>
            <a:r>
              <a:rPr lang="en-US" sz="1800" dirty="0">
                <a:solidFill>
                  <a:srgbClr val="161A3E"/>
                </a:solidFill>
                <a:effectLst/>
                <a:latin typeface="Calibri" panose="020F0502020204030204" pitchFamily="34" charset="0"/>
              </a:rPr>
              <a:t>: A tool that compares true values against predicted values for both categories (on-time and late).</a:t>
            </a:r>
          </a:p>
          <a:p>
            <a:pPr marL="0" indent="0" algn="l" rtl="0" eaLnBrk="1" latinLnBrk="0" hangingPunct="1">
              <a:buNone/>
            </a:pPr>
            <a:r>
              <a:rPr lang="en-US" sz="1800" dirty="0">
                <a:solidFill>
                  <a:srgbClr val="161A3E"/>
                </a:solidFill>
                <a:effectLst/>
                <a:latin typeface="Calibri" panose="020F0502020204030204" pitchFamily="34" charset="0"/>
              </a:rPr>
              <a:t>​</a:t>
            </a:r>
            <a:endParaRPr lang="en-IN" dirty="0"/>
          </a:p>
        </p:txBody>
      </p:sp>
    </p:spTree>
    <p:extLst>
      <p:ext uri="{BB962C8B-B14F-4D97-AF65-F5344CB8AC3E}">
        <p14:creationId xmlns:p14="http://schemas.microsoft.com/office/powerpoint/2010/main" val="3306839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E2877-A178-2E97-B7BE-382F3A74C2BD}"/>
              </a:ext>
            </a:extLst>
          </p:cNvPr>
          <p:cNvSpPr>
            <a:spLocks noGrp="1"/>
          </p:cNvSpPr>
          <p:nvPr>
            <p:ph type="title"/>
          </p:nvPr>
        </p:nvSpPr>
        <p:spPr/>
        <p:txBody>
          <a:bodyPr/>
          <a:lstStyle/>
          <a:p>
            <a:r>
              <a:rPr lang="en-US" dirty="0"/>
              <a:t>Model Comparison Summary</a:t>
            </a:r>
            <a:endParaRPr lang="en-IN" dirty="0"/>
          </a:p>
        </p:txBody>
      </p:sp>
      <p:graphicFrame>
        <p:nvGraphicFramePr>
          <p:cNvPr id="5" name="Content Placeholder 4">
            <a:extLst>
              <a:ext uri="{FF2B5EF4-FFF2-40B4-BE49-F238E27FC236}">
                <a16:creationId xmlns:a16="http://schemas.microsoft.com/office/drawing/2014/main" id="{5034C465-19AF-F4B0-5678-8A0E55F10AA5}"/>
              </a:ext>
            </a:extLst>
          </p:cNvPr>
          <p:cNvGraphicFramePr>
            <a:graphicFrameLocks noGrp="1"/>
          </p:cNvGraphicFramePr>
          <p:nvPr>
            <p:ph sz="half" idx="1"/>
            <p:extLst>
              <p:ext uri="{D42A27DB-BD31-4B8C-83A1-F6EECF244321}">
                <p14:modId xmlns:p14="http://schemas.microsoft.com/office/powerpoint/2010/main" val="3348670183"/>
              </p:ext>
            </p:extLst>
          </p:nvPr>
        </p:nvGraphicFramePr>
        <p:xfrm>
          <a:off x="679449" y="1660524"/>
          <a:ext cx="10594438" cy="3714366"/>
        </p:xfrm>
        <a:graphic>
          <a:graphicData uri="http://schemas.openxmlformats.org/drawingml/2006/table">
            <a:tbl>
              <a:tblPr firstRow="1" bandRow="1">
                <a:tableStyleId>{5C22544A-7EE6-4342-B048-85BDC9FD1C3A}</a:tableStyleId>
              </a:tblPr>
              <a:tblGrid>
                <a:gridCol w="2118887">
                  <a:extLst>
                    <a:ext uri="{9D8B030D-6E8A-4147-A177-3AD203B41FA5}">
                      <a16:colId xmlns:a16="http://schemas.microsoft.com/office/drawing/2014/main" val="2106403045"/>
                    </a:ext>
                  </a:extLst>
                </a:gridCol>
                <a:gridCol w="2118887">
                  <a:extLst>
                    <a:ext uri="{9D8B030D-6E8A-4147-A177-3AD203B41FA5}">
                      <a16:colId xmlns:a16="http://schemas.microsoft.com/office/drawing/2014/main" val="2919346390"/>
                    </a:ext>
                  </a:extLst>
                </a:gridCol>
                <a:gridCol w="1059444">
                  <a:extLst>
                    <a:ext uri="{9D8B030D-6E8A-4147-A177-3AD203B41FA5}">
                      <a16:colId xmlns:a16="http://schemas.microsoft.com/office/drawing/2014/main" val="1501052770"/>
                    </a:ext>
                  </a:extLst>
                </a:gridCol>
                <a:gridCol w="1059444">
                  <a:extLst>
                    <a:ext uri="{9D8B030D-6E8A-4147-A177-3AD203B41FA5}">
                      <a16:colId xmlns:a16="http://schemas.microsoft.com/office/drawing/2014/main" val="995974723"/>
                    </a:ext>
                  </a:extLst>
                </a:gridCol>
                <a:gridCol w="1059444">
                  <a:extLst>
                    <a:ext uri="{9D8B030D-6E8A-4147-A177-3AD203B41FA5}">
                      <a16:colId xmlns:a16="http://schemas.microsoft.com/office/drawing/2014/main" val="2045500952"/>
                    </a:ext>
                  </a:extLst>
                </a:gridCol>
                <a:gridCol w="1059444">
                  <a:extLst>
                    <a:ext uri="{9D8B030D-6E8A-4147-A177-3AD203B41FA5}">
                      <a16:colId xmlns:a16="http://schemas.microsoft.com/office/drawing/2014/main" val="2988240119"/>
                    </a:ext>
                  </a:extLst>
                </a:gridCol>
                <a:gridCol w="1059444">
                  <a:extLst>
                    <a:ext uri="{9D8B030D-6E8A-4147-A177-3AD203B41FA5}">
                      <a16:colId xmlns:a16="http://schemas.microsoft.com/office/drawing/2014/main" val="1206763076"/>
                    </a:ext>
                  </a:extLst>
                </a:gridCol>
                <a:gridCol w="1059444">
                  <a:extLst>
                    <a:ext uri="{9D8B030D-6E8A-4147-A177-3AD203B41FA5}">
                      <a16:colId xmlns:a16="http://schemas.microsoft.com/office/drawing/2014/main" val="2986998364"/>
                    </a:ext>
                  </a:extLst>
                </a:gridCol>
              </a:tblGrid>
              <a:tr h="371437">
                <a:tc rowSpan="2">
                  <a:txBody>
                    <a:bodyPr/>
                    <a:lstStyle/>
                    <a:p>
                      <a:r>
                        <a:rPr lang="en-US" dirty="0"/>
                        <a:t>Model</a:t>
                      </a:r>
                      <a:endParaRPr lang="en-IN" dirty="0"/>
                    </a:p>
                  </a:txBody>
                  <a:tcPr/>
                </a:tc>
                <a:tc rowSpan="2">
                  <a:txBody>
                    <a:bodyPr/>
                    <a:lstStyle/>
                    <a:p>
                      <a:r>
                        <a:rPr lang="en-US" dirty="0"/>
                        <a:t>Accuracy</a:t>
                      </a:r>
                      <a:endParaRPr lang="en-IN" dirty="0"/>
                    </a:p>
                  </a:txBody>
                  <a:tcPr/>
                </a:tc>
                <a:tc gridSpan="2">
                  <a:txBody>
                    <a:bodyPr/>
                    <a:lstStyle/>
                    <a:p>
                      <a:r>
                        <a:rPr lang="en-IN" dirty="0"/>
                        <a:t>Precision</a:t>
                      </a:r>
                    </a:p>
                  </a:txBody>
                  <a:tcPr/>
                </a:tc>
                <a:tc hMerge="1">
                  <a:txBody>
                    <a:bodyPr/>
                    <a:lstStyle/>
                    <a:p>
                      <a:endParaRPr lang="en-IN" dirty="0"/>
                    </a:p>
                  </a:txBody>
                  <a:tcPr/>
                </a:tc>
                <a:tc gridSpan="2">
                  <a:txBody>
                    <a:bodyPr/>
                    <a:lstStyle/>
                    <a:p>
                      <a:r>
                        <a:rPr lang="en-IN" dirty="0"/>
                        <a:t>Recall</a:t>
                      </a:r>
                    </a:p>
                  </a:txBody>
                  <a:tcPr/>
                </a:tc>
                <a:tc hMerge="1">
                  <a:txBody>
                    <a:bodyPr/>
                    <a:lstStyle/>
                    <a:p>
                      <a:endParaRPr lang="en-IN" dirty="0"/>
                    </a:p>
                  </a:txBody>
                  <a:tcPr/>
                </a:tc>
                <a:tc gridSpan="2">
                  <a:txBody>
                    <a:bodyPr/>
                    <a:lstStyle/>
                    <a:p>
                      <a:r>
                        <a:rPr lang="en-IN" dirty="0"/>
                        <a:t>F1-Score</a:t>
                      </a:r>
                    </a:p>
                  </a:txBody>
                  <a:tcPr/>
                </a:tc>
                <a:tc hMerge="1">
                  <a:txBody>
                    <a:bodyPr/>
                    <a:lstStyle/>
                    <a:p>
                      <a:endParaRPr lang="en-IN" dirty="0"/>
                    </a:p>
                  </a:txBody>
                  <a:tcPr/>
                </a:tc>
                <a:extLst>
                  <a:ext uri="{0D108BD9-81ED-4DB2-BD59-A6C34878D82A}">
                    <a16:rowId xmlns:a16="http://schemas.microsoft.com/office/drawing/2014/main" val="1466070696"/>
                  </a:ext>
                </a:extLst>
              </a:tr>
              <a:tr h="371437">
                <a:tc vMerge="1">
                  <a:txBody>
                    <a:bodyPr/>
                    <a:lstStyle/>
                    <a:p>
                      <a:endParaRPr lang="en-IN"/>
                    </a:p>
                  </a:txBody>
                  <a:tcPr/>
                </a:tc>
                <a:tc vMerge="1">
                  <a:txBody>
                    <a:bodyPr/>
                    <a:lstStyle/>
                    <a:p>
                      <a:endParaRPr lang="en-IN"/>
                    </a:p>
                  </a:txBody>
                  <a:tcPr/>
                </a:tc>
                <a:tc>
                  <a:txBody>
                    <a:bodyPr/>
                    <a:lstStyle/>
                    <a:p>
                      <a:r>
                        <a:rPr lang="en-IN" dirty="0"/>
                        <a:t>On Time</a:t>
                      </a:r>
                    </a:p>
                  </a:txBody>
                  <a:tcPr/>
                </a:tc>
                <a:tc>
                  <a:txBody>
                    <a:bodyPr/>
                    <a:lstStyle/>
                    <a:p>
                      <a:r>
                        <a:rPr lang="en-US" dirty="0"/>
                        <a:t>Late</a:t>
                      </a:r>
                      <a:endParaRPr lang="en-IN" dirty="0"/>
                    </a:p>
                  </a:txBody>
                  <a:tcPr/>
                </a:tc>
                <a:tc>
                  <a:txBody>
                    <a:bodyPr/>
                    <a:lstStyle/>
                    <a:p>
                      <a:r>
                        <a:rPr lang="en-US" dirty="0"/>
                        <a:t>On Time</a:t>
                      </a:r>
                      <a:endParaRPr lang="en-IN" dirty="0"/>
                    </a:p>
                  </a:txBody>
                  <a:tcPr/>
                </a:tc>
                <a:tc>
                  <a:txBody>
                    <a:bodyPr/>
                    <a:lstStyle/>
                    <a:p>
                      <a:r>
                        <a:rPr lang="en-US" dirty="0"/>
                        <a:t>Late</a:t>
                      </a:r>
                      <a:endParaRPr lang="en-IN" dirty="0"/>
                    </a:p>
                  </a:txBody>
                  <a:tcPr/>
                </a:tc>
                <a:tc>
                  <a:txBody>
                    <a:bodyPr/>
                    <a:lstStyle/>
                    <a:p>
                      <a:r>
                        <a:rPr lang="en-US" dirty="0"/>
                        <a:t>On Time</a:t>
                      </a:r>
                      <a:endParaRPr lang="en-IN" dirty="0"/>
                    </a:p>
                  </a:txBody>
                  <a:tcPr/>
                </a:tc>
                <a:tc>
                  <a:txBody>
                    <a:bodyPr/>
                    <a:lstStyle/>
                    <a:p>
                      <a:r>
                        <a:rPr lang="en-US" dirty="0"/>
                        <a:t>Late</a:t>
                      </a:r>
                      <a:endParaRPr lang="en-IN" dirty="0"/>
                    </a:p>
                  </a:txBody>
                  <a:tcPr/>
                </a:tc>
                <a:extLst>
                  <a:ext uri="{0D108BD9-81ED-4DB2-BD59-A6C34878D82A}">
                    <a16:rowId xmlns:a16="http://schemas.microsoft.com/office/drawing/2014/main" val="2557309481"/>
                  </a:ext>
                </a:extLst>
              </a:tr>
              <a:tr h="742873">
                <a:tc>
                  <a:txBody>
                    <a:bodyPr/>
                    <a:lstStyle/>
                    <a:p>
                      <a:r>
                        <a:rPr lang="en-IN" dirty="0"/>
                        <a:t>Logistic Regression</a:t>
                      </a:r>
                    </a:p>
                  </a:txBody>
                  <a:tcPr/>
                </a:tc>
                <a:tc>
                  <a:txBody>
                    <a:bodyPr/>
                    <a:lstStyle/>
                    <a:p>
                      <a:r>
                        <a:rPr lang="en-IN" sz="1800" b="0" i="0" kern="1200" dirty="0">
                          <a:solidFill>
                            <a:schemeClr val="dk1"/>
                          </a:solidFill>
                          <a:effectLst/>
                          <a:latin typeface="+mn-lt"/>
                          <a:ea typeface="+mn-ea"/>
                          <a:cs typeface="+mn-cs"/>
                        </a:rPr>
                        <a:t>0.64711</a:t>
                      </a:r>
                      <a:endParaRPr lang="en-IN" dirty="0"/>
                    </a:p>
                  </a:txBody>
                  <a:tcPr/>
                </a:tc>
                <a:tc>
                  <a:txBody>
                    <a:bodyPr/>
                    <a:lstStyle/>
                    <a:p>
                      <a:r>
                        <a:rPr lang="en-IN" dirty="0"/>
                        <a:t>0.56</a:t>
                      </a:r>
                    </a:p>
                  </a:txBody>
                  <a:tcPr/>
                </a:tc>
                <a:tc>
                  <a:txBody>
                    <a:bodyPr/>
                    <a:lstStyle/>
                    <a:p>
                      <a:r>
                        <a:rPr lang="en-IN" dirty="0"/>
                        <a:t>0.72</a:t>
                      </a:r>
                    </a:p>
                  </a:txBody>
                  <a:tcPr/>
                </a:tc>
                <a:tc>
                  <a:txBody>
                    <a:bodyPr/>
                    <a:lstStyle/>
                    <a:p>
                      <a:r>
                        <a:rPr lang="en-IN" dirty="0"/>
                        <a:t>0.61</a:t>
                      </a:r>
                    </a:p>
                  </a:txBody>
                  <a:tcPr/>
                </a:tc>
                <a:tc>
                  <a:txBody>
                    <a:bodyPr/>
                    <a:lstStyle/>
                    <a:p>
                      <a:r>
                        <a:rPr lang="en-IN" dirty="0"/>
                        <a:t>0.67</a:t>
                      </a:r>
                    </a:p>
                  </a:txBody>
                  <a:tcPr/>
                </a:tc>
                <a:tc>
                  <a:txBody>
                    <a:bodyPr/>
                    <a:lstStyle/>
                    <a:p>
                      <a:r>
                        <a:rPr lang="en-IN" dirty="0"/>
                        <a:t>0.58</a:t>
                      </a:r>
                    </a:p>
                  </a:txBody>
                  <a:tcPr/>
                </a:tc>
                <a:tc>
                  <a:txBody>
                    <a:bodyPr/>
                    <a:lstStyle/>
                    <a:p>
                      <a:r>
                        <a:rPr lang="en-IN" dirty="0"/>
                        <a:t>0.69</a:t>
                      </a:r>
                    </a:p>
                  </a:txBody>
                  <a:tcPr/>
                </a:tc>
                <a:extLst>
                  <a:ext uri="{0D108BD9-81ED-4DB2-BD59-A6C34878D82A}">
                    <a16:rowId xmlns:a16="http://schemas.microsoft.com/office/drawing/2014/main" val="1911028807"/>
                  </a:ext>
                </a:extLst>
              </a:tr>
              <a:tr h="742873">
                <a:tc>
                  <a:txBody>
                    <a:bodyPr/>
                    <a:lstStyle/>
                    <a:p>
                      <a:r>
                        <a:rPr lang="en-IN" dirty="0"/>
                        <a:t>Decision Tree</a:t>
                      </a:r>
                    </a:p>
                  </a:txBody>
                  <a:tcPr/>
                </a:tc>
                <a:tc>
                  <a:txBody>
                    <a:bodyPr/>
                    <a:lstStyle/>
                    <a:p>
                      <a:r>
                        <a:rPr lang="en-IN" sz="1800" b="0" i="0" kern="1200" dirty="0">
                          <a:solidFill>
                            <a:schemeClr val="dk1"/>
                          </a:solidFill>
                          <a:effectLst/>
                          <a:latin typeface="+mn-lt"/>
                          <a:ea typeface="+mn-ea"/>
                          <a:cs typeface="+mn-cs"/>
                        </a:rPr>
                        <a:t>0.6653</a:t>
                      </a:r>
                      <a:endParaRPr lang="en-IN" dirty="0"/>
                    </a:p>
                  </a:txBody>
                  <a:tcPr/>
                </a:tc>
                <a:tc>
                  <a:txBody>
                    <a:bodyPr/>
                    <a:lstStyle/>
                    <a:p>
                      <a:r>
                        <a:rPr lang="en-IN" dirty="0"/>
                        <a:t>0.55</a:t>
                      </a:r>
                    </a:p>
                  </a:txBody>
                  <a:tcPr/>
                </a:tc>
                <a:tc>
                  <a:txBody>
                    <a:bodyPr/>
                    <a:lstStyle/>
                    <a:p>
                      <a:r>
                        <a:rPr lang="en-IN" dirty="0"/>
                        <a:t>0.86</a:t>
                      </a:r>
                    </a:p>
                  </a:txBody>
                  <a:tcPr/>
                </a:tc>
                <a:tc>
                  <a:txBody>
                    <a:bodyPr/>
                    <a:lstStyle/>
                    <a:p>
                      <a:r>
                        <a:rPr lang="en-IN" dirty="0"/>
                        <a:t>0.87</a:t>
                      </a:r>
                    </a:p>
                  </a:txBody>
                  <a:tcPr/>
                </a:tc>
                <a:tc>
                  <a:txBody>
                    <a:bodyPr/>
                    <a:lstStyle/>
                    <a:p>
                      <a:r>
                        <a:rPr lang="en-IN" dirty="0"/>
                        <a:t>0.53</a:t>
                      </a:r>
                    </a:p>
                  </a:txBody>
                  <a:tcPr/>
                </a:tc>
                <a:tc>
                  <a:txBody>
                    <a:bodyPr/>
                    <a:lstStyle/>
                    <a:p>
                      <a:r>
                        <a:rPr lang="en-IN" dirty="0"/>
                        <a:t>0.68</a:t>
                      </a:r>
                    </a:p>
                  </a:txBody>
                  <a:tcPr/>
                </a:tc>
                <a:tc>
                  <a:txBody>
                    <a:bodyPr/>
                    <a:lstStyle/>
                    <a:p>
                      <a:r>
                        <a:rPr lang="en-IN" dirty="0"/>
                        <a:t>0.65</a:t>
                      </a:r>
                    </a:p>
                  </a:txBody>
                  <a:tcPr/>
                </a:tc>
                <a:extLst>
                  <a:ext uri="{0D108BD9-81ED-4DB2-BD59-A6C34878D82A}">
                    <a16:rowId xmlns:a16="http://schemas.microsoft.com/office/drawing/2014/main" val="1084981255"/>
                  </a:ext>
                </a:extLst>
              </a:tr>
              <a:tr h="742873">
                <a:tc>
                  <a:txBody>
                    <a:bodyPr/>
                    <a:lstStyle/>
                    <a:p>
                      <a:r>
                        <a:rPr lang="en-IN" dirty="0"/>
                        <a:t>Random Forest</a:t>
                      </a:r>
                    </a:p>
                  </a:txBody>
                  <a:tcPr/>
                </a:tc>
                <a:tc>
                  <a:txBody>
                    <a:bodyPr/>
                    <a:lstStyle/>
                    <a:p>
                      <a:r>
                        <a:rPr lang="en-IN" sz="1800" b="0" i="0" kern="1200" dirty="0">
                          <a:solidFill>
                            <a:schemeClr val="dk1"/>
                          </a:solidFill>
                          <a:effectLst/>
                          <a:latin typeface="+mn-lt"/>
                          <a:ea typeface="+mn-ea"/>
                          <a:cs typeface="+mn-cs"/>
                        </a:rPr>
                        <a:t>0.67485</a:t>
                      </a:r>
                      <a:endParaRPr lang="en-IN" dirty="0"/>
                    </a:p>
                  </a:txBody>
                  <a:tcPr/>
                </a:tc>
                <a:tc>
                  <a:txBody>
                    <a:bodyPr/>
                    <a:lstStyle/>
                    <a:p>
                      <a:r>
                        <a:rPr lang="en-IN" dirty="0"/>
                        <a:t>0.56</a:t>
                      </a:r>
                    </a:p>
                  </a:txBody>
                  <a:tcPr/>
                </a:tc>
                <a:tc>
                  <a:txBody>
                    <a:bodyPr/>
                    <a:lstStyle/>
                    <a:p>
                      <a:r>
                        <a:rPr lang="en-IN" dirty="0"/>
                        <a:t>0.89</a:t>
                      </a:r>
                    </a:p>
                  </a:txBody>
                  <a:tcPr/>
                </a:tc>
                <a:tc>
                  <a:txBody>
                    <a:bodyPr/>
                    <a:lstStyle/>
                    <a:p>
                      <a:r>
                        <a:rPr lang="en-IN" dirty="0"/>
                        <a:t>0.91</a:t>
                      </a:r>
                    </a:p>
                  </a:txBody>
                  <a:tcPr/>
                </a:tc>
                <a:tc>
                  <a:txBody>
                    <a:bodyPr/>
                    <a:lstStyle/>
                    <a:p>
                      <a:r>
                        <a:rPr lang="en-IN" dirty="0"/>
                        <a:t>0.52</a:t>
                      </a:r>
                    </a:p>
                  </a:txBody>
                  <a:tcPr/>
                </a:tc>
                <a:tc>
                  <a:txBody>
                    <a:bodyPr/>
                    <a:lstStyle/>
                    <a:p>
                      <a:r>
                        <a:rPr lang="en-IN" dirty="0"/>
                        <a:t>0.69</a:t>
                      </a:r>
                    </a:p>
                  </a:txBody>
                  <a:tcPr/>
                </a:tc>
                <a:tc>
                  <a:txBody>
                    <a:bodyPr/>
                    <a:lstStyle/>
                    <a:p>
                      <a:r>
                        <a:rPr lang="en-IN" dirty="0"/>
                        <a:t>0.65</a:t>
                      </a:r>
                    </a:p>
                  </a:txBody>
                  <a:tcPr/>
                </a:tc>
                <a:extLst>
                  <a:ext uri="{0D108BD9-81ED-4DB2-BD59-A6C34878D82A}">
                    <a16:rowId xmlns:a16="http://schemas.microsoft.com/office/drawing/2014/main" val="588119407"/>
                  </a:ext>
                </a:extLst>
              </a:tr>
              <a:tr h="742873">
                <a:tc>
                  <a:txBody>
                    <a:bodyPr/>
                    <a:lstStyle/>
                    <a:p>
                      <a:r>
                        <a:rPr lang="en-IN" dirty="0"/>
                        <a:t>KNN</a:t>
                      </a:r>
                    </a:p>
                  </a:txBody>
                  <a:tcPr/>
                </a:tc>
                <a:tc>
                  <a:txBody>
                    <a:bodyPr/>
                    <a:lstStyle/>
                    <a:p>
                      <a:r>
                        <a:rPr lang="en-IN" sz="1800" b="0" i="0" kern="1200" dirty="0">
                          <a:solidFill>
                            <a:schemeClr val="dk1"/>
                          </a:solidFill>
                          <a:effectLst/>
                          <a:latin typeface="+mn-lt"/>
                          <a:ea typeface="+mn-ea"/>
                          <a:cs typeface="+mn-cs"/>
                        </a:rPr>
                        <a:t>0.6502</a:t>
                      </a:r>
                      <a:endParaRPr lang="en-IN" dirty="0"/>
                    </a:p>
                  </a:txBody>
                  <a:tcPr/>
                </a:tc>
                <a:tc>
                  <a:txBody>
                    <a:bodyPr/>
                    <a:lstStyle/>
                    <a:p>
                      <a:r>
                        <a:rPr lang="en-IN" dirty="0"/>
                        <a:t>0.56</a:t>
                      </a:r>
                    </a:p>
                  </a:txBody>
                  <a:tcPr/>
                </a:tc>
                <a:tc>
                  <a:txBody>
                    <a:bodyPr/>
                    <a:lstStyle/>
                    <a:p>
                      <a:r>
                        <a:rPr lang="en-IN" dirty="0"/>
                        <a:t>0.73</a:t>
                      </a:r>
                    </a:p>
                  </a:txBody>
                  <a:tcPr/>
                </a:tc>
                <a:tc>
                  <a:txBody>
                    <a:bodyPr/>
                    <a:lstStyle/>
                    <a:p>
                      <a:r>
                        <a:rPr lang="en-IN" dirty="0"/>
                        <a:t>0.66</a:t>
                      </a:r>
                    </a:p>
                  </a:txBody>
                  <a:tcPr/>
                </a:tc>
                <a:tc>
                  <a:txBody>
                    <a:bodyPr/>
                    <a:lstStyle/>
                    <a:p>
                      <a:r>
                        <a:rPr lang="en-IN" dirty="0"/>
                        <a:t>0.65</a:t>
                      </a:r>
                    </a:p>
                  </a:txBody>
                  <a:tcPr/>
                </a:tc>
                <a:tc>
                  <a:txBody>
                    <a:bodyPr/>
                    <a:lstStyle/>
                    <a:p>
                      <a:r>
                        <a:rPr lang="en-IN" dirty="0"/>
                        <a:t>0.60</a:t>
                      </a:r>
                    </a:p>
                  </a:txBody>
                  <a:tcPr/>
                </a:tc>
                <a:tc>
                  <a:txBody>
                    <a:bodyPr/>
                    <a:lstStyle/>
                    <a:p>
                      <a:r>
                        <a:rPr lang="en-IN" dirty="0"/>
                        <a:t>0.69</a:t>
                      </a:r>
                    </a:p>
                  </a:txBody>
                  <a:tcPr/>
                </a:tc>
                <a:extLst>
                  <a:ext uri="{0D108BD9-81ED-4DB2-BD59-A6C34878D82A}">
                    <a16:rowId xmlns:a16="http://schemas.microsoft.com/office/drawing/2014/main" val="1845520049"/>
                  </a:ext>
                </a:extLst>
              </a:tr>
            </a:tbl>
          </a:graphicData>
        </a:graphic>
      </p:graphicFrame>
    </p:spTree>
    <p:extLst>
      <p:ext uri="{BB962C8B-B14F-4D97-AF65-F5344CB8AC3E}">
        <p14:creationId xmlns:p14="http://schemas.microsoft.com/office/powerpoint/2010/main" val="142016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 with text&#10;&#10;AI-generated content may be incorrect.">
            <a:extLst>
              <a:ext uri="{FF2B5EF4-FFF2-40B4-BE49-F238E27FC236}">
                <a16:creationId xmlns:a16="http://schemas.microsoft.com/office/drawing/2014/main" id="{E6883994-BC0A-E563-81CA-A374042D8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405" y="50180"/>
            <a:ext cx="5761210" cy="4027011"/>
          </a:xfrm>
          <a:prstGeom prst="rect">
            <a:avLst/>
          </a:prstGeom>
        </p:spPr>
      </p:pic>
      <p:sp>
        <p:nvSpPr>
          <p:cNvPr id="8" name="TextBox 7">
            <a:extLst>
              <a:ext uri="{FF2B5EF4-FFF2-40B4-BE49-F238E27FC236}">
                <a16:creationId xmlns:a16="http://schemas.microsoft.com/office/drawing/2014/main" id="{2D9276AA-D9B4-4A1C-5DF1-78BA39C1DD17}"/>
              </a:ext>
            </a:extLst>
          </p:cNvPr>
          <p:cNvSpPr txBox="1"/>
          <p:nvPr/>
        </p:nvSpPr>
        <p:spPr>
          <a:xfrm>
            <a:off x="524108" y="4244459"/>
            <a:ext cx="10526750" cy="1127040"/>
          </a:xfrm>
          <a:prstGeom prst="rect">
            <a:avLst/>
          </a:prstGeom>
          <a:noFill/>
        </p:spPr>
        <p:txBody>
          <a:bodyPr wrap="square">
            <a:spAutoFit/>
          </a:bodyPr>
          <a:lstStyle/>
          <a:p>
            <a:pPr>
              <a:lnSpc>
                <a:spcPct val="115000"/>
              </a:lnSpc>
              <a:spcBef>
                <a:spcPts val="2400"/>
              </a:spcBef>
              <a:buNone/>
            </a:pPr>
            <a:r>
              <a:rPr lang="en-US" sz="2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Best Performing Model: Random Forest</a:t>
            </a:r>
            <a:endParaRPr lang="en-IN" sz="24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endParaRPr>
          </a:p>
          <a:p>
            <a:pPr>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Random Forest achieved the highest test accuracy (67.49%) and excellent precision for predicting late deliveries (0.89). It provides the best balance between performance and reliability for this task.</a:t>
            </a:r>
            <a:endParaRPr lang="en-IN" sz="1800" dirty="0">
              <a:effectLst/>
              <a:latin typeface="Cambria" panose="020405030504060302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909815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FB6E-8D89-11C6-3C23-848FDFE9FF5F}"/>
              </a:ext>
            </a:extLst>
          </p:cNvPr>
          <p:cNvSpPr>
            <a:spLocks noGrp="1"/>
          </p:cNvSpPr>
          <p:nvPr>
            <p:ph type="title"/>
          </p:nvPr>
        </p:nvSpPr>
        <p:spPr/>
        <p:txBody>
          <a:bodyPr/>
          <a:lstStyle/>
          <a:p>
            <a:r>
              <a:rPr lang="en-US" dirty="0"/>
              <a:t>Agenda:</a:t>
            </a:r>
            <a:endParaRPr lang="en-IN" dirty="0"/>
          </a:p>
        </p:txBody>
      </p:sp>
      <p:graphicFrame>
        <p:nvGraphicFramePr>
          <p:cNvPr id="8" name="Content Placeholder 7">
            <a:extLst>
              <a:ext uri="{FF2B5EF4-FFF2-40B4-BE49-F238E27FC236}">
                <a16:creationId xmlns:a16="http://schemas.microsoft.com/office/drawing/2014/main" id="{B173F423-0542-E00B-36D0-374E83ADF1CD}"/>
              </a:ext>
            </a:extLst>
          </p:cNvPr>
          <p:cNvGraphicFramePr>
            <a:graphicFrameLocks noGrp="1"/>
          </p:cNvGraphicFramePr>
          <p:nvPr>
            <p:ph idx="1"/>
            <p:extLst>
              <p:ext uri="{D42A27DB-BD31-4B8C-83A1-F6EECF244321}">
                <p14:modId xmlns:p14="http://schemas.microsoft.com/office/powerpoint/2010/main" val="685462437"/>
              </p:ext>
            </p:extLst>
          </p:nvPr>
        </p:nvGraphicFramePr>
        <p:xfrm>
          <a:off x="678884" y="1229519"/>
          <a:ext cx="10833100" cy="4398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2238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aph of different colored bars&#10;&#10;AI-generated content may be incorrect.">
            <a:extLst>
              <a:ext uri="{FF2B5EF4-FFF2-40B4-BE49-F238E27FC236}">
                <a16:creationId xmlns:a16="http://schemas.microsoft.com/office/drawing/2014/main" id="{6FA0966F-09C5-9D62-88CA-E4F6E266F71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022630" y="122664"/>
            <a:ext cx="7771518" cy="5040351"/>
          </a:xfrm>
        </p:spPr>
      </p:pic>
      <p:sp>
        <p:nvSpPr>
          <p:cNvPr id="2" name="TextBox 1">
            <a:extLst>
              <a:ext uri="{FF2B5EF4-FFF2-40B4-BE49-F238E27FC236}">
                <a16:creationId xmlns:a16="http://schemas.microsoft.com/office/drawing/2014/main" id="{D75C3754-67D4-ADB2-7109-FCD6C271B4A0}"/>
              </a:ext>
            </a:extLst>
          </p:cNvPr>
          <p:cNvSpPr txBox="1"/>
          <p:nvPr/>
        </p:nvSpPr>
        <p:spPr>
          <a:xfrm>
            <a:off x="319791" y="981308"/>
            <a:ext cx="3579543" cy="120032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US" b="1" dirty="0"/>
              <a:t>Feature importance refers to how much each input feature contributes to a machine learning model's prediction.</a:t>
            </a:r>
            <a:endParaRPr lang="en-IN" b="1" dirty="0"/>
          </a:p>
        </p:txBody>
      </p:sp>
      <p:sp>
        <p:nvSpPr>
          <p:cNvPr id="4" name="Rectangle 1">
            <a:extLst>
              <a:ext uri="{FF2B5EF4-FFF2-40B4-BE49-F238E27FC236}">
                <a16:creationId xmlns:a16="http://schemas.microsoft.com/office/drawing/2014/main" id="{74A13F5A-6C8C-A328-999A-4355B2AD3601}"/>
              </a:ext>
            </a:extLst>
          </p:cNvPr>
          <p:cNvSpPr>
            <a:spLocks noChangeArrowheads="1"/>
          </p:cNvSpPr>
          <p:nvPr/>
        </p:nvSpPr>
        <p:spPr bwMode="auto">
          <a:xfrm>
            <a:off x="319792" y="2642839"/>
            <a:ext cx="3579543" cy="2308324"/>
          </a:xfrm>
          <a:prstGeom prst="rect">
            <a:avLst/>
          </a:prstGeom>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Discount Offered: Highest importance, possibly due to its impact on shipping load and delays.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Weight in </a:t>
            </a:r>
            <a:r>
              <a:rPr kumimoji="0" lang="en-US" altLang="en-US" sz="1800" b="1" i="0" u="none" strike="noStrike" cap="none" normalizeH="0" baseline="0" dirty="0" err="1">
                <a:ln>
                  <a:noFill/>
                </a:ln>
                <a:solidFill>
                  <a:schemeClr val="tx1"/>
                </a:solidFill>
                <a:effectLst/>
                <a:latin typeface="Arial" panose="020B0604020202020204" pitchFamily="34" charset="0"/>
              </a:rPr>
              <a:t>gms</a:t>
            </a:r>
            <a:r>
              <a:rPr kumimoji="0" lang="en-US" altLang="en-US" sz="1800" b="1" i="0" u="none" strike="noStrike" cap="none" normalizeH="0" baseline="0" dirty="0">
                <a:ln>
                  <a:noFill/>
                </a:ln>
                <a:solidFill>
                  <a:schemeClr val="tx1"/>
                </a:solidFill>
                <a:effectLst/>
                <a:latin typeface="Arial" panose="020B0604020202020204" pitchFamily="34" charset="0"/>
              </a:rPr>
              <a:t>: A key factor influencing logistics and delivery time.</a:t>
            </a:r>
          </a:p>
        </p:txBody>
      </p:sp>
    </p:spTree>
    <p:extLst>
      <p:ext uri="{BB962C8B-B14F-4D97-AF65-F5344CB8AC3E}">
        <p14:creationId xmlns:p14="http://schemas.microsoft.com/office/powerpoint/2010/main" val="276121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hart with different colored squares&#10;&#10;AI-generated content may be incorrect.">
            <a:extLst>
              <a:ext uri="{FF2B5EF4-FFF2-40B4-BE49-F238E27FC236}">
                <a16:creationId xmlns:a16="http://schemas.microsoft.com/office/drawing/2014/main" id="{2D1DE821-C80C-CFED-3E3F-A7BEAEBADB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630" y="0"/>
            <a:ext cx="4243372" cy="3791415"/>
          </a:xfrm>
        </p:spPr>
      </p:pic>
      <p:pic>
        <p:nvPicPr>
          <p:cNvPr id="8" name="Content Placeholder 7" descr="A graph with different colored lines&#10;&#10;AI-generated content may be incorrect.">
            <a:extLst>
              <a:ext uri="{FF2B5EF4-FFF2-40B4-BE49-F238E27FC236}">
                <a16:creationId xmlns:a16="http://schemas.microsoft.com/office/drawing/2014/main" id="{379790EB-7ABA-4D6C-2E01-CFF08C75BEB0}"/>
              </a:ext>
            </a:extLst>
          </p:cNvPr>
          <p:cNvPicPr>
            <a:picLocks noGrp="1" noChangeAspect="1"/>
          </p:cNvPicPr>
          <p:nvPr>
            <p:ph sz="half" idx="4294967295"/>
          </p:nvPr>
        </p:nvPicPr>
        <p:blipFill>
          <a:blip r:embed="rId3">
            <a:extLst>
              <a:ext uri="{28A0092B-C50C-407E-A947-70E740481C1C}">
                <a14:useLocalDpi xmlns:a14="http://schemas.microsoft.com/office/drawing/2010/main" val="0"/>
              </a:ext>
            </a:extLst>
          </a:blip>
          <a:stretch>
            <a:fillRect/>
          </a:stretch>
        </p:blipFill>
        <p:spPr>
          <a:xfrm>
            <a:off x="6322741" y="0"/>
            <a:ext cx="5653668" cy="4125951"/>
          </a:xfrm>
        </p:spPr>
      </p:pic>
      <p:sp>
        <p:nvSpPr>
          <p:cNvPr id="4" name="TextBox 3">
            <a:extLst>
              <a:ext uri="{FF2B5EF4-FFF2-40B4-BE49-F238E27FC236}">
                <a16:creationId xmlns:a16="http://schemas.microsoft.com/office/drawing/2014/main" id="{D146ACD2-7705-4E25-3F46-ABFF86D8D05C}"/>
              </a:ext>
            </a:extLst>
          </p:cNvPr>
          <p:cNvSpPr txBox="1"/>
          <p:nvPr/>
        </p:nvSpPr>
        <p:spPr>
          <a:xfrm>
            <a:off x="477630" y="3791415"/>
            <a:ext cx="5242946" cy="2308324"/>
          </a:xfrm>
          <a:prstGeom prst="rect">
            <a:avLst/>
          </a:prstGeom>
          <a:noFill/>
        </p:spPr>
        <p:txBody>
          <a:bodyPr wrap="square" rtlCol="0">
            <a:spAutoFit/>
          </a:bodyPr>
          <a:lstStyle/>
          <a:p>
            <a:pPr marL="285750" indent="-285750">
              <a:buFont typeface="Arial" panose="020B0604020202020204" pitchFamily="34" charset="0"/>
              <a:buChar char="•"/>
            </a:pPr>
            <a:r>
              <a:rPr lang="en-US" sz="1600" b="1" dirty="0"/>
              <a:t>807 deliveries were correctly predicted as on time (True Negative).</a:t>
            </a:r>
          </a:p>
          <a:p>
            <a:pPr marL="285750" indent="-285750">
              <a:buFont typeface="Arial" panose="020B0604020202020204" pitchFamily="34" charset="0"/>
              <a:buChar char="•"/>
            </a:pPr>
            <a:r>
              <a:rPr lang="en-US" sz="1600" b="1" dirty="0"/>
              <a:t>677 deliveries were correctly predicted as late (True Positive).</a:t>
            </a:r>
          </a:p>
          <a:p>
            <a:pPr marL="285750" indent="-285750">
              <a:buFont typeface="Arial" panose="020B0604020202020204" pitchFamily="34" charset="0"/>
              <a:buChar char="•"/>
            </a:pPr>
            <a:r>
              <a:rPr lang="en-US" sz="1600" b="1" dirty="0"/>
              <a:t>81 on-time deliveries were incorrectly predicted as late (False Positive).</a:t>
            </a:r>
          </a:p>
          <a:p>
            <a:pPr marL="285750" indent="-285750">
              <a:buFont typeface="Arial" panose="020B0604020202020204" pitchFamily="34" charset="0"/>
              <a:buChar char="•"/>
            </a:pPr>
            <a:r>
              <a:rPr lang="en-US" sz="1600" b="1" dirty="0"/>
              <a:t>634 late deliveries were incorrectly predicted as on time (False Negative).</a:t>
            </a:r>
          </a:p>
          <a:p>
            <a:pPr marL="285750" indent="-285750">
              <a:buFont typeface="Arial" panose="020B0604020202020204" pitchFamily="34" charset="0"/>
              <a:buChar char="•"/>
            </a:pPr>
            <a:endParaRPr lang="en-IN" sz="1600" b="1" dirty="0"/>
          </a:p>
        </p:txBody>
      </p:sp>
      <p:sp>
        <p:nvSpPr>
          <p:cNvPr id="7" name="TextBox 6">
            <a:extLst>
              <a:ext uri="{FF2B5EF4-FFF2-40B4-BE49-F238E27FC236}">
                <a16:creationId xmlns:a16="http://schemas.microsoft.com/office/drawing/2014/main" id="{A862178E-F99F-8F4C-D5B9-1CEEE847C725}"/>
              </a:ext>
            </a:extLst>
          </p:cNvPr>
          <p:cNvSpPr txBox="1"/>
          <p:nvPr/>
        </p:nvSpPr>
        <p:spPr>
          <a:xfrm>
            <a:off x="6322741" y="4345413"/>
            <a:ext cx="5553307" cy="1754326"/>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AUC tells us </a:t>
            </a:r>
            <a:r>
              <a:rPr lang="en-US" b="1" dirty="0">
                <a:solidFill>
                  <a:schemeClr val="bg1"/>
                </a:solidFill>
              </a:rPr>
              <a:t>how good the model is at separating on-time and late deliveries</a:t>
            </a:r>
            <a:r>
              <a:rPr lang="en-US" dirty="0">
                <a:solidFill>
                  <a:schemeClr val="bg1"/>
                </a:solidFill>
              </a:rPr>
              <a:t>.</a:t>
            </a:r>
          </a:p>
          <a:p>
            <a:pPr marL="285750" indent="-285750">
              <a:buFont typeface="Arial" panose="020B0604020202020204" pitchFamily="34" charset="0"/>
              <a:buChar char="•"/>
            </a:pPr>
            <a:r>
              <a:rPr lang="en-US" dirty="0">
                <a:solidFill>
                  <a:schemeClr val="bg1"/>
                </a:solidFill>
              </a:rPr>
              <a:t>The closer the AUC is to </a:t>
            </a:r>
            <a:r>
              <a:rPr lang="en-US" b="1" dirty="0">
                <a:solidFill>
                  <a:schemeClr val="bg1"/>
                </a:solidFill>
              </a:rPr>
              <a:t>1.0</a:t>
            </a:r>
            <a:r>
              <a:rPr lang="en-US" dirty="0">
                <a:solidFill>
                  <a:schemeClr val="bg1"/>
                </a:solidFill>
              </a:rPr>
              <a:t>, the better.</a:t>
            </a:r>
          </a:p>
          <a:p>
            <a:pPr marL="285750" indent="-285750">
              <a:buFont typeface="Arial" panose="020B0604020202020204" pitchFamily="34" charset="0"/>
              <a:buChar char="•"/>
            </a:pPr>
            <a:r>
              <a:rPr lang="en-US" dirty="0">
                <a:solidFill>
                  <a:schemeClr val="bg1"/>
                </a:solidFill>
              </a:rPr>
              <a:t> </a:t>
            </a:r>
            <a:r>
              <a:rPr lang="en-US" b="1" dirty="0">
                <a:solidFill>
                  <a:schemeClr val="bg1"/>
                </a:solidFill>
              </a:rPr>
              <a:t>Random Forest</a:t>
            </a:r>
            <a:r>
              <a:rPr lang="en-US" dirty="0">
                <a:solidFill>
                  <a:schemeClr val="bg1"/>
                </a:solidFill>
              </a:rPr>
              <a:t> achieved the highest AUC, indicating the best ability to distinguish between on-time and late deliveries.</a:t>
            </a:r>
            <a:endParaRPr lang="en-IN" dirty="0">
              <a:solidFill>
                <a:schemeClr val="bg1"/>
              </a:solidFill>
            </a:endParaRPr>
          </a:p>
        </p:txBody>
      </p:sp>
    </p:spTree>
    <p:extLst>
      <p:ext uri="{BB962C8B-B14F-4D97-AF65-F5344CB8AC3E}">
        <p14:creationId xmlns:p14="http://schemas.microsoft.com/office/powerpoint/2010/main" val="116026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2308-E75B-CAED-023D-7F5D9D378877}"/>
              </a:ext>
            </a:extLst>
          </p:cNvPr>
          <p:cNvSpPr>
            <a:spLocks noGrp="1"/>
          </p:cNvSpPr>
          <p:nvPr>
            <p:ph type="title"/>
          </p:nvPr>
        </p:nvSpPr>
        <p:spPr/>
        <p:txBody>
          <a:bodyPr>
            <a:normAutofit/>
          </a:bodyPr>
          <a:lstStyle/>
          <a:p>
            <a:r>
              <a:rPr lang="en-IN" dirty="0"/>
              <a:t>Model Deployment on </a:t>
            </a:r>
            <a:r>
              <a:rPr lang="en-IN" dirty="0" err="1"/>
              <a:t>Streamlit</a:t>
            </a:r>
            <a:endParaRPr lang="en-IN" dirty="0"/>
          </a:p>
        </p:txBody>
      </p:sp>
      <p:pic>
        <p:nvPicPr>
          <p:cNvPr id="6" name="Content Placeholder 5" descr="A screenshot of a computer">
            <a:extLst>
              <a:ext uri="{FF2B5EF4-FFF2-40B4-BE49-F238E27FC236}">
                <a16:creationId xmlns:a16="http://schemas.microsoft.com/office/drawing/2014/main" id="{E57750EB-6511-D8E1-0BFA-5649910231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2365" t="15099" r="20864"/>
          <a:stretch>
            <a:fillRect/>
          </a:stretch>
        </p:blipFill>
        <p:spPr>
          <a:xfrm>
            <a:off x="678884" y="1713195"/>
            <a:ext cx="4572001" cy="3632331"/>
          </a:xfrm>
          <a:prstGeom prst="rect">
            <a:avLst/>
          </a:prstGeom>
          <a:ln>
            <a:solidFill>
              <a:schemeClr val="tx1"/>
            </a:solidFill>
          </a:ln>
          <a:effectLst>
            <a:outerShdw blurRad="292100" dist="139700" dir="2700000" algn="tl" rotWithShape="0">
              <a:srgbClr val="333333">
                <a:alpha val="65000"/>
              </a:srgbClr>
            </a:outerShdw>
          </a:effectLst>
        </p:spPr>
      </p:pic>
      <p:pic>
        <p:nvPicPr>
          <p:cNvPr id="8" name="Picture 7" descr="A screenshot of a computer&#10;&#10;AI-generated content may be incorrect.">
            <a:extLst>
              <a:ext uri="{FF2B5EF4-FFF2-40B4-BE49-F238E27FC236}">
                <a16:creationId xmlns:a16="http://schemas.microsoft.com/office/drawing/2014/main" id="{0447D4DD-50E2-5A2D-D4C5-F9EC3A8211E6}"/>
              </a:ext>
            </a:extLst>
          </p:cNvPr>
          <p:cNvPicPr>
            <a:picLocks noChangeAspect="1"/>
          </p:cNvPicPr>
          <p:nvPr/>
        </p:nvPicPr>
        <p:blipFill>
          <a:blip r:embed="rId3">
            <a:extLst>
              <a:ext uri="{28A0092B-C50C-407E-A947-70E740481C1C}">
                <a14:useLocalDpi xmlns:a14="http://schemas.microsoft.com/office/drawing/2010/main" val="0"/>
              </a:ext>
            </a:extLst>
          </a:blip>
          <a:srcRect l="24786" t="40101" r="25183" b="3819"/>
          <a:stretch>
            <a:fillRect/>
          </a:stretch>
        </p:blipFill>
        <p:spPr>
          <a:xfrm>
            <a:off x="6388308" y="1713194"/>
            <a:ext cx="4572001" cy="3632331"/>
          </a:xfrm>
          <a:prstGeom prst="rect">
            <a:avLst/>
          </a:prstGeom>
          <a:ln>
            <a:solidFill>
              <a:schemeClr val="tx1"/>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34502215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DC4C-A158-1721-0411-21D9F560CFF5}"/>
              </a:ext>
            </a:extLst>
          </p:cNvPr>
          <p:cNvSpPr>
            <a:spLocks noGrp="1"/>
          </p:cNvSpPr>
          <p:nvPr>
            <p:ph type="title"/>
          </p:nvPr>
        </p:nvSpPr>
        <p:spPr/>
        <p:txBody>
          <a:bodyPr/>
          <a:lstStyle/>
          <a:p>
            <a:r>
              <a:rPr lang="en-US" dirty="0"/>
              <a:t>Conclusion</a:t>
            </a:r>
            <a:endParaRPr lang="en-IN" dirty="0"/>
          </a:p>
        </p:txBody>
      </p:sp>
      <p:sp>
        <p:nvSpPr>
          <p:cNvPr id="4" name="Content Placeholder 3">
            <a:extLst>
              <a:ext uri="{FF2B5EF4-FFF2-40B4-BE49-F238E27FC236}">
                <a16:creationId xmlns:a16="http://schemas.microsoft.com/office/drawing/2014/main" id="{ABE5B7E1-D789-17F4-95C6-2FE7608C4FE7}"/>
              </a:ext>
            </a:extLst>
          </p:cNvPr>
          <p:cNvSpPr>
            <a:spLocks noGrp="1"/>
          </p:cNvSpPr>
          <p:nvPr>
            <p:ph sz="half" idx="1"/>
          </p:nvPr>
        </p:nvSpPr>
        <p:spPr>
          <a:xfrm>
            <a:off x="678881" y="1414508"/>
            <a:ext cx="11189731" cy="4399442"/>
          </a:xfrm>
        </p:spPr>
        <p:txBody>
          <a:bodyPr>
            <a:normAutofit fontScale="77500" lnSpcReduction="20000"/>
          </a:bodyPr>
          <a:lstStyle/>
          <a:p>
            <a:r>
              <a:rPr lang="en-US" b="1" dirty="0"/>
              <a:t>Developed and evaluated multiple classification models to predict on-time vs late deliveries.</a:t>
            </a:r>
          </a:p>
          <a:p>
            <a:r>
              <a:rPr lang="en-US" b="1" dirty="0"/>
              <a:t>Random Forest delivered the best performance with 67.49% accuracy and high precision (0.89) for predicting late deliveries.</a:t>
            </a:r>
          </a:p>
          <a:p>
            <a:r>
              <a:rPr lang="en-US" b="1" dirty="0"/>
              <a:t>The delivery prediction model enables the e-commerce company to make data-driven decisions that improve both operational efficiency and customer satisfaction.</a:t>
            </a:r>
            <a:br>
              <a:rPr lang="en-US" b="1" dirty="0"/>
            </a:br>
            <a:r>
              <a:rPr lang="en-US" b="1" dirty="0"/>
              <a:t>By accurately identifying potential late deliveries, the business can:</a:t>
            </a:r>
          </a:p>
          <a:p>
            <a:pPr>
              <a:buFont typeface="Wingdings" panose="05000000000000000000" pitchFamily="2" charset="2"/>
              <a:buChar char="Ø"/>
            </a:pPr>
            <a:r>
              <a:rPr lang="en-US" b="1" dirty="0"/>
              <a:t> Proactively address delays before they affect the customer</a:t>
            </a:r>
          </a:p>
          <a:p>
            <a:pPr>
              <a:buFont typeface="Wingdings" panose="05000000000000000000" pitchFamily="2" charset="2"/>
              <a:buChar char="Ø"/>
            </a:pPr>
            <a:r>
              <a:rPr lang="en-US" b="1" dirty="0"/>
              <a:t>Optimize shipping routes and logistics based on key influencing factors</a:t>
            </a:r>
          </a:p>
          <a:p>
            <a:pPr>
              <a:buFont typeface="Wingdings" panose="05000000000000000000" pitchFamily="2" charset="2"/>
              <a:buChar char="Ø"/>
            </a:pPr>
            <a:r>
              <a:rPr lang="en-US" b="1" dirty="0"/>
              <a:t>Allocate resources more efficiently (e.g., warehousing, shipment modes)</a:t>
            </a:r>
          </a:p>
          <a:p>
            <a:pPr>
              <a:buFont typeface="Wingdings" panose="05000000000000000000" pitchFamily="2" charset="2"/>
              <a:buChar char="Ø"/>
            </a:pPr>
            <a:r>
              <a:rPr lang="en-US" b="1" dirty="0"/>
              <a:t> Set realistic delivery expectations to reduce customer complaints</a:t>
            </a:r>
          </a:p>
          <a:p>
            <a:pPr>
              <a:buFont typeface="Wingdings" panose="05000000000000000000" pitchFamily="2" charset="2"/>
              <a:buChar char="Ø"/>
            </a:pPr>
            <a:r>
              <a:rPr lang="en-US" b="1" dirty="0"/>
              <a:t> Gain valuable insights into product, customer, and shipping patterns</a:t>
            </a:r>
          </a:p>
          <a:p>
            <a:pPr>
              <a:buFont typeface="Wingdings" panose="05000000000000000000" pitchFamily="2" charset="2"/>
              <a:buChar char="Ø"/>
            </a:pPr>
            <a:r>
              <a:rPr lang="en-US" b="1" dirty="0"/>
              <a:t>Ultimately, this predictive system supports a smarter, faster, and more reliable delivery experience, helping the company maintain a competitive edge in a fast-paced market.</a:t>
            </a:r>
          </a:p>
          <a:p>
            <a:endParaRPr lang="en-US" b="1" dirty="0"/>
          </a:p>
          <a:p>
            <a:endParaRPr lang="en-IN" b="1" dirty="0"/>
          </a:p>
        </p:txBody>
      </p:sp>
    </p:spTree>
    <p:extLst>
      <p:ext uri="{BB962C8B-B14F-4D97-AF65-F5344CB8AC3E}">
        <p14:creationId xmlns:p14="http://schemas.microsoft.com/office/powerpoint/2010/main" val="42561484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CD18C-F394-BA94-0103-82CA86F83928}"/>
              </a:ext>
            </a:extLst>
          </p:cNvPr>
          <p:cNvSpPr>
            <a:spLocks noGrp="1"/>
          </p:cNvSpPr>
          <p:nvPr>
            <p:ph type="title"/>
          </p:nvPr>
        </p:nvSpPr>
        <p:spPr/>
        <p:txBody>
          <a:bodyPr/>
          <a:lstStyle/>
          <a:p>
            <a:r>
              <a:rPr lang="en-US" dirty="0"/>
              <a:t>Limitations</a:t>
            </a:r>
            <a:endParaRPr lang="en-IN" dirty="0"/>
          </a:p>
        </p:txBody>
      </p:sp>
      <p:sp>
        <p:nvSpPr>
          <p:cNvPr id="5" name="TextBox 4">
            <a:extLst>
              <a:ext uri="{FF2B5EF4-FFF2-40B4-BE49-F238E27FC236}">
                <a16:creationId xmlns:a16="http://schemas.microsoft.com/office/drawing/2014/main" id="{A34B64A5-A0F6-5390-F1B0-86747F048B3C}"/>
              </a:ext>
            </a:extLst>
          </p:cNvPr>
          <p:cNvSpPr txBox="1"/>
          <p:nvPr/>
        </p:nvSpPr>
        <p:spPr>
          <a:xfrm>
            <a:off x="678881" y="1471961"/>
            <a:ext cx="1094069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b="1" dirty="0"/>
              <a:t>The model’s performance is limited by the quality and size of the dataset.</a:t>
            </a:r>
          </a:p>
          <a:p>
            <a:pPr marL="285750" indent="-285750">
              <a:buFont typeface="Arial" panose="020B0604020202020204" pitchFamily="34" charset="0"/>
              <a:buChar char="•"/>
            </a:pPr>
            <a:r>
              <a:rPr lang="en-US" b="1" dirty="0"/>
              <a:t>Some features showed low predictive power.</a:t>
            </a:r>
          </a:p>
          <a:p>
            <a:pPr marL="285750" indent="-285750">
              <a:buFont typeface="Arial" panose="020B0604020202020204" pitchFamily="34" charset="0"/>
              <a:buChar char="•"/>
            </a:pPr>
            <a:r>
              <a:rPr lang="en-US" b="1" dirty="0"/>
              <a:t>The model may not fully generalize to different product categories or seasonal variations.</a:t>
            </a:r>
          </a:p>
          <a:p>
            <a:pPr marL="285750" indent="-285750">
              <a:buFont typeface="Arial" panose="020B0604020202020204" pitchFamily="34" charset="0"/>
              <a:buChar char="•"/>
            </a:pPr>
            <a:endParaRPr lang="en-IN" b="1" dirty="0"/>
          </a:p>
        </p:txBody>
      </p:sp>
      <p:sp>
        <p:nvSpPr>
          <p:cNvPr id="6" name="TextBox 5">
            <a:extLst>
              <a:ext uri="{FF2B5EF4-FFF2-40B4-BE49-F238E27FC236}">
                <a16:creationId xmlns:a16="http://schemas.microsoft.com/office/drawing/2014/main" id="{9B290BB4-E51E-DEB4-C103-46DBBADEDA71}"/>
              </a:ext>
            </a:extLst>
          </p:cNvPr>
          <p:cNvSpPr txBox="1"/>
          <p:nvPr/>
        </p:nvSpPr>
        <p:spPr>
          <a:xfrm>
            <a:off x="545066" y="3121223"/>
            <a:ext cx="3601844" cy="615553"/>
          </a:xfrm>
          <a:prstGeom prst="rect">
            <a:avLst/>
          </a:prstGeom>
          <a:noFill/>
        </p:spPr>
        <p:txBody>
          <a:bodyPr wrap="square" rtlCol="0">
            <a:spAutoFit/>
          </a:bodyPr>
          <a:lstStyle/>
          <a:p>
            <a:r>
              <a:rPr lang="en-IN" sz="3400" b="1" dirty="0"/>
              <a:t>Future Scope</a:t>
            </a:r>
          </a:p>
        </p:txBody>
      </p:sp>
      <p:sp>
        <p:nvSpPr>
          <p:cNvPr id="7" name="TextBox 6">
            <a:extLst>
              <a:ext uri="{FF2B5EF4-FFF2-40B4-BE49-F238E27FC236}">
                <a16:creationId xmlns:a16="http://schemas.microsoft.com/office/drawing/2014/main" id="{4403AE22-D289-30E4-481A-42DD72837313}"/>
              </a:ext>
            </a:extLst>
          </p:cNvPr>
          <p:cNvSpPr txBox="1"/>
          <p:nvPr/>
        </p:nvSpPr>
        <p:spPr>
          <a:xfrm>
            <a:off x="678881" y="3969834"/>
            <a:ext cx="1094069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285750" indent="-285750">
              <a:buFont typeface="Arial" panose="020B0604020202020204" pitchFamily="34" charset="0"/>
              <a:buChar char="•"/>
            </a:pPr>
            <a:r>
              <a:rPr lang="en-US" b="1" dirty="0"/>
              <a:t>Expand the model with more diverse and real-world data for better accuracy.</a:t>
            </a:r>
          </a:p>
          <a:p>
            <a:pPr marL="285750" indent="-285750">
              <a:buFont typeface="Arial" panose="020B0604020202020204" pitchFamily="34" charset="0"/>
              <a:buChar char="•"/>
            </a:pPr>
            <a:r>
              <a:rPr lang="en-US" b="1" dirty="0"/>
              <a:t>Test and apply the solution in different regions or product categories.</a:t>
            </a:r>
          </a:p>
          <a:p>
            <a:pPr marL="285750" indent="-285750">
              <a:buFont typeface="Arial" panose="020B0604020202020204" pitchFamily="34" charset="0"/>
              <a:buChar char="•"/>
            </a:pPr>
            <a:r>
              <a:rPr lang="en-US" b="1" dirty="0"/>
              <a:t>Explore more advanced machine learning techniques for improved performance.</a:t>
            </a:r>
          </a:p>
          <a:p>
            <a:pPr marL="285750" indent="-285750">
              <a:buFont typeface="Arial" panose="020B0604020202020204" pitchFamily="34" charset="0"/>
              <a:buChar char="•"/>
            </a:pPr>
            <a:r>
              <a:rPr lang="en-US" b="1" dirty="0"/>
              <a:t>Integrate the model into the company's logistics system to support real-time decision-making.</a:t>
            </a:r>
          </a:p>
        </p:txBody>
      </p:sp>
    </p:spTree>
    <p:extLst>
      <p:ext uri="{BB962C8B-B14F-4D97-AF65-F5344CB8AC3E}">
        <p14:creationId xmlns:p14="http://schemas.microsoft.com/office/powerpoint/2010/main" val="3608459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835996" y="1691459"/>
            <a:ext cx="5260004" cy="1178350"/>
          </a:xfrm>
        </p:spPr>
        <p:txBody>
          <a:bodyPr>
            <a:normAutofit/>
          </a:bodyPr>
          <a:lstStyle/>
          <a:p>
            <a:br>
              <a:rPr lang="en-IN" dirty="0"/>
            </a:br>
            <a:endParaRPr lang="en-IN" dirty="0"/>
          </a:p>
        </p:txBody>
      </p:sp>
      <p:pic>
        <p:nvPicPr>
          <p:cNvPr id="4" name="Content Placeholder 3">
            <a:extLst>
              <a:ext uri="{FF2B5EF4-FFF2-40B4-BE49-F238E27FC236}">
                <a16:creationId xmlns:a16="http://schemas.microsoft.com/office/drawing/2014/main" id="{1223CD55-05FC-EAF8-4FA8-4A044EC76110}"/>
              </a:ext>
            </a:extLst>
          </p:cNvPr>
          <p:cNvPicPr>
            <a:picLocks noGrp="1" noChangeAspect="1"/>
          </p:cNvPicPr>
          <p:nvPr>
            <p:ph idx="1"/>
          </p:nvPr>
        </p:nvPicPr>
        <p:blipFill>
          <a:blip r:embed="rId2"/>
          <a:stretch>
            <a:fillRect/>
          </a:stretch>
        </p:blipFill>
        <p:spPr>
          <a:xfrm>
            <a:off x="6695264" y="266037"/>
            <a:ext cx="4740358" cy="3162963"/>
          </a:xfrm>
          <a:prstGeom prst="rect">
            <a:avLst/>
          </a:prstGeom>
        </p:spPr>
      </p:pic>
      <p:sp>
        <p:nvSpPr>
          <p:cNvPr id="5" name="TextBox 4">
            <a:extLst>
              <a:ext uri="{FF2B5EF4-FFF2-40B4-BE49-F238E27FC236}">
                <a16:creationId xmlns:a16="http://schemas.microsoft.com/office/drawing/2014/main" id="{E249DE28-6049-57DF-5C3D-41294C731CEA}"/>
              </a:ext>
            </a:extLst>
          </p:cNvPr>
          <p:cNvSpPr txBox="1"/>
          <p:nvPr/>
        </p:nvSpPr>
        <p:spPr>
          <a:xfrm>
            <a:off x="359790" y="3227549"/>
            <a:ext cx="10433900" cy="1938992"/>
          </a:xfrm>
          <a:prstGeom prst="rect">
            <a:avLst/>
          </a:prstGeom>
          <a:noFill/>
        </p:spPr>
        <p:txBody>
          <a:bodyPr wrap="square" rtlCol="0">
            <a:spAutoFit/>
          </a:bodyPr>
          <a:lstStyle/>
          <a:p>
            <a:pPr algn="just"/>
            <a:r>
              <a:rPr lang="en-US" sz="2000" dirty="0"/>
              <a:t>This project aims to enhance the understanding of product delivery patterns and customer behavior for an international e-commerce company specializing in electronic products. By leveraging machine learning, the project seeks to predict whether products will reach customers on time. The goal is to develop robust machine learning models to accurately predict product delivery timeliness, enabling the company to improve customer satisfaction, optimize logistics, and gain insights into factors affecting delivery performance.</a:t>
            </a:r>
            <a:endParaRPr lang="en-IN" sz="2000" dirty="0"/>
          </a:p>
        </p:txBody>
      </p:sp>
      <p:sp>
        <p:nvSpPr>
          <p:cNvPr id="3" name="TextBox 2">
            <a:extLst>
              <a:ext uri="{FF2B5EF4-FFF2-40B4-BE49-F238E27FC236}">
                <a16:creationId xmlns:a16="http://schemas.microsoft.com/office/drawing/2014/main" id="{688E4C82-5A07-83F1-14E1-9DF67A4F3D78}"/>
              </a:ext>
            </a:extLst>
          </p:cNvPr>
          <p:cNvSpPr txBox="1"/>
          <p:nvPr/>
        </p:nvSpPr>
        <p:spPr>
          <a:xfrm>
            <a:off x="359790" y="367646"/>
            <a:ext cx="2309478" cy="584775"/>
          </a:xfrm>
          <a:prstGeom prst="rect">
            <a:avLst/>
          </a:prstGeom>
          <a:noFill/>
        </p:spPr>
        <p:txBody>
          <a:bodyPr wrap="none" rtlCol="0">
            <a:spAutoFit/>
          </a:bodyPr>
          <a:lstStyle/>
          <a:p>
            <a:r>
              <a:rPr lang="en-US" sz="3200" b="1" dirty="0"/>
              <a:t>Introduction</a:t>
            </a:r>
            <a:endParaRPr lang="en-IN" sz="3200" b="1" dirty="0"/>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Business Goals and Benefits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3" y="1418597"/>
            <a:ext cx="10834234" cy="4398066"/>
          </a:xfrm>
          <a:prstGeom prst="rect">
            <a:avLst/>
          </a:prstGeom>
        </p:spPr>
        <p:txBody>
          <a:bodyPr>
            <a:normAutofit fontScale="92500" lnSpcReduction="2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buFont typeface="Wingdings" panose="05000000000000000000" pitchFamily="2" charset="2"/>
              <a:buChar char="q"/>
            </a:pPr>
            <a:r>
              <a:rPr lang="en-US" b="1" dirty="0"/>
              <a:t> </a:t>
            </a:r>
            <a:r>
              <a:rPr lang="en-US" sz="3200" b="1" dirty="0"/>
              <a:t>Business Goals</a:t>
            </a:r>
            <a:r>
              <a:rPr lang="en-US" b="1" dirty="0"/>
              <a:t>:</a:t>
            </a:r>
            <a:endParaRPr lang="en-US" dirty="0"/>
          </a:p>
          <a:p>
            <a:r>
              <a:rPr lang="en-US" dirty="0"/>
              <a:t>Use machine learning to predict if a delivery will be on time</a:t>
            </a:r>
          </a:p>
          <a:p>
            <a:r>
              <a:rPr lang="en-US" dirty="0"/>
              <a:t>Find out what causes delays in delivery</a:t>
            </a:r>
          </a:p>
          <a:p>
            <a:r>
              <a:rPr lang="en-US" dirty="0"/>
              <a:t>Help the company plan better for shipping and customer service</a:t>
            </a:r>
          </a:p>
          <a:p>
            <a:pPr>
              <a:buFont typeface="Wingdings" panose="05000000000000000000" pitchFamily="2" charset="2"/>
              <a:buChar char="q"/>
            </a:pPr>
            <a:r>
              <a:rPr lang="en-US" b="1" dirty="0"/>
              <a:t> </a:t>
            </a:r>
            <a:r>
              <a:rPr lang="en-US" sz="3200" b="1" dirty="0"/>
              <a:t>Key Benefits</a:t>
            </a:r>
            <a:r>
              <a:rPr lang="en-US" b="1" dirty="0"/>
              <a:t>:</a:t>
            </a:r>
            <a:endParaRPr lang="en-US" dirty="0"/>
          </a:p>
          <a:p>
            <a:r>
              <a:rPr lang="en-IN" b="1" dirty="0"/>
              <a:t>Delivery Optimization</a:t>
            </a:r>
            <a:r>
              <a:rPr lang="en-IN" dirty="0"/>
              <a:t>:</a:t>
            </a:r>
            <a:r>
              <a:rPr lang="en-US" dirty="0"/>
              <a:t>Find out what causes delays and improve shipping plans for faster deliveries.</a:t>
            </a:r>
          </a:p>
          <a:p>
            <a:r>
              <a:rPr lang="en-IN" b="1" dirty="0"/>
              <a:t>Customer Satisfaction:</a:t>
            </a:r>
            <a:r>
              <a:rPr lang="en-US" dirty="0"/>
              <a:t>Predict delivery times accurately to set clear expectations and reduce complaints.</a:t>
            </a:r>
          </a:p>
          <a:p>
            <a:r>
              <a:rPr lang="en-IN" b="1" dirty="0"/>
              <a:t>Operational Insights:</a:t>
            </a:r>
            <a:r>
              <a:rPr lang="en-US" dirty="0"/>
              <a:t>Learn from data about products, shipping, and customers to make better business decisions.</a:t>
            </a:r>
            <a:endParaRPr lang="en-US" b="1" dirty="0"/>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009EDFD-CBFB-EDA0-E891-B7BC30CEA098}"/>
              </a:ext>
            </a:extLst>
          </p:cNvPr>
          <p:cNvGraphicFramePr>
            <a:graphicFrameLocks noGrp="1"/>
          </p:cNvGraphicFramePr>
          <p:nvPr>
            <p:ph idx="1"/>
            <p:extLst>
              <p:ext uri="{D42A27DB-BD31-4B8C-83A1-F6EECF244321}">
                <p14:modId xmlns:p14="http://schemas.microsoft.com/office/powerpoint/2010/main" val="2027517841"/>
              </p:ext>
            </p:extLst>
          </p:nvPr>
        </p:nvGraphicFramePr>
        <p:xfrm>
          <a:off x="678316" y="1661532"/>
          <a:ext cx="10834234" cy="441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44B2750-D2B7-3159-C975-C4B311961F54}"/>
              </a:ext>
            </a:extLst>
          </p:cNvPr>
          <p:cNvSpPr txBox="1"/>
          <p:nvPr/>
        </p:nvSpPr>
        <p:spPr>
          <a:xfrm>
            <a:off x="678316" y="522615"/>
            <a:ext cx="4475584" cy="523220"/>
          </a:xfrm>
          <a:prstGeom prst="rect">
            <a:avLst/>
          </a:prstGeom>
          <a:noFill/>
        </p:spPr>
        <p:txBody>
          <a:bodyPr wrap="none" rtlCol="0">
            <a:spAutoFit/>
          </a:bodyPr>
          <a:lstStyle/>
          <a:p>
            <a:r>
              <a:rPr lang="en-IN" sz="2800" b="1" dirty="0"/>
              <a:t>Machine Learning Workflow</a:t>
            </a:r>
            <a:r>
              <a:rPr lang="en-IN" sz="2800" dirty="0"/>
              <a:t> </a:t>
            </a:r>
            <a:endParaRPr lang="en-IN" sz="2800" b="1" dirty="0"/>
          </a:p>
        </p:txBody>
      </p:sp>
    </p:spTree>
    <p:extLst>
      <p:ext uri="{BB962C8B-B14F-4D97-AF65-F5344CB8AC3E}">
        <p14:creationId xmlns:p14="http://schemas.microsoft.com/office/powerpoint/2010/main" val="1351775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BC25-DF34-7E8F-B736-40B0CD5F600A}"/>
              </a:ext>
            </a:extLst>
          </p:cNvPr>
          <p:cNvSpPr>
            <a:spLocks noGrp="1"/>
          </p:cNvSpPr>
          <p:nvPr>
            <p:ph type="title"/>
          </p:nvPr>
        </p:nvSpPr>
        <p:spPr/>
        <p:txBody>
          <a:bodyPr anchor="ctr">
            <a:normAutofit/>
          </a:bodyPr>
          <a:lstStyle/>
          <a:p>
            <a:r>
              <a:rPr lang="en-IN" dirty="0"/>
              <a:t>Dataset Overview</a:t>
            </a:r>
          </a:p>
        </p:txBody>
      </p:sp>
      <p:pic>
        <p:nvPicPr>
          <p:cNvPr id="5" name="Content Placeholder 4" descr="3d illustration">
            <a:extLst>
              <a:ext uri="{FF2B5EF4-FFF2-40B4-BE49-F238E27FC236}">
                <a16:creationId xmlns:a16="http://schemas.microsoft.com/office/drawing/2014/main" id="{0C92C23A-A6B0-47EB-9775-5507B3DF6FF1}"/>
              </a:ext>
            </a:extLst>
          </p:cNvPr>
          <p:cNvPicPr>
            <a:picLocks noGrp="1" noChangeAspect="1"/>
          </p:cNvPicPr>
          <p:nvPr>
            <p:ph sz="half" idx="1"/>
          </p:nvPr>
        </p:nvPicPr>
        <p:blipFill>
          <a:blip r:embed="rId3"/>
          <a:stretch>
            <a:fillRect/>
          </a:stretch>
        </p:blipFill>
        <p:spPr>
          <a:xfrm>
            <a:off x="1150143" y="1660525"/>
            <a:ext cx="4398963" cy="4398963"/>
          </a:xfrm>
          <a:noFill/>
        </p:spPr>
      </p:pic>
      <p:sp>
        <p:nvSpPr>
          <p:cNvPr id="4" name="Content Placeholder 3">
            <a:extLst>
              <a:ext uri="{FF2B5EF4-FFF2-40B4-BE49-F238E27FC236}">
                <a16:creationId xmlns:a16="http://schemas.microsoft.com/office/drawing/2014/main" id="{2B075A7D-D4AA-3C78-6EFC-5943D515B7C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p:txBody>
          <a:bodyPr>
            <a:normAutofit/>
          </a:bodyPr>
          <a:lstStyle/>
          <a:p>
            <a:pPr marL="0" indent="0">
              <a:spcBef>
                <a:spcPts val="2500"/>
              </a:spcBef>
              <a:buNone/>
            </a:pPr>
            <a:r>
              <a:rPr lang="en-US" sz="1600" b="1" dirty="0"/>
              <a:t>Dataset Size and Structure</a:t>
            </a:r>
          </a:p>
          <a:p>
            <a:pPr marL="0" lvl="1" indent="0">
              <a:buNone/>
            </a:pPr>
            <a:r>
              <a:rPr lang="en-US" sz="1600" dirty="0"/>
              <a:t>The e-commerce delivery dataset comprises 10,999 rows and 12 columns, providing detailed customer and order-related information.</a:t>
            </a:r>
          </a:p>
          <a:p>
            <a:pPr marL="0" indent="0">
              <a:spcBef>
                <a:spcPts val="2500"/>
              </a:spcBef>
              <a:buNone/>
            </a:pPr>
            <a:r>
              <a:rPr lang="en-US" sz="1600" b="1" dirty="0"/>
              <a:t>Target Variable</a:t>
            </a:r>
          </a:p>
          <a:p>
            <a:pPr marL="0" lvl="1" indent="0">
              <a:buNone/>
            </a:pPr>
            <a:r>
              <a:rPr lang="en-US" sz="1600" dirty="0"/>
              <a:t>The target variable '</a:t>
            </a:r>
            <a:r>
              <a:rPr lang="en-US" sz="1600" dirty="0" err="1"/>
              <a:t>Reached.on.Time_Y.N</a:t>
            </a:r>
            <a:r>
              <a:rPr lang="en-US" sz="1600" dirty="0"/>
              <a:t>' indicates if a delivery was timely (0) or late (1).</a:t>
            </a:r>
          </a:p>
          <a:p>
            <a:pPr marL="0" indent="0">
              <a:spcBef>
                <a:spcPts val="2500"/>
              </a:spcBef>
              <a:buNone/>
            </a:pPr>
            <a:r>
              <a:rPr lang="en-US" sz="1600" b="1" dirty="0"/>
              <a:t>Key Features</a:t>
            </a:r>
          </a:p>
          <a:p>
            <a:pPr marL="0" lvl="1" indent="0">
              <a:buNone/>
            </a:pPr>
            <a:r>
              <a:rPr lang="en-US" sz="1600" dirty="0"/>
              <a:t>Important features include warehouse block, shipment mode, customer care calls, customer rating, product cost, prior purchases, product importance, customer gender, discount offered, and product weight.</a:t>
            </a:r>
          </a:p>
        </p:txBody>
      </p:sp>
    </p:spTree>
    <p:extLst>
      <p:ext uri="{BB962C8B-B14F-4D97-AF65-F5344CB8AC3E}">
        <p14:creationId xmlns:p14="http://schemas.microsoft.com/office/powerpoint/2010/main" val="272262239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2FD5B-B011-B25C-90A7-C60394B1D0C4}"/>
              </a:ext>
            </a:extLst>
          </p:cNvPr>
          <p:cNvSpPr>
            <a:spLocks noGrp="1"/>
          </p:cNvSpPr>
          <p:nvPr>
            <p:ph type="title"/>
          </p:nvPr>
        </p:nvSpPr>
        <p:spPr>
          <a:xfrm>
            <a:off x="556607" y="79558"/>
            <a:ext cx="10834234" cy="612775"/>
          </a:xfrm>
        </p:spPr>
        <p:txBody>
          <a:bodyPr/>
          <a:lstStyle/>
          <a:p>
            <a:r>
              <a:rPr lang="en-IN" dirty="0"/>
              <a:t>Key Features Description</a:t>
            </a:r>
          </a:p>
        </p:txBody>
      </p:sp>
      <p:graphicFrame>
        <p:nvGraphicFramePr>
          <p:cNvPr id="4" name="Content Placeholder 3">
            <a:extLst>
              <a:ext uri="{FF2B5EF4-FFF2-40B4-BE49-F238E27FC236}">
                <a16:creationId xmlns:a16="http://schemas.microsoft.com/office/drawing/2014/main" id="{E4B88CF6-4371-3011-9667-03EF934CA525}"/>
              </a:ext>
            </a:extLst>
          </p:cNvPr>
          <p:cNvGraphicFramePr>
            <a:graphicFrameLocks noGrp="1"/>
          </p:cNvGraphicFramePr>
          <p:nvPr>
            <p:ph idx="1"/>
            <p:extLst>
              <p:ext uri="{D42A27DB-BD31-4B8C-83A1-F6EECF244321}">
                <p14:modId xmlns:p14="http://schemas.microsoft.com/office/powerpoint/2010/main" val="293215429"/>
              </p:ext>
            </p:extLst>
          </p:nvPr>
        </p:nvGraphicFramePr>
        <p:xfrm>
          <a:off x="556607" y="777240"/>
          <a:ext cx="11078786" cy="5303520"/>
        </p:xfrm>
        <a:graphic>
          <a:graphicData uri="http://schemas.openxmlformats.org/drawingml/2006/table">
            <a:tbl>
              <a:tblPr firstRow="1" bandRow="1">
                <a:tableStyleId>{B301B821-A1FF-4177-AEE7-76D212191A09}</a:tableStyleId>
              </a:tblPr>
              <a:tblGrid>
                <a:gridCol w="5539393">
                  <a:extLst>
                    <a:ext uri="{9D8B030D-6E8A-4147-A177-3AD203B41FA5}">
                      <a16:colId xmlns:a16="http://schemas.microsoft.com/office/drawing/2014/main" val="1682143400"/>
                    </a:ext>
                  </a:extLst>
                </a:gridCol>
                <a:gridCol w="5539393">
                  <a:extLst>
                    <a:ext uri="{9D8B030D-6E8A-4147-A177-3AD203B41FA5}">
                      <a16:colId xmlns:a16="http://schemas.microsoft.com/office/drawing/2014/main" val="4028795227"/>
                    </a:ext>
                  </a:extLst>
                </a:gridCol>
              </a:tblGrid>
              <a:tr h="321693">
                <a:tc>
                  <a:txBody>
                    <a:bodyPr/>
                    <a:lstStyle/>
                    <a:p>
                      <a:r>
                        <a:rPr lang="en-IN" b="1" dirty="0"/>
                        <a:t>Feature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9265926"/>
                  </a:ext>
                </a:extLst>
              </a:tr>
              <a:tr h="321693">
                <a:tc>
                  <a:txBody>
                    <a:bodyPr/>
                    <a:lstStyle/>
                    <a:p>
                      <a:r>
                        <a:rPr lang="en-US" dirty="0"/>
                        <a:t>ID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Unique ID number of each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5412723"/>
                  </a:ext>
                </a:extLst>
              </a:tr>
              <a:tr h="612000">
                <a:tc>
                  <a:txBody>
                    <a:bodyPr/>
                    <a:lstStyle/>
                    <a:p>
                      <a:r>
                        <a:rPr lang="en-IN" dirty="0" err="1"/>
                        <a:t>Warehouse_block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Warehouse block where the product was stored (A, B, C, D, 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0526362"/>
                  </a:ext>
                </a:extLst>
              </a:tr>
              <a:tr h="321693">
                <a:tc>
                  <a:txBody>
                    <a:bodyPr/>
                    <a:lstStyle/>
                    <a:p>
                      <a:r>
                        <a:rPr lang="en-IN" dirty="0" err="1"/>
                        <a:t>Mode_of_Shipment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Shipping method: Ship, Flight, or Road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1252170"/>
                  </a:ext>
                </a:extLst>
              </a:tr>
              <a:tr h="562963">
                <a:tc>
                  <a:txBody>
                    <a:bodyPr/>
                    <a:lstStyle/>
                    <a:p>
                      <a:r>
                        <a:rPr lang="en-IN" dirty="0" err="1"/>
                        <a:t>Customer_care_calls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Number of calls made to customer care about the shipment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7746342"/>
                  </a:ext>
                </a:extLst>
              </a:tr>
              <a:tr h="321693">
                <a:tc>
                  <a:txBody>
                    <a:bodyPr/>
                    <a:lstStyle/>
                    <a:p>
                      <a:r>
                        <a:rPr lang="en-IN" dirty="0" err="1"/>
                        <a:t>Customer_rating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Customer’s rating (1 = Worst, 5 = Best)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4035339"/>
                  </a:ext>
                </a:extLst>
              </a:tr>
              <a:tr h="321693">
                <a:tc>
                  <a:txBody>
                    <a:bodyPr/>
                    <a:lstStyle/>
                    <a:p>
                      <a:r>
                        <a:rPr lang="en-IN" dirty="0" err="1"/>
                        <a:t>Cost_of_the_Product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Price of the product (in USD)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263352"/>
                  </a:ext>
                </a:extLst>
              </a:tr>
              <a:tr h="321693">
                <a:tc>
                  <a:txBody>
                    <a:bodyPr/>
                    <a:lstStyle/>
                    <a:p>
                      <a:r>
                        <a:rPr lang="en-IN" dirty="0" err="1"/>
                        <a:t>Prior_purchases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Number of previous purchases by the customer</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6245201"/>
                  </a:ext>
                </a:extLst>
              </a:tr>
              <a:tr h="321693">
                <a:tc>
                  <a:txBody>
                    <a:bodyPr/>
                    <a:lstStyle/>
                    <a:p>
                      <a:r>
                        <a:rPr lang="en-IN" dirty="0" err="1"/>
                        <a:t>Product_importance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Product priority level: low, medium, or high</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4126599"/>
                  </a:ext>
                </a:extLst>
              </a:tr>
              <a:tr h="321693">
                <a:tc>
                  <a:txBody>
                    <a:bodyPr/>
                    <a:lstStyle/>
                    <a:p>
                      <a:r>
                        <a:rPr lang="en-IN" dirty="0"/>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Gender of the customer (Male / Female)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2542357"/>
                  </a:ext>
                </a:extLst>
              </a:tr>
              <a:tr h="321693">
                <a:tc>
                  <a:txBody>
                    <a:bodyPr/>
                    <a:lstStyle/>
                    <a:p>
                      <a:r>
                        <a:rPr lang="en-IN" dirty="0" err="1"/>
                        <a:t>Discount_offered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Discount given on the product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460409"/>
                  </a:ext>
                </a:extLst>
              </a:tr>
              <a:tr h="321693">
                <a:tc>
                  <a:txBody>
                    <a:bodyPr/>
                    <a:lstStyle/>
                    <a:p>
                      <a:r>
                        <a:rPr lang="en-IN" dirty="0" err="1"/>
                        <a:t>Weight_in_gms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Weight of the product in grams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3927174"/>
                  </a:ext>
                </a:extLst>
              </a:tr>
              <a:tr h="321693">
                <a:tc>
                  <a:txBody>
                    <a:bodyPr/>
                    <a:lstStyle/>
                    <a:p>
                      <a:r>
                        <a:rPr lang="en-US" dirty="0" err="1"/>
                        <a:t>Reached.on.Time_Y.N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t>Target Variable:</a:t>
                      </a:r>
                      <a:r>
                        <a:rPr lang="en-US" dirty="0"/>
                        <a:t> 1 = Not on time, 0 = On time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7591866"/>
                  </a:ext>
                </a:extLst>
              </a:tr>
            </a:tbl>
          </a:graphicData>
        </a:graphic>
      </p:graphicFrame>
    </p:spTree>
    <p:extLst>
      <p:ext uri="{BB962C8B-B14F-4D97-AF65-F5344CB8AC3E}">
        <p14:creationId xmlns:p14="http://schemas.microsoft.com/office/powerpoint/2010/main" val="137332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2900D-15B4-7CDD-E339-8D41299FDCAB}"/>
              </a:ext>
            </a:extLst>
          </p:cNvPr>
          <p:cNvSpPr>
            <a:spLocks noGrp="1"/>
          </p:cNvSpPr>
          <p:nvPr>
            <p:ph type="title"/>
          </p:nvPr>
        </p:nvSpPr>
        <p:spPr>
          <a:xfrm>
            <a:off x="322044" y="279758"/>
            <a:ext cx="10834234" cy="612775"/>
          </a:xfrm>
        </p:spPr>
        <p:txBody>
          <a:bodyPr>
            <a:normAutofit/>
          </a:bodyPr>
          <a:lstStyle/>
          <a:p>
            <a:r>
              <a:rPr lang="en-IN" sz="3600" dirty="0"/>
              <a:t>Exploratory Data Analysis (EDA)</a:t>
            </a:r>
          </a:p>
        </p:txBody>
      </p:sp>
      <p:pic>
        <p:nvPicPr>
          <p:cNvPr id="7" name="Content Placeholder 6">
            <a:extLst>
              <a:ext uri="{FF2B5EF4-FFF2-40B4-BE49-F238E27FC236}">
                <a16:creationId xmlns:a16="http://schemas.microsoft.com/office/drawing/2014/main" id="{0765C4AD-1C81-5AA2-5591-43F621546B9B}"/>
              </a:ext>
            </a:extLst>
          </p:cNvPr>
          <p:cNvPicPr>
            <a:picLocks noGrp="1" noChangeAspect="1"/>
          </p:cNvPicPr>
          <p:nvPr>
            <p:ph idx="1"/>
          </p:nvPr>
        </p:nvPicPr>
        <p:blipFill>
          <a:blip r:embed="rId2"/>
          <a:stretch>
            <a:fillRect/>
          </a:stretch>
        </p:blipFill>
        <p:spPr>
          <a:xfrm>
            <a:off x="6617096" y="1333050"/>
            <a:ext cx="4337636" cy="4131048"/>
          </a:xfrm>
        </p:spPr>
      </p:pic>
      <p:sp>
        <p:nvSpPr>
          <p:cNvPr id="8" name="TextBox 7">
            <a:extLst>
              <a:ext uri="{FF2B5EF4-FFF2-40B4-BE49-F238E27FC236}">
                <a16:creationId xmlns:a16="http://schemas.microsoft.com/office/drawing/2014/main" id="{8E16F4C1-4379-D75D-BC56-848F50ABB63D}"/>
              </a:ext>
            </a:extLst>
          </p:cNvPr>
          <p:cNvSpPr txBox="1"/>
          <p:nvPr/>
        </p:nvSpPr>
        <p:spPr>
          <a:xfrm>
            <a:off x="322044" y="2062975"/>
            <a:ext cx="6295052"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The number of late deliveries is higher than on-time</a:t>
            </a:r>
          </a:p>
          <a:p>
            <a:r>
              <a:rPr lang="en-US" b="1" dirty="0"/>
              <a:t>      deliveries.</a:t>
            </a:r>
          </a:p>
          <a:p>
            <a:endParaRPr lang="en-US" b="1" dirty="0"/>
          </a:p>
          <a:p>
            <a:pPr marL="285750" indent="-285750">
              <a:buFont typeface="Arial" panose="020B0604020202020204" pitchFamily="34" charset="0"/>
              <a:buChar char="•"/>
            </a:pPr>
            <a:r>
              <a:rPr lang="en-US" b="1" dirty="0"/>
              <a:t>There are significantly more late deliveries than on-time ones. This suggests potential issues in the supply chain or shipping process that need to be addressed. </a:t>
            </a:r>
            <a:endParaRPr lang="en-IN" b="1" dirty="0"/>
          </a:p>
        </p:txBody>
      </p:sp>
      <p:sp>
        <p:nvSpPr>
          <p:cNvPr id="10" name="TextBox 9">
            <a:extLst>
              <a:ext uri="{FF2B5EF4-FFF2-40B4-BE49-F238E27FC236}">
                <a16:creationId xmlns:a16="http://schemas.microsoft.com/office/drawing/2014/main" id="{80E5FFFC-191C-6BCE-AB1E-AF23620F6D6D}"/>
              </a:ext>
            </a:extLst>
          </p:cNvPr>
          <p:cNvSpPr txBox="1"/>
          <p:nvPr/>
        </p:nvSpPr>
        <p:spPr>
          <a:xfrm>
            <a:off x="321149" y="892533"/>
            <a:ext cx="5774851"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a:t>Distribution of On-Time vs Late Deliveries</a:t>
            </a:r>
            <a:endParaRPr lang="en-IN" sz="2400" b="1" dirty="0"/>
          </a:p>
        </p:txBody>
      </p:sp>
    </p:spTree>
    <p:extLst>
      <p:ext uri="{BB962C8B-B14F-4D97-AF65-F5344CB8AC3E}">
        <p14:creationId xmlns:p14="http://schemas.microsoft.com/office/powerpoint/2010/main" val="3425160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A8FC5-579A-0551-2B5A-B2B32410C10B}"/>
              </a:ext>
            </a:extLst>
          </p:cNvPr>
          <p:cNvPicPr>
            <a:picLocks noGrp="1" noChangeAspect="1"/>
          </p:cNvPicPr>
          <p:nvPr>
            <p:ph idx="1"/>
          </p:nvPr>
        </p:nvPicPr>
        <p:blipFill>
          <a:blip r:embed="rId2"/>
          <a:srcRect l="2216"/>
          <a:stretch>
            <a:fillRect/>
          </a:stretch>
        </p:blipFill>
        <p:spPr>
          <a:xfrm>
            <a:off x="367990" y="289932"/>
            <a:ext cx="4796363" cy="3479180"/>
          </a:xfrm>
        </p:spPr>
      </p:pic>
      <p:pic>
        <p:nvPicPr>
          <p:cNvPr id="7" name="Picture 6">
            <a:extLst>
              <a:ext uri="{FF2B5EF4-FFF2-40B4-BE49-F238E27FC236}">
                <a16:creationId xmlns:a16="http://schemas.microsoft.com/office/drawing/2014/main" id="{15415B32-CF1B-D6C5-1CAB-14FCCDCB80C6}"/>
              </a:ext>
            </a:extLst>
          </p:cNvPr>
          <p:cNvPicPr>
            <a:picLocks noChangeAspect="1"/>
          </p:cNvPicPr>
          <p:nvPr/>
        </p:nvPicPr>
        <p:blipFill>
          <a:blip r:embed="rId3"/>
          <a:srcRect l="1784" t="880" r="2063" b="1764"/>
          <a:stretch>
            <a:fillRect/>
          </a:stretch>
        </p:blipFill>
        <p:spPr>
          <a:xfrm>
            <a:off x="6096000" y="189571"/>
            <a:ext cx="5107258" cy="3679902"/>
          </a:xfrm>
          <a:prstGeom prst="rect">
            <a:avLst/>
          </a:prstGeom>
        </p:spPr>
      </p:pic>
      <p:sp>
        <p:nvSpPr>
          <p:cNvPr id="17" name="Rectangle 7">
            <a:extLst>
              <a:ext uri="{FF2B5EF4-FFF2-40B4-BE49-F238E27FC236}">
                <a16:creationId xmlns:a16="http://schemas.microsoft.com/office/drawing/2014/main" id="{F86B6925-898A-954B-FDC4-48919A858635}"/>
              </a:ext>
            </a:extLst>
          </p:cNvPr>
          <p:cNvSpPr>
            <a:spLocks noChangeArrowheads="1"/>
          </p:cNvSpPr>
          <p:nvPr/>
        </p:nvSpPr>
        <p:spPr bwMode="auto">
          <a:xfrm>
            <a:off x="490654" y="3907611"/>
            <a:ext cx="49734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blocks (e.g., </a:t>
            </a:r>
            <a:r>
              <a:rPr kumimoji="0" lang="en-US" altLang="en-US" sz="1800" b="1" i="0" u="none" strike="noStrike" cap="none" normalizeH="0" baseline="0" dirty="0">
                <a:ln>
                  <a:noFill/>
                </a:ln>
                <a:solidFill>
                  <a:schemeClr val="tx1"/>
                </a:solidFill>
                <a:effectLst/>
                <a:latin typeface="Arial" panose="020B0604020202020204" pitchFamily="34" charset="0"/>
              </a:rPr>
              <a:t>Block F</a:t>
            </a:r>
            <a:r>
              <a:rPr kumimoji="0" lang="en-US" altLang="en-US" sz="1800" b="0" i="0" u="none" strike="noStrike" cap="none" normalizeH="0" baseline="0" dirty="0">
                <a:ln>
                  <a:noFill/>
                </a:ln>
                <a:solidFill>
                  <a:schemeClr val="tx1"/>
                </a:solidFill>
                <a:effectLst/>
                <a:latin typeface="Arial" panose="020B0604020202020204" pitchFamily="34" charset="0"/>
              </a:rPr>
              <a:t> ) may    have </a:t>
            </a:r>
            <a:r>
              <a:rPr kumimoji="0" lang="en-US" altLang="en-US" sz="1800" b="1" i="0" u="none" strike="noStrike" cap="none" normalizeH="0" baseline="0" dirty="0">
                <a:ln>
                  <a:noFill/>
                </a:ln>
                <a:solidFill>
                  <a:schemeClr val="tx1"/>
                </a:solidFill>
                <a:effectLst/>
                <a:latin typeface="Arial" panose="020B0604020202020204" pitchFamily="34" charset="0"/>
              </a:rPr>
              <a:t>more late deliveries</a:t>
            </a:r>
            <a:r>
              <a:rPr kumimoji="0" lang="en-US" altLang="en-US" sz="1800" b="0" i="0" u="none" strike="noStrike" cap="none" normalizeH="0" baseline="0" dirty="0">
                <a:ln>
                  <a:noFill/>
                </a:ln>
                <a:solidFill>
                  <a:schemeClr val="tx1"/>
                </a:solidFill>
                <a:effectLst/>
                <a:latin typeface="Arial" panose="020B0604020202020204" pitchFamily="34" charset="0"/>
              </a:rPr>
              <a:t> than others.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could indicate operational delays,  location issues, or staff inefficiency in those specific blocks.</a:t>
            </a:r>
          </a:p>
        </p:txBody>
      </p:sp>
      <p:sp>
        <p:nvSpPr>
          <p:cNvPr id="18" name="TextBox 17">
            <a:extLst>
              <a:ext uri="{FF2B5EF4-FFF2-40B4-BE49-F238E27FC236}">
                <a16:creationId xmlns:a16="http://schemas.microsoft.com/office/drawing/2014/main" id="{675F39E6-B023-DD86-8C9A-E0C734E38A5C}"/>
              </a:ext>
            </a:extLst>
          </p:cNvPr>
          <p:cNvSpPr txBox="1"/>
          <p:nvPr/>
        </p:nvSpPr>
        <p:spPr>
          <a:xfrm>
            <a:off x="6395745" y="3769112"/>
            <a:ext cx="4579432"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Ship</a:t>
            </a:r>
            <a:r>
              <a:rPr lang="en-US" dirty="0"/>
              <a:t> is the most commonly used mode but also shows a </a:t>
            </a:r>
            <a:r>
              <a:rPr lang="en-US" b="1" dirty="0"/>
              <a:t>higher number of late deliveries</a:t>
            </a:r>
            <a:r>
              <a:rPr lang="en-US" dirty="0"/>
              <a:t>.</a:t>
            </a:r>
          </a:p>
          <a:p>
            <a:pPr marL="285750" indent="-285750">
              <a:buFont typeface="Arial" panose="020B0604020202020204" pitchFamily="34" charset="0"/>
              <a:buChar char="•"/>
            </a:pPr>
            <a:r>
              <a:rPr lang="en-US" altLang="en-US" b="1" dirty="0">
                <a:latin typeface="Arial" panose="020B0604020202020204" pitchFamily="34" charset="0"/>
              </a:rPr>
              <a:t>Flight</a:t>
            </a:r>
            <a:r>
              <a:rPr lang="en-US" altLang="en-US" dirty="0">
                <a:latin typeface="Arial" panose="020B0604020202020204" pitchFamily="34" charset="0"/>
              </a:rPr>
              <a:t> deliveries are generally </a:t>
            </a:r>
            <a:r>
              <a:rPr lang="en-US" altLang="en-US" b="1" dirty="0">
                <a:latin typeface="Arial" panose="020B0604020202020204" pitchFamily="34" charset="0"/>
              </a:rPr>
              <a:t>faster and more often on time</a:t>
            </a:r>
            <a:r>
              <a:rPr lang="en-US" altLang="en-US" dirty="0">
                <a:latin typeface="Arial" panose="020B0604020202020204" pitchFamily="34" charset="0"/>
              </a:rPr>
              <a:t>, though used less frequently.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886427387"/>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8041</TotalTime>
  <Words>1891</Words>
  <Application>Microsoft Office PowerPoint</Application>
  <PresentationFormat>Widescreen</PresentationFormat>
  <Paragraphs>220</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Cambria</vt:lpstr>
      <vt:lpstr>Times New Roman</vt:lpstr>
      <vt:lpstr>Wingdings</vt:lpstr>
      <vt:lpstr>BIA Template</vt:lpstr>
      <vt:lpstr>PowerPoint Presentation</vt:lpstr>
      <vt:lpstr>Agenda:</vt:lpstr>
      <vt:lpstr> </vt:lpstr>
      <vt:lpstr>Business Goals and Benefits</vt:lpstr>
      <vt:lpstr>PowerPoint Presentation</vt:lpstr>
      <vt:lpstr>Dataset Overview</vt:lpstr>
      <vt:lpstr>Key Features Description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Feature Engineering and Data Preparation</vt:lpstr>
      <vt:lpstr>Model Selection &amp; Training</vt:lpstr>
      <vt:lpstr>Model Evaluation</vt:lpstr>
      <vt:lpstr>Model Comparison Summary</vt:lpstr>
      <vt:lpstr>PowerPoint Presentation</vt:lpstr>
      <vt:lpstr>PowerPoint Presentation</vt:lpstr>
      <vt:lpstr>PowerPoint Presentation</vt:lpstr>
      <vt:lpstr>Model Deployment on Streamlit</vt:lpstr>
      <vt:lpstr>Conclusion</vt:lpstr>
      <vt:lpstr>Limitations</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DAVID JOSE</cp:lastModifiedBy>
  <cp:revision>2290</cp:revision>
  <dcterms:created xsi:type="dcterms:W3CDTF">2020-12-23T13:36:00Z</dcterms:created>
  <dcterms:modified xsi:type="dcterms:W3CDTF">2025-07-04T20:47:19Z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