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1" r:id="rId2"/>
    <p:sldId id="2562" r:id="rId3"/>
    <p:sldId id="2584" r:id="rId4"/>
    <p:sldId id="2563" r:id="rId5"/>
    <p:sldId id="2564" r:id="rId6"/>
    <p:sldId id="2565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75" r:id="rId16"/>
    <p:sldId id="2576" r:id="rId17"/>
    <p:sldId id="2577" r:id="rId18"/>
    <p:sldId id="2578" r:id="rId19"/>
    <p:sldId id="2579" r:id="rId20"/>
    <p:sldId id="2580" r:id="rId21"/>
    <p:sldId id="2581" r:id="rId22"/>
    <p:sldId id="2582" r:id="rId23"/>
    <p:sldId id="25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rehensive Sales Performance Summary Report: Key Metrics, Insights, and Trends" id="{049B7E03-C6D1-4C90-B408-C2339AAE7885}">
          <p14:sldIdLst>
            <p14:sldId id="2561"/>
            <p14:sldId id="2562"/>
            <p14:sldId id="2584"/>
          </p14:sldIdLst>
        </p14:section>
        <p14:section name="Executive Overview of Sales Performance" id="{03EA54D9-F256-40DF-8ABA-CA9C5BD11A89}">
          <p14:sldIdLst>
            <p14:sldId id="2563"/>
            <p14:sldId id="2564"/>
            <p14:sldId id="2565"/>
          </p14:sldIdLst>
        </p14:section>
        <p14:section name="Insights by Product Category" id="{9BE35EFB-5866-4388-82B6-37A5414F348A}">
          <p14:sldIdLst>
            <p14:sldId id="2567"/>
            <p14:sldId id="2568"/>
            <p14:sldId id="2569"/>
            <p14:sldId id="2570"/>
          </p14:sldIdLst>
        </p14:section>
        <p14:section name="Sales and Profit Trends Over Time" id="{1D96D215-E289-44BB-A810-FC166A18155E}">
          <p14:sldIdLst>
            <p14:sldId id="2571"/>
            <p14:sldId id="2572"/>
            <p14:sldId id="2573"/>
            <p14:sldId id="2574"/>
          </p14:sldIdLst>
        </p14:section>
        <p14:section name="Regional Sales Performance Analysis" id="{4867A0FF-A615-48A8-9B8F-0BFE51DD6772}">
          <p14:sldIdLst>
            <p14:sldId id="2575"/>
            <p14:sldId id="2576"/>
            <p14:sldId id="2577"/>
            <p14:sldId id="2578"/>
          </p14:sldIdLst>
        </p14:section>
        <p14:section name="Top Products Driving Sales Success" id="{2BCC9A94-AF6D-4CDE-8C19-0272EA6172F7}">
          <p14:sldIdLst>
            <p14:sldId id="2579"/>
            <p14:sldId id="2580"/>
            <p14:sldId id="2581"/>
            <p14:sldId id="2582"/>
          </p14:sldIdLst>
        </p14:section>
        <p14:section name="Conclusion" id="{22EE50A9-9632-4C5A-9FE9-5CF534E4804D}">
          <p14:sldIdLst>
            <p14:sldId id="25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43D4F-3879-4233-83A9-BCA3F54BAE09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5C80A503-AC59-40D6-A1D8-D659461058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Market Conditions Impact</a:t>
          </a:r>
        </a:p>
      </dgm:t>
    </dgm:pt>
    <dgm:pt modelId="{B8411D40-5C62-4260-B46A-F3B89A952B3B}" type="parTrans" cxnId="{942AD9FE-0E7D-4A6E-BFE7-125F0B59ADB9}">
      <dgm:prSet/>
      <dgm:spPr/>
      <dgm:t>
        <a:bodyPr/>
        <a:lstStyle/>
        <a:p>
          <a:endParaRPr lang="en-IN"/>
        </a:p>
      </dgm:t>
    </dgm:pt>
    <dgm:pt modelId="{7F29D9E8-AF1E-448A-BC16-311DCFF1680A}" type="sibTrans" cxnId="{942AD9FE-0E7D-4A6E-BFE7-125F0B59ADB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IN"/>
        </a:p>
      </dgm:t>
    </dgm:pt>
    <dgm:pt modelId="{5732E7F1-A334-49E8-B744-D181B1E17F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Market conditions significantly influence sales and profitability by affecting customer demand and competition.</a:t>
          </a:r>
        </a:p>
      </dgm:t>
    </dgm:pt>
    <dgm:pt modelId="{80557405-EC27-4093-AED3-9C1FD591C35E}" type="parTrans" cxnId="{7AAAE8D0-282E-4D6D-A0BC-7CCB3C5E5530}">
      <dgm:prSet/>
      <dgm:spPr/>
      <dgm:t>
        <a:bodyPr/>
        <a:lstStyle/>
        <a:p>
          <a:endParaRPr lang="en-IN"/>
        </a:p>
      </dgm:t>
    </dgm:pt>
    <dgm:pt modelId="{C6E36A8C-763D-402A-8D25-8D8E0A87DB40}" type="sibTrans" cxnId="{7AAAE8D0-282E-4D6D-A0BC-7CCB3C5E5530}">
      <dgm:prSet/>
      <dgm:spPr/>
      <dgm:t>
        <a:bodyPr/>
        <a:lstStyle/>
        <a:p>
          <a:endParaRPr lang="en-IN"/>
        </a:p>
      </dgm:t>
    </dgm:pt>
    <dgm:pt modelId="{8A773E07-04C1-4007-ADA7-CD05D278F7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Product Launch Effects</a:t>
          </a:r>
        </a:p>
      </dgm:t>
    </dgm:pt>
    <dgm:pt modelId="{0F57319B-A277-44DE-BE80-A94B207F106E}" type="parTrans" cxnId="{CF47805A-1A10-4FFD-923B-E10C5941FD86}">
      <dgm:prSet/>
      <dgm:spPr/>
      <dgm:t>
        <a:bodyPr/>
        <a:lstStyle/>
        <a:p>
          <a:endParaRPr lang="en-IN"/>
        </a:p>
      </dgm:t>
    </dgm:pt>
    <dgm:pt modelId="{2C8F09A0-FC40-4A96-9222-CD49079C6472}" type="sibTrans" cxnId="{CF47805A-1A10-4FFD-923B-E10C5941FD8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IN"/>
        </a:p>
      </dgm:t>
    </dgm:pt>
    <dgm:pt modelId="{E67E2BE9-5DFB-49BE-A6C2-A218DA8CD8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New product launches drive sales growth and can shift profit trends by attracting new customers.</a:t>
          </a:r>
        </a:p>
      </dgm:t>
    </dgm:pt>
    <dgm:pt modelId="{3E738EEF-CCD5-4BB6-9B60-3E59E6D2B64F}" type="parTrans" cxnId="{FB2851F3-B64F-4001-A768-7FA8E8220942}">
      <dgm:prSet/>
      <dgm:spPr/>
      <dgm:t>
        <a:bodyPr/>
        <a:lstStyle/>
        <a:p>
          <a:endParaRPr lang="en-IN"/>
        </a:p>
      </dgm:t>
    </dgm:pt>
    <dgm:pt modelId="{0842CD10-67C0-4B73-AF90-3AD4B0400DB5}" type="sibTrans" cxnId="{FB2851F3-B64F-4001-A768-7FA8E8220942}">
      <dgm:prSet/>
      <dgm:spPr/>
      <dgm:t>
        <a:bodyPr/>
        <a:lstStyle/>
        <a:p>
          <a:endParaRPr lang="en-IN"/>
        </a:p>
      </dgm:t>
    </dgm:pt>
    <dgm:pt modelId="{18C1B8EA-C41A-4CE6-8E46-C2F63D5B659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Promotional Campaign Influence</a:t>
          </a:r>
        </a:p>
      </dgm:t>
    </dgm:pt>
    <dgm:pt modelId="{D6D42719-04D2-423F-B408-757C6209EC39}" type="parTrans" cxnId="{4928F7DC-EC08-451C-9474-CD964AC6EC71}">
      <dgm:prSet/>
      <dgm:spPr/>
      <dgm:t>
        <a:bodyPr/>
        <a:lstStyle/>
        <a:p>
          <a:endParaRPr lang="en-IN"/>
        </a:p>
      </dgm:t>
    </dgm:pt>
    <dgm:pt modelId="{7BA2CD90-0F78-40AC-A82A-22B6BAB12415}" type="sibTrans" cxnId="{4928F7DC-EC08-451C-9474-CD964AC6EC71}">
      <dgm:prSet/>
      <dgm:spPr/>
      <dgm:t>
        <a:bodyPr/>
        <a:lstStyle/>
        <a:p>
          <a:endParaRPr lang="en-IN"/>
        </a:p>
      </dgm:t>
    </dgm:pt>
    <dgm:pt modelId="{1E30EB56-522B-469F-92FF-0E1EB8ABFF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Promotional campaigns increase brand visibility and stimulate short-term sales boosts impacting profit trends.</a:t>
          </a:r>
        </a:p>
      </dgm:t>
    </dgm:pt>
    <dgm:pt modelId="{D7CB5B09-56B1-4763-A9D2-C05EF4F4B23B}" type="parTrans" cxnId="{C5CAF92E-B5CD-42C7-BDAE-E4A6FAF66ADE}">
      <dgm:prSet/>
      <dgm:spPr/>
      <dgm:t>
        <a:bodyPr/>
        <a:lstStyle/>
        <a:p>
          <a:endParaRPr lang="en-IN"/>
        </a:p>
      </dgm:t>
    </dgm:pt>
    <dgm:pt modelId="{B393BE85-75EC-4F47-B534-5E89DF653485}" type="sibTrans" cxnId="{C5CAF92E-B5CD-42C7-BDAE-E4A6FAF66ADE}">
      <dgm:prSet/>
      <dgm:spPr/>
      <dgm:t>
        <a:bodyPr/>
        <a:lstStyle/>
        <a:p>
          <a:endParaRPr lang="en-IN"/>
        </a:p>
      </dgm:t>
    </dgm:pt>
    <dgm:pt modelId="{2ED2B33D-CD13-4B27-A304-59003C821CBD}" type="pres">
      <dgm:prSet presAssocID="{4F043D4F-3879-4233-83A9-BCA3F54BAE09}" presName="Root" presStyleCnt="0">
        <dgm:presLayoutVars>
          <dgm:dir/>
          <dgm:resizeHandles val="exact"/>
        </dgm:presLayoutVars>
      </dgm:prSet>
      <dgm:spPr/>
    </dgm:pt>
    <dgm:pt modelId="{F6A13CC7-A7C8-4C68-A015-B70E9A8DAB26}" type="pres">
      <dgm:prSet presAssocID="{5C80A503-AC59-40D6-A1D8-D659461058C2}" presName="Composite" presStyleCnt="0"/>
      <dgm:spPr/>
    </dgm:pt>
    <dgm:pt modelId="{4DCC16FE-D47F-450F-B532-15452CA0CB0F}" type="pres">
      <dgm:prSet presAssocID="{5C80A503-AC59-40D6-A1D8-D659461058C2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" b="-11"/>
          <a:stretch/>
        </a:blipFill>
      </dgm:spPr>
      <dgm:extLst>
        <a:ext uri="{E40237B7-FDA0-4F09-8148-C483321AD2D9}">
          <dgm14:cNvPr xmlns:dgm14="http://schemas.microsoft.com/office/drawing/2010/diagram" id="0" name="" descr="http://teekid.com/istockphoto/banner/banner3.jpg"/>
        </a:ext>
      </dgm:extLst>
    </dgm:pt>
    <dgm:pt modelId="{3FC589C9-B6F8-40E4-96D0-0687BE59E335}" type="pres">
      <dgm:prSet presAssocID="{5C80A503-AC59-40D6-A1D8-D659461058C2}" presName="Subtitle" presStyleLbl="revTx" presStyleIdx="0" presStyleCnt="6">
        <dgm:presLayoutVars>
          <dgm:chMax val="0"/>
          <dgm:bulletEnabled/>
        </dgm:presLayoutVars>
      </dgm:prSet>
      <dgm:spPr/>
    </dgm:pt>
    <dgm:pt modelId="{DCF4CFDE-010D-42BC-96E7-13A8E2B88A8B}" type="pres">
      <dgm:prSet presAssocID="{5C80A503-AC59-40D6-A1D8-D659461058C2}" presName="Description" presStyleLbl="revTx" presStyleIdx="1" presStyleCnt="6">
        <dgm:presLayoutVars>
          <dgm:bulletEnabled/>
        </dgm:presLayoutVars>
      </dgm:prSet>
      <dgm:spPr/>
    </dgm:pt>
    <dgm:pt modelId="{7024BFF1-BA0F-46AD-B1D1-CD2F8788CFA2}" type="pres">
      <dgm:prSet presAssocID="{7F29D9E8-AF1E-448A-BC16-311DCFF1680A}" presName="sibTrans" presStyleLbl="sibTrans2D1" presStyleIdx="0" presStyleCnt="0"/>
      <dgm:spPr/>
    </dgm:pt>
    <dgm:pt modelId="{BE84AA6D-E7FB-4F7E-9F3F-5B19860D649E}" type="pres">
      <dgm:prSet presAssocID="{8A773E07-04C1-4007-ADA7-CD05D278F7E8}" presName="Composite" presStyleCnt="0"/>
      <dgm:spPr/>
    </dgm:pt>
    <dgm:pt modelId="{6236BA9E-28CD-4FB5-A520-240223BBE237}" type="pres">
      <dgm:prSet presAssocID="{8A773E07-04C1-4007-ADA7-CD05D278F7E8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23723" b="6"/>
          <a:stretch/>
        </a:blipFill>
      </dgm:spPr>
      <dgm:extLst>
        <a:ext uri="{E40237B7-FDA0-4F09-8148-C483321AD2D9}">
          <dgm14:cNvPr xmlns:dgm14="http://schemas.microsoft.com/office/drawing/2010/diagram" id="0" name="" descr="Defocused of Light on Stage"/>
        </a:ext>
      </dgm:extLst>
    </dgm:pt>
    <dgm:pt modelId="{F6479560-923A-4C3F-B710-365BA4E24755}" type="pres">
      <dgm:prSet presAssocID="{8A773E07-04C1-4007-ADA7-CD05D278F7E8}" presName="Subtitle" presStyleLbl="revTx" presStyleIdx="2" presStyleCnt="6">
        <dgm:presLayoutVars>
          <dgm:chMax val="0"/>
          <dgm:bulletEnabled/>
        </dgm:presLayoutVars>
      </dgm:prSet>
      <dgm:spPr/>
    </dgm:pt>
    <dgm:pt modelId="{4B099AA9-FCFA-433D-B921-DFB63C9FAEFE}" type="pres">
      <dgm:prSet presAssocID="{8A773E07-04C1-4007-ADA7-CD05D278F7E8}" presName="Description" presStyleLbl="revTx" presStyleIdx="3" presStyleCnt="6">
        <dgm:presLayoutVars>
          <dgm:bulletEnabled/>
        </dgm:presLayoutVars>
      </dgm:prSet>
      <dgm:spPr/>
    </dgm:pt>
    <dgm:pt modelId="{42C3AEE1-A857-4F57-ADFF-331DCA53AB54}" type="pres">
      <dgm:prSet presAssocID="{2C8F09A0-FC40-4A96-9222-CD49079C6472}" presName="sibTrans" presStyleLbl="sibTrans2D1" presStyleIdx="0" presStyleCnt="0"/>
      <dgm:spPr/>
    </dgm:pt>
    <dgm:pt modelId="{76378C4C-60B0-4380-ABD4-05D209DD7250}" type="pres">
      <dgm:prSet presAssocID="{18C1B8EA-C41A-4CE6-8E46-C2F63D5B6599}" presName="Composite" presStyleCnt="0"/>
      <dgm:spPr/>
    </dgm:pt>
    <dgm:pt modelId="{8D9B25BB-03DC-4AF4-9604-E2CFA01D0EB7}" type="pres">
      <dgm:prSet presAssocID="{18C1B8EA-C41A-4CE6-8E46-C2F63D5B6599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r="15107" b="6"/>
          <a:stretch/>
        </a:blipFill>
      </dgm:spPr>
      <dgm:extLst>
        <a:ext uri="{E40237B7-FDA0-4F09-8148-C483321AD2D9}">
          <dgm14:cNvPr xmlns:dgm14="http://schemas.microsoft.com/office/drawing/2010/diagram" id="0" name="" descr="Many colored scarves, street market at Medina, Fez, Morocco, Africa.Nikon D3x"/>
        </a:ext>
      </dgm:extLst>
    </dgm:pt>
    <dgm:pt modelId="{3B97A855-8425-4B3B-BAA7-B56D2A1C025B}" type="pres">
      <dgm:prSet presAssocID="{18C1B8EA-C41A-4CE6-8E46-C2F63D5B6599}" presName="Subtitle" presStyleLbl="revTx" presStyleIdx="4" presStyleCnt="6">
        <dgm:presLayoutVars>
          <dgm:chMax val="0"/>
          <dgm:bulletEnabled/>
        </dgm:presLayoutVars>
      </dgm:prSet>
      <dgm:spPr/>
    </dgm:pt>
    <dgm:pt modelId="{F7186186-0586-4A8C-8168-6CFD8E9D10BA}" type="pres">
      <dgm:prSet presAssocID="{18C1B8EA-C41A-4CE6-8E46-C2F63D5B6599}" presName="Description" presStyleLbl="revTx" presStyleIdx="5" presStyleCnt="6">
        <dgm:presLayoutVars>
          <dgm:bulletEnabled/>
        </dgm:presLayoutVars>
      </dgm:prSet>
      <dgm:spPr/>
    </dgm:pt>
  </dgm:ptLst>
  <dgm:cxnLst>
    <dgm:cxn modelId="{8E524E22-54F2-4A45-AC88-AAA071A8971C}" type="presOf" srcId="{1E30EB56-522B-469F-92FF-0E1EB8ABFFFC}" destId="{F7186186-0586-4A8C-8168-6CFD8E9D10BA}" srcOrd="0" destOrd="0" presId="urn:microsoft.com/office/officeart/2024/3/layout/verticalVisualTextBlock1"/>
    <dgm:cxn modelId="{C5CAF92E-B5CD-42C7-BDAE-E4A6FAF66ADE}" srcId="{18C1B8EA-C41A-4CE6-8E46-C2F63D5B6599}" destId="{1E30EB56-522B-469F-92FF-0E1EB8ABFFFC}" srcOrd="0" destOrd="0" parTransId="{D7CB5B09-56B1-4763-A9D2-C05EF4F4B23B}" sibTransId="{B393BE85-75EC-4F47-B534-5E89DF653485}"/>
    <dgm:cxn modelId="{408DB64B-9004-45E1-AE9F-2829E98FD57B}" type="presOf" srcId="{E67E2BE9-5DFB-49BE-A6C2-A218DA8CD853}" destId="{4B099AA9-FCFA-433D-B921-DFB63C9FAEFE}" srcOrd="0" destOrd="0" presId="urn:microsoft.com/office/officeart/2024/3/layout/verticalVisualTextBlock1"/>
    <dgm:cxn modelId="{D725956F-2573-44B9-A431-0D6A9AC99096}" type="presOf" srcId="{8A773E07-04C1-4007-ADA7-CD05D278F7E8}" destId="{F6479560-923A-4C3F-B710-365BA4E24755}" srcOrd="0" destOrd="0" presId="urn:microsoft.com/office/officeart/2024/3/layout/verticalVisualTextBlock1"/>
    <dgm:cxn modelId="{CF47805A-1A10-4FFD-923B-E10C5941FD86}" srcId="{4F043D4F-3879-4233-83A9-BCA3F54BAE09}" destId="{8A773E07-04C1-4007-ADA7-CD05D278F7E8}" srcOrd="1" destOrd="0" parTransId="{0F57319B-A277-44DE-BE80-A94B207F106E}" sibTransId="{2C8F09A0-FC40-4A96-9222-CD49079C6472}"/>
    <dgm:cxn modelId="{D4C61886-284C-4409-8EFD-FB3DDB1A93AE}" type="presOf" srcId="{4F043D4F-3879-4233-83A9-BCA3F54BAE09}" destId="{2ED2B33D-CD13-4B27-A304-59003C821CBD}" srcOrd="0" destOrd="0" presId="urn:microsoft.com/office/officeart/2024/3/layout/verticalVisualTextBlock1"/>
    <dgm:cxn modelId="{1ADFA990-9963-4E7B-94A2-FCE466C14BCC}" type="presOf" srcId="{5C80A503-AC59-40D6-A1D8-D659461058C2}" destId="{3FC589C9-B6F8-40E4-96D0-0687BE59E335}" srcOrd="0" destOrd="0" presId="urn:microsoft.com/office/officeart/2024/3/layout/verticalVisualTextBlock1"/>
    <dgm:cxn modelId="{B29118A3-C894-4487-A515-A71C410B7779}" type="presOf" srcId="{5732E7F1-A334-49E8-B744-D181B1E17FBB}" destId="{DCF4CFDE-010D-42BC-96E7-13A8E2B88A8B}" srcOrd="0" destOrd="0" presId="urn:microsoft.com/office/officeart/2024/3/layout/verticalVisualTextBlock1"/>
    <dgm:cxn modelId="{3FA71AC5-41B1-467E-B03E-A3924B48B8EC}" type="presOf" srcId="{2C8F09A0-FC40-4A96-9222-CD49079C6472}" destId="{42C3AEE1-A857-4F57-ADFF-331DCA53AB54}" srcOrd="0" destOrd="0" presId="urn:microsoft.com/office/officeart/2024/3/layout/verticalVisualTextBlock1"/>
    <dgm:cxn modelId="{7AAAE8D0-282E-4D6D-A0BC-7CCB3C5E5530}" srcId="{5C80A503-AC59-40D6-A1D8-D659461058C2}" destId="{5732E7F1-A334-49E8-B744-D181B1E17FBB}" srcOrd="0" destOrd="0" parTransId="{80557405-EC27-4093-AED3-9C1FD591C35E}" sibTransId="{C6E36A8C-763D-402A-8D25-8D8E0A87DB40}"/>
    <dgm:cxn modelId="{4928F7DC-EC08-451C-9474-CD964AC6EC71}" srcId="{4F043D4F-3879-4233-83A9-BCA3F54BAE09}" destId="{18C1B8EA-C41A-4CE6-8E46-C2F63D5B6599}" srcOrd="2" destOrd="0" parTransId="{D6D42719-04D2-423F-B408-757C6209EC39}" sibTransId="{7BA2CD90-0F78-40AC-A82A-22B6BAB12415}"/>
    <dgm:cxn modelId="{F048F1F0-8898-4EE6-862E-75FB2A733586}" type="presOf" srcId="{7F29D9E8-AF1E-448A-BC16-311DCFF1680A}" destId="{7024BFF1-BA0F-46AD-B1D1-CD2F8788CFA2}" srcOrd="0" destOrd="0" presId="urn:microsoft.com/office/officeart/2024/3/layout/verticalVisualTextBlock1"/>
    <dgm:cxn modelId="{FB2851F3-B64F-4001-A768-7FA8E8220942}" srcId="{8A773E07-04C1-4007-ADA7-CD05D278F7E8}" destId="{E67E2BE9-5DFB-49BE-A6C2-A218DA8CD853}" srcOrd="0" destOrd="0" parTransId="{3E738EEF-CCD5-4BB6-9B60-3E59E6D2B64F}" sibTransId="{0842CD10-67C0-4B73-AF90-3AD4B0400DB5}"/>
    <dgm:cxn modelId="{942AD9FE-0E7D-4A6E-BFE7-125F0B59ADB9}" srcId="{4F043D4F-3879-4233-83A9-BCA3F54BAE09}" destId="{5C80A503-AC59-40D6-A1D8-D659461058C2}" srcOrd="0" destOrd="0" parTransId="{B8411D40-5C62-4260-B46A-F3B89A952B3B}" sibTransId="{7F29D9E8-AF1E-448A-BC16-311DCFF1680A}"/>
    <dgm:cxn modelId="{3D4F8DFF-0E86-476F-BA38-E76070F021B3}" type="presOf" srcId="{18C1B8EA-C41A-4CE6-8E46-C2F63D5B6599}" destId="{3B97A855-8425-4B3B-BAA7-B56D2A1C025B}" srcOrd="0" destOrd="0" presId="urn:microsoft.com/office/officeart/2024/3/layout/verticalVisualTextBlock1"/>
    <dgm:cxn modelId="{117EF633-C81A-477B-9F99-89C07E9D5D59}" type="presParOf" srcId="{2ED2B33D-CD13-4B27-A304-59003C821CBD}" destId="{F6A13CC7-A7C8-4C68-A015-B70E9A8DAB26}" srcOrd="0" destOrd="0" presId="urn:microsoft.com/office/officeart/2024/3/layout/verticalVisualTextBlock1"/>
    <dgm:cxn modelId="{7C903327-5002-44A3-803F-9103861AFBCC}" type="presParOf" srcId="{F6A13CC7-A7C8-4C68-A015-B70E9A8DAB26}" destId="{4DCC16FE-D47F-450F-B532-15452CA0CB0F}" srcOrd="0" destOrd="0" presId="urn:microsoft.com/office/officeart/2024/3/layout/verticalVisualTextBlock1"/>
    <dgm:cxn modelId="{ED1C7964-3047-4599-9409-C7DDC1091D7A}" type="presParOf" srcId="{F6A13CC7-A7C8-4C68-A015-B70E9A8DAB26}" destId="{3FC589C9-B6F8-40E4-96D0-0687BE59E335}" srcOrd="1" destOrd="0" presId="urn:microsoft.com/office/officeart/2024/3/layout/verticalVisualTextBlock1"/>
    <dgm:cxn modelId="{9BB34C48-0F68-46F8-8B02-0BF544F6C32E}" type="presParOf" srcId="{F6A13CC7-A7C8-4C68-A015-B70E9A8DAB26}" destId="{DCF4CFDE-010D-42BC-96E7-13A8E2B88A8B}" srcOrd="2" destOrd="0" presId="urn:microsoft.com/office/officeart/2024/3/layout/verticalVisualTextBlock1"/>
    <dgm:cxn modelId="{0633A318-5E28-4ABE-B816-D2131EB58237}" type="presParOf" srcId="{2ED2B33D-CD13-4B27-A304-59003C821CBD}" destId="{7024BFF1-BA0F-46AD-B1D1-CD2F8788CFA2}" srcOrd="1" destOrd="0" presId="urn:microsoft.com/office/officeart/2024/3/layout/verticalVisualTextBlock1"/>
    <dgm:cxn modelId="{02115108-7621-48D6-93FF-F10B8A078800}" type="presParOf" srcId="{2ED2B33D-CD13-4B27-A304-59003C821CBD}" destId="{BE84AA6D-E7FB-4F7E-9F3F-5B19860D649E}" srcOrd="2" destOrd="0" presId="urn:microsoft.com/office/officeart/2024/3/layout/verticalVisualTextBlock1"/>
    <dgm:cxn modelId="{CB39815C-950E-4CDB-84AA-B0D7D2E24BB3}" type="presParOf" srcId="{BE84AA6D-E7FB-4F7E-9F3F-5B19860D649E}" destId="{6236BA9E-28CD-4FB5-A520-240223BBE237}" srcOrd="0" destOrd="0" presId="urn:microsoft.com/office/officeart/2024/3/layout/verticalVisualTextBlock1"/>
    <dgm:cxn modelId="{6FD1AF91-B8D6-432E-AF3B-DD8A8A7C0457}" type="presParOf" srcId="{BE84AA6D-E7FB-4F7E-9F3F-5B19860D649E}" destId="{F6479560-923A-4C3F-B710-365BA4E24755}" srcOrd="1" destOrd="0" presId="urn:microsoft.com/office/officeart/2024/3/layout/verticalVisualTextBlock1"/>
    <dgm:cxn modelId="{DCD4D830-BCD5-4729-86C9-E572AB72AA27}" type="presParOf" srcId="{BE84AA6D-E7FB-4F7E-9F3F-5B19860D649E}" destId="{4B099AA9-FCFA-433D-B921-DFB63C9FAEFE}" srcOrd="2" destOrd="0" presId="urn:microsoft.com/office/officeart/2024/3/layout/verticalVisualTextBlock1"/>
    <dgm:cxn modelId="{51E61804-C330-434A-BCE0-2CD437D13753}" type="presParOf" srcId="{2ED2B33D-CD13-4B27-A304-59003C821CBD}" destId="{42C3AEE1-A857-4F57-ADFF-331DCA53AB54}" srcOrd="3" destOrd="0" presId="urn:microsoft.com/office/officeart/2024/3/layout/verticalVisualTextBlock1"/>
    <dgm:cxn modelId="{7017D87E-F506-48ED-997B-539A676CDDBD}" type="presParOf" srcId="{2ED2B33D-CD13-4B27-A304-59003C821CBD}" destId="{76378C4C-60B0-4380-ABD4-05D209DD7250}" srcOrd="4" destOrd="0" presId="urn:microsoft.com/office/officeart/2024/3/layout/verticalVisualTextBlock1"/>
    <dgm:cxn modelId="{C242C9D0-E4EF-42BA-9A2B-F2746D70AD53}" type="presParOf" srcId="{76378C4C-60B0-4380-ABD4-05D209DD7250}" destId="{8D9B25BB-03DC-4AF4-9604-E2CFA01D0EB7}" srcOrd="0" destOrd="0" presId="urn:microsoft.com/office/officeart/2024/3/layout/verticalVisualTextBlock1"/>
    <dgm:cxn modelId="{B785EA74-211D-4250-92B3-928D71D1C51C}" type="presParOf" srcId="{76378C4C-60B0-4380-ABD4-05D209DD7250}" destId="{3B97A855-8425-4B3B-BAA7-B56D2A1C025B}" srcOrd="1" destOrd="0" presId="urn:microsoft.com/office/officeart/2024/3/layout/verticalVisualTextBlock1"/>
    <dgm:cxn modelId="{C8390AEA-A1F9-4884-92BB-DDF44D9A1041}" type="presParOf" srcId="{76378C4C-60B0-4380-ABD4-05D209DD7250}" destId="{F7186186-0586-4A8C-8168-6CFD8E9D10BA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4FB88-C113-4436-874D-21E2C941A7C8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141C6B-73ED-460D-8B5A-844757BBA2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Strong Sales Performance</a:t>
          </a:r>
        </a:p>
      </dgm:t>
    </dgm:pt>
    <dgm:pt modelId="{1B836BAB-C243-4202-B353-64DB88099EF1}" type="parTrans" cxnId="{442F21D1-9E3D-4D59-A0A5-F16A27C97AB0}">
      <dgm:prSet/>
      <dgm:spPr/>
      <dgm:t>
        <a:bodyPr/>
        <a:lstStyle/>
        <a:p>
          <a:endParaRPr lang="en-US"/>
        </a:p>
      </dgm:t>
    </dgm:pt>
    <dgm:pt modelId="{4D00A485-22BE-45DD-8A85-11451DDE5ECE}" type="sibTrans" cxnId="{442F21D1-9E3D-4D59-A0A5-F16A27C97AB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872CF2F-6274-4969-8997-E903E8004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Sales growth is driven by key products and regions contributing significantly to overall success.</a:t>
          </a:r>
        </a:p>
      </dgm:t>
    </dgm:pt>
    <dgm:pt modelId="{7F5A14A7-2381-4B99-9895-E3DD9359E364}" type="parTrans" cxnId="{EE937394-52F5-4565-A98C-04143324242F}">
      <dgm:prSet/>
      <dgm:spPr/>
      <dgm:t>
        <a:bodyPr/>
        <a:lstStyle/>
        <a:p>
          <a:endParaRPr lang="en-US"/>
        </a:p>
      </dgm:t>
    </dgm:pt>
    <dgm:pt modelId="{8AB56968-5A20-4DC3-B11D-C06545A8B29D}" type="sibTrans" cxnId="{EE937394-52F5-4565-A98C-04143324242F}">
      <dgm:prSet/>
      <dgm:spPr/>
      <dgm:t>
        <a:bodyPr/>
        <a:lstStyle/>
        <a:p>
          <a:endParaRPr lang="en-US"/>
        </a:p>
      </dgm:t>
    </dgm:pt>
    <dgm:pt modelId="{471FCA69-9915-4516-A1AB-9B3B760D58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Growth Opportunities</a:t>
          </a:r>
        </a:p>
      </dgm:t>
    </dgm:pt>
    <dgm:pt modelId="{5BFC3DF6-EBBB-4A87-8596-7B2E66B57154}" type="parTrans" cxnId="{AC173348-C84F-4D78-A270-8139DE38E27B}">
      <dgm:prSet/>
      <dgm:spPr/>
      <dgm:t>
        <a:bodyPr/>
        <a:lstStyle/>
        <a:p>
          <a:endParaRPr lang="en-US"/>
        </a:p>
      </dgm:t>
    </dgm:pt>
    <dgm:pt modelId="{526078BB-3E95-4C5C-9461-EF5CD053F736}" type="sibTrans" cxnId="{AC173348-C84F-4D78-A270-8139DE38E27B}">
      <dgm:prSet/>
      <dgm:spPr/>
      <dgm:t>
        <a:bodyPr/>
        <a:lstStyle/>
        <a:p>
          <a:endParaRPr lang="en-US"/>
        </a:p>
      </dgm:t>
    </dgm:pt>
    <dgm:pt modelId="{72E1A426-B315-4C9C-8BDA-E08832972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opportunities across categories and geographies can help sustain and accelerate future growth.</a:t>
          </a:r>
        </a:p>
      </dgm:t>
    </dgm:pt>
    <dgm:pt modelId="{4A7F5809-D948-45B6-8C8A-68DE39F24A83}" type="parTrans" cxnId="{125B28CD-A17A-4A77-9FB2-52BBF786D357}">
      <dgm:prSet/>
      <dgm:spPr/>
      <dgm:t>
        <a:bodyPr/>
        <a:lstStyle/>
        <a:p>
          <a:endParaRPr lang="en-US"/>
        </a:p>
      </dgm:t>
    </dgm:pt>
    <dgm:pt modelId="{41EE76B7-6337-4B6C-87D7-0801BE9060FD}" type="sibTrans" cxnId="{125B28CD-A17A-4A77-9FB2-52BBF786D357}">
      <dgm:prSet/>
      <dgm:spPr/>
      <dgm:t>
        <a:bodyPr/>
        <a:lstStyle/>
        <a:p>
          <a:endParaRPr lang="en-US"/>
        </a:p>
      </dgm:t>
    </dgm:pt>
    <dgm:pt modelId="{1A53FD6F-E2C6-4C17-B67A-A2B24BBD4D2E}" type="pres">
      <dgm:prSet presAssocID="{F364FB88-C113-4436-874D-21E2C941A7C8}" presName="Name0" presStyleCnt="0">
        <dgm:presLayoutVars>
          <dgm:dir/>
          <dgm:resizeHandles val="exact"/>
        </dgm:presLayoutVars>
      </dgm:prSet>
      <dgm:spPr/>
    </dgm:pt>
    <dgm:pt modelId="{8EAD46CA-2C93-44CB-90AF-7D70B6389A75}" type="pres">
      <dgm:prSet presAssocID="{14141C6B-73ED-460D-8B5A-844757BBA2E8}" presName="compNode" presStyleCnt="0"/>
      <dgm:spPr/>
    </dgm:pt>
    <dgm:pt modelId="{8DDFB59D-48B6-4CFE-8FAE-BD37AD73E25B}" type="pres">
      <dgm:prSet presAssocID="{14141C6B-73ED-460D-8B5A-844757BBA2E8}" presName="pictRect" presStyleLbl="revTx" presStyleIdx="0" presStyleCnt="4">
        <dgm:presLayoutVars>
          <dgm:chMax val="0"/>
          <dgm:bulletEnabled/>
        </dgm:presLayoutVars>
      </dgm:prSet>
      <dgm:spPr/>
    </dgm:pt>
    <dgm:pt modelId="{BE40EB58-0A0D-4D8A-945B-E72743CEF0DD}" type="pres">
      <dgm:prSet presAssocID="{14141C6B-73ED-460D-8B5A-844757BBA2E8}" presName="textRect" presStyleLbl="revTx" presStyleIdx="1" presStyleCnt="4">
        <dgm:presLayoutVars>
          <dgm:bulletEnabled/>
        </dgm:presLayoutVars>
      </dgm:prSet>
      <dgm:spPr/>
    </dgm:pt>
    <dgm:pt modelId="{CA75A6C4-E97F-41FE-8E15-49073DE2D8FE}" type="pres">
      <dgm:prSet presAssocID="{4D00A485-22BE-45DD-8A85-11451DDE5ECE}" presName="sibTrans" presStyleLbl="sibTrans2D1" presStyleIdx="0" presStyleCnt="0"/>
      <dgm:spPr/>
    </dgm:pt>
    <dgm:pt modelId="{99211E6E-62BF-4642-AB69-C07A501F8061}" type="pres">
      <dgm:prSet presAssocID="{471FCA69-9915-4516-A1AB-9B3B760D5896}" presName="compNode" presStyleCnt="0"/>
      <dgm:spPr/>
    </dgm:pt>
    <dgm:pt modelId="{CAC2CE32-4F3E-4E58-ACF6-5EEEC9D0FFEB}" type="pres">
      <dgm:prSet presAssocID="{471FCA69-9915-4516-A1AB-9B3B760D5896}" presName="pictRect" presStyleLbl="revTx" presStyleIdx="2" presStyleCnt="4">
        <dgm:presLayoutVars>
          <dgm:chMax val="0"/>
          <dgm:bulletEnabled/>
        </dgm:presLayoutVars>
      </dgm:prSet>
      <dgm:spPr/>
    </dgm:pt>
    <dgm:pt modelId="{07575390-47FF-46E9-BEB7-CA6390C76EEB}" type="pres">
      <dgm:prSet presAssocID="{471FCA69-9915-4516-A1AB-9B3B760D5896}" presName="textRect" presStyleLbl="revTx" presStyleIdx="3" presStyleCnt="4">
        <dgm:presLayoutVars>
          <dgm:bulletEnabled/>
        </dgm:presLayoutVars>
      </dgm:prSet>
      <dgm:spPr/>
    </dgm:pt>
  </dgm:ptLst>
  <dgm:cxnLst>
    <dgm:cxn modelId="{32B4520C-2CE4-42B6-B660-25D82AA8A331}" type="presOf" srcId="{471FCA69-9915-4516-A1AB-9B3B760D5896}" destId="{CAC2CE32-4F3E-4E58-ACF6-5EEEC9D0FFEB}" srcOrd="0" destOrd="0" presId="urn:microsoft.com/office/officeart/2024/3/layout/hArchList1"/>
    <dgm:cxn modelId="{AC173348-C84F-4D78-A270-8139DE38E27B}" srcId="{F364FB88-C113-4436-874D-21E2C941A7C8}" destId="{471FCA69-9915-4516-A1AB-9B3B760D5896}" srcOrd="1" destOrd="0" parTransId="{5BFC3DF6-EBBB-4A87-8596-7B2E66B57154}" sibTransId="{526078BB-3E95-4C5C-9461-EF5CD053F736}"/>
    <dgm:cxn modelId="{FD18814D-8304-4E92-9003-CC760E4E8437}" type="presOf" srcId="{F364FB88-C113-4436-874D-21E2C941A7C8}" destId="{1A53FD6F-E2C6-4C17-B67A-A2B24BBD4D2E}" srcOrd="0" destOrd="0" presId="urn:microsoft.com/office/officeart/2024/3/layout/hArchList1"/>
    <dgm:cxn modelId="{8BD45D7D-9B48-4BF6-A2F3-323ACD409312}" type="presOf" srcId="{72E1A426-B315-4C9C-8BDA-E088329728B1}" destId="{07575390-47FF-46E9-BEB7-CA6390C76EEB}" srcOrd="0" destOrd="0" presId="urn:microsoft.com/office/officeart/2024/3/layout/hArchList1"/>
    <dgm:cxn modelId="{EE937394-52F5-4565-A98C-04143324242F}" srcId="{14141C6B-73ED-460D-8B5A-844757BBA2E8}" destId="{5872CF2F-6274-4969-8997-E903E8004D9C}" srcOrd="0" destOrd="0" parTransId="{7F5A14A7-2381-4B99-9895-E3DD9359E364}" sibTransId="{8AB56968-5A20-4DC3-B11D-C06545A8B29D}"/>
    <dgm:cxn modelId="{DDED6AB1-CDCE-4B27-97CC-DA14F51F893C}" type="presOf" srcId="{4D00A485-22BE-45DD-8A85-11451DDE5ECE}" destId="{CA75A6C4-E97F-41FE-8E15-49073DE2D8FE}" srcOrd="0" destOrd="0" presId="urn:microsoft.com/office/officeart/2024/3/layout/hArchList1"/>
    <dgm:cxn modelId="{125B28CD-A17A-4A77-9FB2-52BBF786D357}" srcId="{471FCA69-9915-4516-A1AB-9B3B760D5896}" destId="{72E1A426-B315-4C9C-8BDA-E088329728B1}" srcOrd="0" destOrd="0" parTransId="{4A7F5809-D948-45B6-8C8A-68DE39F24A83}" sibTransId="{41EE76B7-6337-4B6C-87D7-0801BE9060FD}"/>
    <dgm:cxn modelId="{442F21D1-9E3D-4D59-A0A5-F16A27C97AB0}" srcId="{F364FB88-C113-4436-874D-21E2C941A7C8}" destId="{14141C6B-73ED-460D-8B5A-844757BBA2E8}" srcOrd="0" destOrd="0" parTransId="{1B836BAB-C243-4202-B353-64DB88099EF1}" sibTransId="{4D00A485-22BE-45DD-8A85-11451DDE5ECE}"/>
    <dgm:cxn modelId="{EE129AD7-405D-4054-8F15-67FE7DA6F37E}" type="presOf" srcId="{14141C6B-73ED-460D-8B5A-844757BBA2E8}" destId="{8DDFB59D-48B6-4CFE-8FAE-BD37AD73E25B}" srcOrd="0" destOrd="0" presId="urn:microsoft.com/office/officeart/2024/3/layout/hArchList1"/>
    <dgm:cxn modelId="{61C6C5ED-29CA-4863-B9AF-E5C7AF0EB85C}" type="presOf" srcId="{5872CF2F-6274-4969-8997-E903E8004D9C}" destId="{BE40EB58-0A0D-4D8A-945B-E72743CEF0DD}" srcOrd="0" destOrd="0" presId="urn:microsoft.com/office/officeart/2024/3/layout/hArchList1"/>
    <dgm:cxn modelId="{B47C5EB3-5230-43F1-856C-C6D1C1918CF8}" type="presParOf" srcId="{1A53FD6F-E2C6-4C17-B67A-A2B24BBD4D2E}" destId="{8EAD46CA-2C93-44CB-90AF-7D70B6389A75}" srcOrd="0" destOrd="0" presId="urn:microsoft.com/office/officeart/2024/3/layout/hArchList1"/>
    <dgm:cxn modelId="{C28E88EB-398C-4284-B5E1-568EAD7D7857}" type="presParOf" srcId="{8EAD46CA-2C93-44CB-90AF-7D70B6389A75}" destId="{8DDFB59D-48B6-4CFE-8FAE-BD37AD73E25B}" srcOrd="0" destOrd="0" presId="urn:microsoft.com/office/officeart/2024/3/layout/hArchList1"/>
    <dgm:cxn modelId="{4E3337B1-5E87-4547-AB7E-86443243483A}" type="presParOf" srcId="{8EAD46CA-2C93-44CB-90AF-7D70B6389A75}" destId="{BE40EB58-0A0D-4D8A-945B-E72743CEF0DD}" srcOrd="1" destOrd="0" presId="urn:microsoft.com/office/officeart/2024/3/layout/hArchList1"/>
    <dgm:cxn modelId="{01CE9BC5-249C-4163-A70D-F07A980856AF}" type="presParOf" srcId="{1A53FD6F-E2C6-4C17-B67A-A2B24BBD4D2E}" destId="{CA75A6C4-E97F-41FE-8E15-49073DE2D8FE}" srcOrd="1" destOrd="0" presId="urn:microsoft.com/office/officeart/2024/3/layout/hArchList1"/>
    <dgm:cxn modelId="{B5D7DA13-B85E-4412-B72C-43A94B13B931}" type="presParOf" srcId="{1A53FD6F-E2C6-4C17-B67A-A2B24BBD4D2E}" destId="{99211E6E-62BF-4642-AB69-C07A501F8061}" srcOrd="2" destOrd="0" presId="urn:microsoft.com/office/officeart/2024/3/layout/hArchList1"/>
    <dgm:cxn modelId="{D16C3A2C-505F-464E-A75F-85B113CD6C04}" type="presParOf" srcId="{99211E6E-62BF-4642-AB69-C07A501F8061}" destId="{CAC2CE32-4F3E-4E58-ACF6-5EEEC9D0FFEB}" srcOrd="0" destOrd="0" presId="urn:microsoft.com/office/officeart/2024/3/layout/hArchList1"/>
    <dgm:cxn modelId="{67CE9B1D-A372-4E5E-AED0-49E8C8BEA1B0}" type="presParOf" srcId="{99211E6E-62BF-4642-AB69-C07A501F8061}" destId="{07575390-47FF-46E9-BEB7-CA6390C76EEB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C16FE-D47F-450F-B532-15452CA0CB0F}">
      <dsp:nvSpPr>
        <dsp:cNvPr id="0" name=""/>
        <dsp:cNvSpPr/>
      </dsp:nvSpPr>
      <dsp:spPr>
        <a:xfrm>
          <a:off x="0" y="0"/>
          <a:ext cx="1610980" cy="1610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" b="-11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589C9-B6F8-40E4-96D0-0687BE59E335}">
      <dsp:nvSpPr>
        <dsp:cNvPr id="0" name=""/>
        <dsp:cNvSpPr/>
      </dsp:nvSpPr>
      <dsp:spPr>
        <a:xfrm>
          <a:off x="1790980" y="0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Market Conditions Impact</a:t>
          </a:r>
        </a:p>
      </dsp:txBody>
      <dsp:txXfrm>
        <a:off x="1790980" y="0"/>
        <a:ext cx="5800878" cy="363528"/>
      </dsp:txXfrm>
    </dsp:sp>
    <dsp:sp modelId="{DCF4CFDE-010D-42BC-96E7-13A8E2B88A8B}">
      <dsp:nvSpPr>
        <dsp:cNvPr id="0" name=""/>
        <dsp:cNvSpPr/>
      </dsp:nvSpPr>
      <dsp:spPr>
        <a:xfrm>
          <a:off x="1790980" y="363528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Market conditions significantly influence sales and profitability by affecting customer demand and competition.</a:t>
          </a:r>
        </a:p>
      </dsp:txBody>
      <dsp:txXfrm>
        <a:off x="1790980" y="363528"/>
        <a:ext cx="5800878" cy="1247452"/>
      </dsp:txXfrm>
    </dsp:sp>
    <dsp:sp modelId="{6236BA9E-28CD-4FB5-A520-240223BBE237}">
      <dsp:nvSpPr>
        <dsp:cNvPr id="0" name=""/>
        <dsp:cNvSpPr/>
      </dsp:nvSpPr>
      <dsp:spPr>
        <a:xfrm>
          <a:off x="0" y="1739859"/>
          <a:ext cx="1610980" cy="16109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23723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79560-923A-4C3F-B710-365BA4E24755}">
      <dsp:nvSpPr>
        <dsp:cNvPr id="0" name=""/>
        <dsp:cNvSpPr/>
      </dsp:nvSpPr>
      <dsp:spPr>
        <a:xfrm>
          <a:off x="1790980" y="1739859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Product Launch Effects</a:t>
          </a:r>
        </a:p>
      </dsp:txBody>
      <dsp:txXfrm>
        <a:off x="1790980" y="1739859"/>
        <a:ext cx="5800878" cy="363528"/>
      </dsp:txXfrm>
    </dsp:sp>
    <dsp:sp modelId="{4B099AA9-FCFA-433D-B921-DFB63C9FAEFE}">
      <dsp:nvSpPr>
        <dsp:cNvPr id="0" name=""/>
        <dsp:cNvSpPr/>
      </dsp:nvSpPr>
      <dsp:spPr>
        <a:xfrm>
          <a:off x="1790980" y="2103387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New product launches drive sales growth and can shift profit trends by attracting new customers.</a:t>
          </a:r>
        </a:p>
      </dsp:txBody>
      <dsp:txXfrm>
        <a:off x="1790980" y="2103387"/>
        <a:ext cx="5800878" cy="1247452"/>
      </dsp:txXfrm>
    </dsp:sp>
    <dsp:sp modelId="{8D9B25BB-03DC-4AF4-9604-E2CFA01D0EB7}">
      <dsp:nvSpPr>
        <dsp:cNvPr id="0" name=""/>
        <dsp:cNvSpPr/>
      </dsp:nvSpPr>
      <dsp:spPr>
        <a:xfrm>
          <a:off x="0" y="3479718"/>
          <a:ext cx="1610980" cy="1610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7" r="15107" b="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97A855-8425-4B3B-BAA7-B56D2A1C025B}">
      <dsp:nvSpPr>
        <dsp:cNvPr id="0" name=""/>
        <dsp:cNvSpPr/>
      </dsp:nvSpPr>
      <dsp:spPr>
        <a:xfrm>
          <a:off x="1790980" y="3479718"/>
          <a:ext cx="5800878" cy="363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Promotional Campaign Influence</a:t>
          </a:r>
        </a:p>
      </dsp:txBody>
      <dsp:txXfrm>
        <a:off x="1790980" y="3479718"/>
        <a:ext cx="5800878" cy="363528"/>
      </dsp:txXfrm>
    </dsp:sp>
    <dsp:sp modelId="{F7186186-0586-4A8C-8168-6CFD8E9D10BA}">
      <dsp:nvSpPr>
        <dsp:cNvPr id="0" name=""/>
        <dsp:cNvSpPr/>
      </dsp:nvSpPr>
      <dsp:spPr>
        <a:xfrm>
          <a:off x="1790980" y="3843246"/>
          <a:ext cx="5800878" cy="12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Promotional campaigns increase brand visibility and stimulate short-term sales boosts impacting profit trends.</a:t>
          </a:r>
        </a:p>
      </dsp:txBody>
      <dsp:txXfrm>
        <a:off x="1790980" y="3843246"/>
        <a:ext cx="5800878" cy="1247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FB59D-48B6-4CFE-8FAE-BD37AD73E25B}">
      <dsp:nvSpPr>
        <dsp:cNvPr id="0" name=""/>
        <dsp:cNvSpPr/>
      </dsp:nvSpPr>
      <dsp:spPr>
        <a:xfrm>
          <a:off x="0" y="0"/>
          <a:ext cx="5134833" cy="36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Strong Sales Performance</a:t>
          </a:r>
        </a:p>
      </dsp:txBody>
      <dsp:txXfrm>
        <a:off x="0" y="0"/>
        <a:ext cx="5134833" cy="364114"/>
      </dsp:txXfrm>
    </dsp:sp>
    <dsp:sp modelId="{BE40EB58-0A0D-4D8A-945B-E72743CEF0DD}">
      <dsp:nvSpPr>
        <dsp:cNvPr id="0" name=""/>
        <dsp:cNvSpPr/>
      </dsp:nvSpPr>
      <dsp:spPr>
        <a:xfrm>
          <a:off x="0" y="364114"/>
          <a:ext cx="5134833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Sales growth is driven by key products and regions contributing significantly to overall success.</a:t>
          </a:r>
        </a:p>
      </dsp:txBody>
      <dsp:txXfrm>
        <a:off x="0" y="364114"/>
        <a:ext cx="5134833" cy="2136175"/>
      </dsp:txXfrm>
    </dsp:sp>
    <dsp:sp modelId="{CAC2CE32-4F3E-4E58-ACF6-5EEEC9D0FFEB}">
      <dsp:nvSpPr>
        <dsp:cNvPr id="0" name=""/>
        <dsp:cNvSpPr/>
      </dsp:nvSpPr>
      <dsp:spPr>
        <a:xfrm>
          <a:off x="5648316" y="0"/>
          <a:ext cx="5134833" cy="364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Growth Opportunities</a:t>
          </a:r>
        </a:p>
      </dsp:txBody>
      <dsp:txXfrm>
        <a:off x="5648316" y="0"/>
        <a:ext cx="5134833" cy="364114"/>
      </dsp:txXfrm>
    </dsp:sp>
    <dsp:sp modelId="{07575390-47FF-46E9-BEB7-CA6390C76EEB}">
      <dsp:nvSpPr>
        <dsp:cNvPr id="0" name=""/>
        <dsp:cNvSpPr/>
      </dsp:nvSpPr>
      <dsp:spPr>
        <a:xfrm>
          <a:off x="5648316" y="364114"/>
          <a:ext cx="5134833" cy="2136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Identified opportunities across categories and geographies can help sustain and accelerate future growth.</a:t>
          </a:r>
        </a:p>
      </dsp:txBody>
      <dsp:txXfrm>
        <a:off x="5648316" y="364114"/>
        <a:ext cx="5134833" cy="2136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59168-C9DD-4511-97F9-BD55D18614C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3A827-9911-4F17-9557-9C549FBD6F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
---
This presentation provides a detailed overview of sales performance, highlighting key metrics, insights, and trends across product categories and regions. It aims to equip stakeholders with actionable information to drive business growth.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136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This section examines profit growth over years, monthly sales patterns, and factors influencing these trends to better understand temporal dynamics.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3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We analyze yearly profit growth trends during this period, identifying periods of acceleration or decline to inform strategic decisions.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2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Monthly sales data reveals seasonal peaks and troughs, enabling better inventory and marketing planning aligned with demand cycles.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6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This slide discusses key drivers such as market conditions, product launches, or promotional campaigns that have influenced sales and profit trends.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554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We review sales performance by region, highlighting top performers and areas with growth opportunities to support regional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7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The West and East regions lead in sales performance, showcasing strong market presence and customer engagement.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Central region delivers moderate sales results, indicating steady performance with potential for further growth.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1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South region records the lowest sales figures, highlighting it as a key area for targeted marketing efforts and expansion initiatives.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27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This section focuses on leading products contributing to sales, their performance, and growth opportunities among top sellers.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73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Canon stands out as the top-selling product, significantly contributing to revenue and market share.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9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
---
We will begin with an executive overview of sales performance, followed by insights by product category. Then, we will </a:t>
            </a:r>
            <a:r>
              <a:rPr lang="en-IN" dirty="0" err="1"/>
              <a:t>analyze</a:t>
            </a:r>
            <a:r>
              <a:rPr lang="en-IN" dirty="0"/>
              <a:t> sales and profit trends over time, examine regional sales performance, and conclude with the top products driving sales success.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58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These products consistently perform well, supporting overall sales success and complementing top product offerings.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0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This slide identifies strategies to further leverage top products for increased sales, including cross-selling, upselling, and new market penetration.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67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In summary, the report highlights robust sales performance led by key products and regions, while identifying opportunities across categories and geographies to sustain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7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We review the aggregate sales figures, total profits generated, and the number of orders processed. These metrics provide a snapshot of the company’s overall performance.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This slide analyzes the impact of average discount levels on profit margins, helping to understand pricing effectiveness and profitability dynamics.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82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This section dives into sales and profit performance across different product categories: Technology, Furniture, and Office Supplies, illustrating their contributions to overall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3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Technology products lead in both sales volume and profit contribution, proving to be the strongest category driving business growth.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Furniture shows strong sales figures but yields moderate profit margins, indicating potential areas to optimize cost or pricing strategies.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3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Office Supplies category contributes less in both sales and profit, suggesting opportunities for targeted marketing or product adjustments.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9F427-371D-4EA2-ADDA-37B648253B8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0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5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8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5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33264-10C9-F0D9-1CDF-7EDA193F9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991" y="545235"/>
            <a:ext cx="7144817" cy="37200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000" dirty="0"/>
              <a:t>Global superstore Sales Performance Summary Report: Key Metrics, Insights, and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0A92A-B9C8-BBA7-536D-94EC70709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992" y="5385367"/>
            <a:ext cx="7076670" cy="826366"/>
          </a:xfrm>
        </p:spPr>
        <p:txBody>
          <a:bodyPr anchor="t">
            <a:normAutofit/>
          </a:bodyPr>
          <a:lstStyle/>
          <a:p>
            <a:r>
              <a:rPr lang="en-IN"/>
              <a:t>Analyzing sales data to drive strategic business growth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71369-25F4-B52E-0544-5E5B8852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Office Supplies: Lower Sales and Profit Compared to Other Categories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3490C-A38A-8404-08FD-370E43DA805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en-US" sz="1600" b="1" dirty="0"/>
              <a:t>Strong Sales Performance</a:t>
            </a:r>
          </a:p>
          <a:p>
            <a:r>
              <a:rPr lang="en-US" sz="1400" dirty="0"/>
              <a:t>Office Supplies category shows </a:t>
            </a:r>
            <a:r>
              <a:rPr lang="en-US" sz="1400" b="1" dirty="0"/>
              <a:t>solid sales performance</a:t>
            </a:r>
            <a:r>
              <a:rPr lang="en-US" sz="1400" dirty="0"/>
              <a:t>, indicating steady </a:t>
            </a:r>
            <a:r>
              <a:rPr lang="en-US" sz="1400" b="1" dirty="0"/>
              <a:t>market demand</a:t>
            </a:r>
            <a:r>
              <a:rPr lang="en-US" sz="1400" dirty="0"/>
              <a:t> and </a:t>
            </a:r>
            <a:r>
              <a:rPr lang="en-US" sz="1400" b="1" dirty="0"/>
              <a:t>consistent customer interest</a:t>
            </a:r>
            <a:r>
              <a:rPr lang="en-US" sz="1400" dirty="0"/>
              <a:t>.</a:t>
            </a:r>
          </a:p>
          <a:p>
            <a:r>
              <a:rPr lang="en-IN" sz="1600" b="1" dirty="0"/>
              <a:t>Healthy Profit Margins</a:t>
            </a:r>
          </a:p>
          <a:p>
            <a:r>
              <a:rPr lang="en-US" sz="1600" dirty="0"/>
              <a:t>The category maintains </a:t>
            </a:r>
            <a:r>
              <a:rPr lang="en-US" sz="1600" b="1" dirty="0"/>
              <a:t>healthy profit margins</a:t>
            </a:r>
            <a:r>
              <a:rPr lang="en-US" sz="1600" dirty="0"/>
              <a:t>, suggesting a </a:t>
            </a:r>
            <a:r>
              <a:rPr lang="en-US" sz="1600" b="1" dirty="0"/>
              <a:t>balanced pricing and cost structure</a:t>
            </a:r>
            <a:r>
              <a:rPr lang="en-US" sz="1600" dirty="0"/>
              <a:t>, even with moderate discounting.</a:t>
            </a:r>
          </a:p>
          <a:p>
            <a:r>
              <a:rPr lang="en-US" sz="1600" b="1" dirty="0"/>
              <a:t>Optimization Opportunities</a:t>
            </a:r>
          </a:p>
          <a:p>
            <a:r>
              <a:rPr lang="en-US" sz="1600" b="1" dirty="0"/>
              <a:t>Slight reduction in discounting</a:t>
            </a:r>
            <a:r>
              <a:rPr lang="en-US" sz="1600" dirty="0"/>
              <a:t> could further enhance profitability</a:t>
            </a:r>
          </a:p>
          <a:p>
            <a:r>
              <a:rPr lang="en-US" sz="1600" b="1" dirty="0"/>
              <a:t>Explore cost-saving opportunities</a:t>
            </a:r>
            <a:r>
              <a:rPr lang="en-US" sz="1600" dirty="0"/>
              <a:t> in sourcing or operations</a:t>
            </a:r>
          </a:p>
          <a:p>
            <a:r>
              <a:rPr lang="en-US" sz="1600" dirty="0"/>
              <a:t>Continue refining </a:t>
            </a:r>
            <a:r>
              <a:rPr lang="en-US" sz="1600" b="1" dirty="0"/>
              <a:t>pricing strategies</a:t>
            </a:r>
            <a:r>
              <a:rPr lang="en-US" sz="1600" dirty="0"/>
              <a:t> to maintain competitiveness</a:t>
            </a:r>
          </a:p>
          <a:p>
            <a:endParaRPr lang="en-US" sz="1600" b="1" dirty="0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C421FE-38D4-9720-B09B-8D57C2D863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780" y="721916"/>
            <a:ext cx="4563015" cy="5412180"/>
          </a:xfrm>
        </p:spPr>
      </p:pic>
    </p:spTree>
    <p:extLst>
      <p:ext uri="{BB962C8B-B14F-4D97-AF65-F5344CB8AC3E}">
        <p14:creationId xmlns:p14="http://schemas.microsoft.com/office/powerpoint/2010/main" val="40578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7D7C-1394-1F18-D4BD-E82A074DA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IN" sz="7600"/>
              <a:t>Sales and Profit Trends Over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176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A454E-E5C5-E591-00F8-53EF20D9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Yearly Profit Growth From 2014 to 2017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8FBE-5C05-4033-4569-2C4833E7942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Trend Analysis Overview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Examining profit growth trends reveals important periods of acceleration and decline between 2014 and 2017.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Strategic Decision Insights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Identifying profit fluctuations helps guide strategic business decisions and future planning.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graph with a line&#10;&#10;AI-generated content may be incorrect.">
            <a:extLst>
              <a:ext uri="{FF2B5EF4-FFF2-40B4-BE49-F238E27FC236}">
                <a16:creationId xmlns:a16="http://schemas.microsoft.com/office/drawing/2014/main" id="{A28F1F1E-9D5A-1C6C-3A3E-544C2CB132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4" y="1678690"/>
            <a:ext cx="5079525" cy="2774820"/>
          </a:xfrm>
        </p:spPr>
      </p:pic>
    </p:spTree>
    <p:extLst>
      <p:ext uri="{BB962C8B-B14F-4D97-AF65-F5344CB8AC3E}">
        <p14:creationId xmlns:p14="http://schemas.microsoft.com/office/powerpoint/2010/main" val="1304449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0EA0E-F60B-4F8D-23D1-2930153C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Monthly Sales Trends and Peak Months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A34E-39F3-B113-1D03-2944C48412A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Seasonal Sales Patterns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Monthly sales data displays clear seasonal peaks and troughs reflecting demand changes throughout the year.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Inventory Planning Benefits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Understanding sales cycles helps optimize inventory to meet demand efficiently and reduce excess stock.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Marketing Strategy Alignment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Aligning marketing efforts with sales peaks boosts campaign effectiveness and maximizes revenue opportunities.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B255158-7C54-EAB5-8DA4-9AAEEC6A4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3" y="2120600"/>
            <a:ext cx="4458322" cy="2690886"/>
          </a:xfrm>
        </p:spPr>
      </p:pic>
    </p:spTree>
    <p:extLst>
      <p:ext uri="{BB962C8B-B14F-4D97-AF65-F5344CB8AC3E}">
        <p14:creationId xmlns:p14="http://schemas.microsoft.com/office/powerpoint/2010/main" val="1727248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1BA0B6-D6EF-BF1B-DD80-6BCF3FDF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IN" sz="3600"/>
              <a:t>Driving Factors Behind Observed Trends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01BD33A-67F6-41CF-B840-0136CA4E6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26557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3902149" y="978558"/>
          <a:ext cx="7591859" cy="509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90715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5B07D-B95E-2E9B-3AA3-44891401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IN" sz="7600"/>
              <a:t>Regional Sales Performance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99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E071-5395-B886-49C2-A85F0622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West and East: Top Performing Regions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E4BF0-EB7C-2015-52E9-764FFA69CD1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Leading Sales Regions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 West and East regions demonstrate the highest sales performance across all markets.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Strong Market Presence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These regions show strong market presence, driving significant customer engagement and loyalty.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06A45EC0-6B73-D448-57D4-75434EF07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2" y="1843747"/>
            <a:ext cx="5534890" cy="2805704"/>
          </a:xfrm>
        </p:spPr>
      </p:pic>
    </p:spTree>
    <p:extLst>
      <p:ext uri="{BB962C8B-B14F-4D97-AF65-F5344CB8AC3E}">
        <p14:creationId xmlns:p14="http://schemas.microsoft.com/office/powerpoint/2010/main" val="273202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250D-200D-8531-8579-6DB7B678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Central: Moderate Sales Contribution</a:t>
            </a:r>
          </a:p>
        </p:txBody>
      </p:sp>
      <p:pic>
        <p:nvPicPr>
          <p:cNvPr id="5" name="Content Placeholder 4" descr="red yellow and green arrows pointing up">
            <a:extLst>
              <a:ext uri="{FF2B5EF4-FFF2-40B4-BE49-F238E27FC236}">
                <a16:creationId xmlns:a16="http://schemas.microsoft.com/office/drawing/2014/main" id="{4373DD36-44CD-41BB-890E-EA722D096C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419" r="29678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7ACA-DB7F-CFAB-A04F-9FE239B554B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Steady Sales Performance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 central region shows consistent sales figures, reflecting stable market presence and customer base.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Moderate Sales Contribution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Sales from the central region contribute moderately to overall company revenue, helping maintain balance.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Growth Potential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There is significant potential for increased sales growth in the central region through targeted strategies.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F73EC3-3409-9FFA-DE11-0E743DF9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03" y="289654"/>
            <a:ext cx="3165026" cy="16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1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F12BA-79DC-CF3E-F5C9-D2C49F2A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South: Lowest Regional Sales and Opportunities for Growth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A209-C596-A511-6B19-A39D73ED5AA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Lowest Sales Performance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 South region has the lowest sales figures compared to other regions, indicating underperformance in this market.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Targeted Marketing Efforts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Focused marketing campaigns are needed to boost sales and address the specific challenges of the South region.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Expansion Initiatives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Growth opportunities exist through expansion and investment in the South region to improve market share.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graph of blue squares&#10;&#10;AI-generated content may be incorrect.">
            <a:extLst>
              <a:ext uri="{FF2B5EF4-FFF2-40B4-BE49-F238E27FC236}">
                <a16:creationId xmlns:a16="http://schemas.microsoft.com/office/drawing/2014/main" id="{EB94FE27-08F2-2EAE-2B08-A4EB774D78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91" y="2221993"/>
            <a:ext cx="4558066" cy="2310540"/>
          </a:xfrm>
        </p:spPr>
      </p:pic>
    </p:spTree>
    <p:extLst>
      <p:ext uri="{BB962C8B-B14F-4D97-AF65-F5344CB8AC3E}">
        <p14:creationId xmlns:p14="http://schemas.microsoft.com/office/powerpoint/2010/main" val="228605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91B9-DEF7-B4D7-E250-373C02E02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IN" sz="7600"/>
              <a:t>Top Products Driving Sales Success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47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CFD9-7DF6-53D8-FAFB-BAD4B678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Meeting Program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FF993-1009-3F7A-71BD-298AA2ABB61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Executive Overview of Sales Performance</a:t>
            </a:r>
          </a:p>
          <a:p>
            <a:r>
              <a:rPr lang="en-US"/>
              <a:t>Insights by Product Category</a:t>
            </a:r>
          </a:p>
          <a:p>
            <a:r>
              <a:rPr lang="en-US"/>
              <a:t>Sales and Profit Trends Over Time</a:t>
            </a:r>
          </a:p>
          <a:p>
            <a:r>
              <a:rPr lang="en-US"/>
              <a:t>Regional Sales Performance Analysis</a:t>
            </a:r>
          </a:p>
          <a:p>
            <a:r>
              <a:rPr lang="en-US"/>
              <a:t>Top Products Driving Sales Success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alculator, pen, compass, money and a paper with graphs printed on it">
            <a:extLst>
              <a:ext uri="{FF2B5EF4-FFF2-40B4-BE49-F238E27FC236}">
                <a16:creationId xmlns:a16="http://schemas.microsoft.com/office/drawing/2014/main" id="{D467CB7F-8A0F-435C-8840-3FBAA29020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4444" r="29740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5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132D4-8C87-ADCC-D89F-8812EC48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Canon: Leading Product in Sales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83B4-DE26-3CC0-CDAD-47F26B92170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Top-Selling Product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Canon is recognized as the leading product in sales, dominating its market segment with strong performance.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Revenue Contribution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Canon significantly contributes to the company's overall revenue, highlighting its importance to financial success.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Market Share Impact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Canon's sales dominance boosts market share, strengthening the company's position in the competitive landscape.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Medium format camera ,120 roll films and slide mounts with loupe on colored background.">
            <a:extLst>
              <a:ext uri="{FF2B5EF4-FFF2-40B4-BE49-F238E27FC236}">
                <a16:creationId xmlns:a16="http://schemas.microsoft.com/office/drawing/2014/main" id="{F8DF5832-E2E8-4A25-ABA5-D0722849C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6656" r="33664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624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8119-24DF-4A1F-4B99-DCF4B832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Fellowes, Cisco, and HON 540: Strong Contributors</a:t>
            </a:r>
          </a:p>
        </p:txBody>
      </p:sp>
      <p:pic>
        <p:nvPicPr>
          <p:cNvPr id="5" name="Content Placeholder 4" descr="Laptop and smartphone with financial documen">
            <a:extLst>
              <a:ext uri="{FF2B5EF4-FFF2-40B4-BE49-F238E27FC236}">
                <a16:creationId xmlns:a16="http://schemas.microsoft.com/office/drawing/2014/main" id="{103527DC-1ABA-441F-8B37-F97F713ADF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030" r="27140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5CE7-3E93-4DE5-E05F-4B73241BBE0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Consistent Product Performance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Fellowes, Cisco, and HON 540 products show steady, reliable sales performance over time.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Sales Support Role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These products support the overall sales success by complementing leading product offerings effectively.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6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6FDF-85B6-D017-EA29-C830EEED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Opportunities for Growth Among Top Products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14FB7-8823-4D90-5E3C-7BC51F0415B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Cross-Selling Strategies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Cross-selling encourages customers to buy complementary products, enhancing total sales value effectively.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Upselling Techniques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Upselling promotes higher-value product options to maximize revenue from existing customers.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New Market Penetration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Entering new markets expands customer base and drives significant growth opportunities for top products.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Woman holding notepad">
            <a:extLst>
              <a:ext uri="{FF2B5EF4-FFF2-40B4-BE49-F238E27FC236}">
                <a16:creationId xmlns:a16="http://schemas.microsoft.com/office/drawing/2014/main" id="{DE0299DE-2C41-4658-83A7-0A2659764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3235" r="47235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7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8C134-EB4A-08F5-1FE2-5E943A29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1280538"/>
            <a:ext cx="7995130" cy="1408176"/>
          </a:xfrm>
        </p:spPr>
        <p:txBody>
          <a:bodyPr anchor="b">
            <a:normAutofit/>
          </a:bodyPr>
          <a:lstStyle/>
          <a:p>
            <a:r>
              <a:rPr lang="en-IN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A6F47A-9C09-447B-2EAF-AD9C63776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013702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704087" y="3659393"/>
          <a:ext cx="10785783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CF56C-58F2-6FFF-1369-D8C85682A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3077378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0607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8518-7443-8E16-AD4F-1C7E64D3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DDE1C6-7CBB-FE01-8649-0923A5D523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792416"/>
            <a:ext cx="10691265" cy="527316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9E39FF-8B7F-6458-4E1D-891DD846FA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A2260-3F5C-7AF0-F6B0-1B86ACE6B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IN" sz="7600" dirty="0"/>
              <a:t>Executive Overview of Sales Performance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4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D1FB5-BE66-58A1-042F-5545226A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370" y="914400"/>
            <a:ext cx="6291521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Summary of Total Sales, Profit, and Orders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44A31-A5C1-BFA5-2FD2-6ADCB81DEEF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03370" y="2221992"/>
            <a:ext cx="6291522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 dirty="0"/>
              <a:t>Total Sales Overview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 dirty="0"/>
              <a:t>Aggregate sales figures reflect the company's revenue generated during the period. Tracking sales helps assess market demand and growth.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 dirty="0"/>
              <a:t>Profit Analysis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 dirty="0"/>
              <a:t>Total profits measure the financial gains after expenses, demonstrating the company's profitability and cost efficiency.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 dirty="0"/>
              <a:t>Orders Processed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 dirty="0"/>
              <a:t>The number of orders processed indicates operational volume and customer demand, impacting production and supply chain decisions.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08C937-1748-D160-849E-230C225A53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1" y="1336306"/>
            <a:ext cx="4916389" cy="2755634"/>
          </a:xfrm>
        </p:spPr>
      </p:pic>
    </p:spTree>
    <p:extLst>
      <p:ext uri="{BB962C8B-B14F-4D97-AF65-F5344CB8AC3E}">
        <p14:creationId xmlns:p14="http://schemas.microsoft.com/office/powerpoint/2010/main" val="244789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EA94A-4CB9-B1A4-8F01-24EE35FB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Analysis of Average Discount and Profit Margin</a:t>
            </a:r>
          </a:p>
        </p:txBody>
      </p:sp>
      <p:pic>
        <p:nvPicPr>
          <p:cNvPr id="5" name="Content Placeholder 4" descr="Shot of a businessman holding on to a bunch of cryptocurrency balloons on top of a graph against a white background">
            <a:extLst>
              <a:ext uri="{FF2B5EF4-FFF2-40B4-BE49-F238E27FC236}">
                <a16:creationId xmlns:a16="http://schemas.microsoft.com/office/drawing/2014/main" id="{65EB70F7-54D4-42C4-9CDD-4EFE0F0285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2630" r="4913" b="27478"/>
          <a:stretch>
            <a:fillRect/>
          </a:stretch>
        </p:blipFill>
        <p:spPr>
          <a:xfrm>
            <a:off x="483138" y="47993"/>
            <a:ext cx="2889611" cy="32919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DC687-560D-4C8B-65A4-0DBF3D91CCC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Discount Impact on Profits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Examining how varying average discount levels influence overall profit margins in business operations.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Pricing Effectiveness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Understanding how discount strategies affect pricing effectiveness and contribute to revenue generation.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Profitability Dynamics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Analyzing the dynamic relationship between discount rates and profitability to optimize business decisions.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88DF4D0B-32B4-2B44-2DC9-E367BA3A4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3" t="30251"/>
          <a:stretch>
            <a:fillRect/>
          </a:stretch>
        </p:blipFill>
        <p:spPr>
          <a:xfrm>
            <a:off x="599594" y="3429000"/>
            <a:ext cx="3149434" cy="19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62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04B5-4029-E04D-CE61-890ABB350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IN" sz="7600"/>
              <a:t>Insights by Product Category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9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1F4A1-CBF2-6AA3-46CB-960BCA3E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Technology: Highest Sales and Profit Contribution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091D-3315-A4C8-9803-BC140C0D969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Leading Sales Volume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Technology products dominate sales volume, indicating strong consumer demand and market presence.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/>
              <a:t>Profit Contribution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/>
              <a:t>Technology category contributes the highest profits, driving significant business growth and sustainability.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D8A80C-BF11-6FA4-7857-071F2E177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3" y="732583"/>
            <a:ext cx="5724300" cy="5410198"/>
          </a:xfrm>
        </p:spPr>
      </p:pic>
    </p:spTree>
    <p:extLst>
      <p:ext uri="{BB962C8B-B14F-4D97-AF65-F5344CB8AC3E}">
        <p14:creationId xmlns:p14="http://schemas.microsoft.com/office/powerpoint/2010/main" val="47763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E8E6D-0782-F975-53BC-9D0EC6F1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Furniture: Significant Sales with Moderate Profits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398EC-D8EF-0FCD-9246-EE6345952E5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r>
              <a:rPr lang="en-US" sz="1600" b="1" dirty="0"/>
              <a:t> </a:t>
            </a:r>
            <a:r>
              <a:rPr lang="en-US" sz="1600" b="1" u="sng" dirty="0"/>
              <a:t>Strong Sales Performance</a:t>
            </a:r>
          </a:p>
          <a:p>
            <a:r>
              <a:rPr lang="en-US" sz="1400" dirty="0"/>
              <a:t>Robust sales totaling </a:t>
            </a:r>
            <a:r>
              <a:rPr lang="en-US" sz="1400" b="1" dirty="0"/>
              <a:t>$742K</a:t>
            </a:r>
            <a:endParaRPr lang="en-US" sz="1400" dirty="0"/>
          </a:p>
          <a:p>
            <a:r>
              <a:rPr lang="en-US" sz="1400" dirty="0"/>
              <a:t>Reflects </a:t>
            </a:r>
            <a:r>
              <a:rPr lang="en-US" sz="1400" b="1" dirty="0"/>
              <a:t>strong market demand</a:t>
            </a:r>
            <a:r>
              <a:rPr lang="en-US" sz="1400" dirty="0"/>
              <a:t> and consistent customer interest</a:t>
            </a:r>
          </a:p>
          <a:p>
            <a:r>
              <a:rPr lang="en-US" sz="1600" b="1" u="sng" dirty="0"/>
              <a:t>Low Profit Margins</a:t>
            </a:r>
            <a:endParaRPr lang="en-US" sz="1400" b="1" u="sng" dirty="0"/>
          </a:p>
          <a:p>
            <a:r>
              <a:rPr lang="en-US" sz="1400" dirty="0"/>
              <a:t>Profit: </a:t>
            </a:r>
            <a:r>
              <a:rPr lang="en-US" sz="1400" b="1" dirty="0"/>
              <a:t>$18.45K</a:t>
            </a:r>
            <a:r>
              <a:rPr lang="en-US" sz="1400" dirty="0"/>
              <a:t> | Margin: </a:t>
            </a:r>
            <a:r>
              <a:rPr lang="en-US" sz="1400" b="1" dirty="0"/>
              <a:t>2.49%</a:t>
            </a:r>
            <a:endParaRPr lang="en-US" sz="1400" dirty="0"/>
          </a:p>
          <a:p>
            <a:r>
              <a:rPr lang="en-US" sz="1400" b="1" dirty="0"/>
              <a:t>High discount</a:t>
            </a:r>
            <a:r>
              <a:rPr lang="en-US" sz="1400" dirty="0"/>
              <a:t> of </a:t>
            </a:r>
            <a:r>
              <a:rPr lang="en-US" sz="1400" b="1" dirty="0"/>
              <a:t>17%</a:t>
            </a:r>
            <a:r>
              <a:rPr lang="en-US" sz="1400" dirty="0"/>
              <a:t> likely affecting profitability</a:t>
            </a:r>
          </a:p>
          <a:p>
            <a:r>
              <a:rPr lang="en-US" sz="1800" b="1" u="sng" dirty="0"/>
              <a:t>Optimization Opportunities</a:t>
            </a:r>
          </a:p>
          <a:p>
            <a:r>
              <a:rPr lang="en-US" sz="1400" b="1" dirty="0"/>
              <a:t>Reduce discounts</a:t>
            </a:r>
            <a:r>
              <a:rPr lang="en-US" sz="1400" dirty="0"/>
              <a:t> on high-demand items</a:t>
            </a:r>
          </a:p>
          <a:p>
            <a:r>
              <a:rPr lang="en-US" sz="1400" b="1" dirty="0"/>
              <a:t>Improve cost efficiency</a:t>
            </a:r>
            <a:r>
              <a:rPr lang="en-US" sz="1400" dirty="0"/>
              <a:t> in sourcing &amp; logistics</a:t>
            </a:r>
          </a:p>
          <a:p>
            <a:r>
              <a:rPr lang="en-US" sz="1400" b="1" dirty="0"/>
              <a:t>Refine pricing strategy</a:t>
            </a:r>
            <a:r>
              <a:rPr lang="en-US" sz="1400" dirty="0"/>
              <a:t> to boost margins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endParaRPr lang="en-US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9B988F-0855-7666-A124-24CDB3F7A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" y="912417"/>
            <a:ext cx="4835784" cy="5221684"/>
          </a:xfrm>
        </p:spPr>
      </p:pic>
    </p:spTree>
    <p:extLst>
      <p:ext uri="{BB962C8B-B14F-4D97-AF65-F5344CB8AC3E}">
        <p14:creationId xmlns:p14="http://schemas.microsoft.com/office/powerpoint/2010/main" val="65608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1641</Words>
  <Application>Microsoft Office PowerPoint</Application>
  <PresentationFormat>Widescreen</PresentationFormat>
  <Paragraphs>158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Calisto MT</vt:lpstr>
      <vt:lpstr>Univers Condensed</vt:lpstr>
      <vt:lpstr>ChronicleVTI</vt:lpstr>
      <vt:lpstr>Global superstore Sales Performance Summary Report: Key Metrics, Insights, and Trends</vt:lpstr>
      <vt:lpstr>Meeting Program</vt:lpstr>
      <vt:lpstr>PowerPoint Presentation</vt:lpstr>
      <vt:lpstr>Executive Overview of Sales Performance</vt:lpstr>
      <vt:lpstr>Summary of Total Sales, Profit, and Orders</vt:lpstr>
      <vt:lpstr>Analysis of Average Discount and Profit Margin</vt:lpstr>
      <vt:lpstr>Insights by Product Category</vt:lpstr>
      <vt:lpstr>Technology: Highest Sales and Profit Contribution</vt:lpstr>
      <vt:lpstr>Furniture: Significant Sales with Moderate Profits</vt:lpstr>
      <vt:lpstr>Office Supplies: Lower Sales and Profit Compared to Other Categories</vt:lpstr>
      <vt:lpstr>Sales and Profit Trends Over Time</vt:lpstr>
      <vt:lpstr>Yearly Profit Growth From 2014 to 2017</vt:lpstr>
      <vt:lpstr>Monthly Sales Trends and Peak Months</vt:lpstr>
      <vt:lpstr>Driving Factors Behind Observed Trends</vt:lpstr>
      <vt:lpstr>Regional Sales Performance Analysis</vt:lpstr>
      <vt:lpstr>West and East: Top Performing Regions</vt:lpstr>
      <vt:lpstr>Central: Moderate Sales Contribution</vt:lpstr>
      <vt:lpstr>South: Lowest Regional Sales and Opportunities for Growth</vt:lpstr>
      <vt:lpstr>Top Products Driving Sales Success</vt:lpstr>
      <vt:lpstr>Canon: Leading Product in Sales</vt:lpstr>
      <vt:lpstr>Fellowes, Cisco, and HON 540: Strong Contributors</vt:lpstr>
      <vt:lpstr>Opportunities for Growth Among Top Products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JOSE</dc:creator>
  <cp:lastModifiedBy>DAVID JOSE</cp:lastModifiedBy>
  <cp:revision>16</cp:revision>
  <dcterms:created xsi:type="dcterms:W3CDTF">2025-08-07T14:45:21Z</dcterms:created>
  <dcterms:modified xsi:type="dcterms:W3CDTF">2025-08-07T16:20:56Z</dcterms:modified>
</cp:coreProperties>
</file>