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0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7AD08-FD73-4657-BD32-926B00666116}"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IN"/>
        </a:p>
      </dgm:t>
    </dgm:pt>
    <dgm:pt modelId="{A9AE5764-55B0-4E2A-B231-42FDBA9D5047}">
      <dgm:prSet/>
      <dgm:spPr/>
      <dgm:t>
        <a:bodyPr/>
        <a:lstStyle/>
        <a:p>
          <a:pPr>
            <a:lnSpc>
              <a:spcPct val="100000"/>
            </a:lnSpc>
            <a:defRPr b="1"/>
          </a:pPr>
          <a:r>
            <a:rPr lang="en-IN"/>
            <a:t>Strong Regional Performance</a:t>
          </a:r>
        </a:p>
      </dgm:t>
    </dgm:pt>
    <dgm:pt modelId="{63041787-27AA-4F30-A174-B75C652ABF52}" type="parTrans" cxnId="{6A423A21-642F-434F-8CEE-11B5000FA703}">
      <dgm:prSet/>
      <dgm:spPr/>
      <dgm:t>
        <a:bodyPr/>
        <a:lstStyle/>
        <a:p>
          <a:endParaRPr lang="en-IN"/>
        </a:p>
      </dgm:t>
    </dgm:pt>
    <dgm:pt modelId="{F74C6D28-E2F6-40A9-94B8-6BEE3C21AB82}" type="sibTrans" cxnId="{6A423A21-642F-434F-8CEE-11B5000FA703}">
      <dgm:prSet/>
      <dgm:spPr/>
      <dgm:t>
        <a:bodyPr/>
        <a:lstStyle/>
        <a:p>
          <a:pPr>
            <a:lnSpc>
              <a:spcPct val="100000"/>
            </a:lnSpc>
            <a:defRPr b="1"/>
          </a:pPr>
          <a:endParaRPr lang="en-IN"/>
        </a:p>
      </dgm:t>
    </dgm:pt>
    <dgm:pt modelId="{718E806E-D2ED-4188-A9AB-3C86D26BC1CD}">
      <dgm:prSet/>
      <dgm:spPr/>
      <dgm:t>
        <a:bodyPr/>
        <a:lstStyle/>
        <a:p>
          <a:pPr>
            <a:lnSpc>
              <a:spcPct val="100000"/>
            </a:lnSpc>
          </a:pPr>
          <a:r>
            <a:rPr lang="en-IN" dirty="0"/>
            <a:t>The West region delivered the highest sales, while the South lagged, highlighting significant regional differences in performance.</a:t>
          </a:r>
        </a:p>
      </dgm:t>
    </dgm:pt>
    <dgm:pt modelId="{62823A92-1C2A-45F7-8B77-38C59BE9340B}" type="parTrans" cxnId="{C91903B1-555D-447F-B507-10321713BDDF}">
      <dgm:prSet/>
      <dgm:spPr/>
      <dgm:t>
        <a:bodyPr/>
        <a:lstStyle/>
        <a:p>
          <a:endParaRPr lang="en-IN"/>
        </a:p>
      </dgm:t>
    </dgm:pt>
    <dgm:pt modelId="{A25307A6-F841-4502-8B3A-4721240CF5B9}" type="sibTrans" cxnId="{C91903B1-555D-447F-B507-10321713BDDF}">
      <dgm:prSet/>
      <dgm:spPr/>
      <dgm:t>
        <a:bodyPr/>
        <a:lstStyle/>
        <a:p>
          <a:endParaRPr lang="en-IN"/>
        </a:p>
      </dgm:t>
    </dgm:pt>
    <dgm:pt modelId="{73DBC9AE-DF9A-422C-AB1C-BD7F97921512}">
      <dgm:prSet/>
      <dgm:spPr/>
      <dgm:t>
        <a:bodyPr/>
        <a:lstStyle/>
        <a:p>
          <a:pPr>
            <a:lnSpc>
              <a:spcPct val="100000"/>
            </a:lnSpc>
            <a:defRPr b="1"/>
          </a:pPr>
          <a:r>
            <a:rPr lang="en-IN"/>
            <a:t>Technology Leads Sales Categories</a:t>
          </a:r>
        </a:p>
      </dgm:t>
    </dgm:pt>
    <dgm:pt modelId="{C08C0344-A7E3-409B-AD40-64EB4876CA1E}" type="parTrans" cxnId="{8D8C682F-555D-4681-9828-8E932D356C33}">
      <dgm:prSet/>
      <dgm:spPr/>
      <dgm:t>
        <a:bodyPr/>
        <a:lstStyle/>
        <a:p>
          <a:endParaRPr lang="en-IN"/>
        </a:p>
      </dgm:t>
    </dgm:pt>
    <dgm:pt modelId="{FAB79297-DD2A-41AE-9D17-7425FA8210EB}" type="sibTrans" cxnId="{8D8C682F-555D-4681-9828-8E932D356C33}">
      <dgm:prSet/>
      <dgm:spPr/>
      <dgm:t>
        <a:bodyPr/>
        <a:lstStyle/>
        <a:p>
          <a:pPr>
            <a:lnSpc>
              <a:spcPct val="100000"/>
            </a:lnSpc>
            <a:defRPr b="1"/>
          </a:pPr>
          <a:endParaRPr lang="en-IN"/>
        </a:p>
      </dgm:t>
    </dgm:pt>
    <dgm:pt modelId="{055930C6-83EA-4885-B8BA-56AB719F9BB1}">
      <dgm:prSet/>
      <dgm:spPr/>
      <dgm:t>
        <a:bodyPr/>
        <a:lstStyle/>
        <a:p>
          <a:pPr>
            <a:lnSpc>
              <a:spcPct val="100000"/>
            </a:lnSpc>
          </a:pPr>
          <a:r>
            <a:rPr lang="en-IN"/>
            <a:t>Technology was the top-selling category, making the biggest contribution to total sales results.</a:t>
          </a:r>
        </a:p>
      </dgm:t>
    </dgm:pt>
    <dgm:pt modelId="{3C6B7BE0-DF52-4A64-8601-B5A7925CDA54}" type="parTrans" cxnId="{4FA81AD1-A192-49A7-8870-341EF6456618}">
      <dgm:prSet/>
      <dgm:spPr/>
      <dgm:t>
        <a:bodyPr/>
        <a:lstStyle/>
        <a:p>
          <a:endParaRPr lang="en-IN"/>
        </a:p>
      </dgm:t>
    </dgm:pt>
    <dgm:pt modelId="{272CE2C7-ACEA-4023-9496-B2013230C167}" type="sibTrans" cxnId="{4FA81AD1-A192-49A7-8870-341EF6456618}">
      <dgm:prSet/>
      <dgm:spPr/>
      <dgm:t>
        <a:bodyPr/>
        <a:lstStyle/>
        <a:p>
          <a:endParaRPr lang="en-IN"/>
        </a:p>
      </dgm:t>
    </dgm:pt>
    <dgm:pt modelId="{5903CB3A-9C9F-440C-B1E9-80EAFA69659D}">
      <dgm:prSet/>
      <dgm:spPr/>
      <dgm:t>
        <a:bodyPr/>
        <a:lstStyle/>
        <a:p>
          <a:pPr>
            <a:lnSpc>
              <a:spcPct val="100000"/>
            </a:lnSpc>
            <a:defRPr b="1"/>
          </a:pPr>
          <a:r>
            <a:rPr lang="en-IN"/>
            <a:t>Seasonal Sales Peaks</a:t>
          </a:r>
        </a:p>
      </dgm:t>
    </dgm:pt>
    <dgm:pt modelId="{731D1079-843B-4856-8A79-3BF06989F2BB}" type="parTrans" cxnId="{578BF619-5591-4716-B6A0-30A3E26F13C7}">
      <dgm:prSet/>
      <dgm:spPr/>
      <dgm:t>
        <a:bodyPr/>
        <a:lstStyle/>
        <a:p>
          <a:endParaRPr lang="en-IN"/>
        </a:p>
      </dgm:t>
    </dgm:pt>
    <dgm:pt modelId="{D96E2456-14E3-487C-AAC3-8170EB72A368}" type="sibTrans" cxnId="{578BF619-5591-4716-B6A0-30A3E26F13C7}">
      <dgm:prSet/>
      <dgm:spPr/>
      <dgm:t>
        <a:bodyPr/>
        <a:lstStyle/>
        <a:p>
          <a:endParaRPr lang="en-IN"/>
        </a:p>
      </dgm:t>
    </dgm:pt>
    <dgm:pt modelId="{4F66F00B-94C0-470F-A476-854ADFC71DFF}">
      <dgm:prSet/>
      <dgm:spPr/>
      <dgm:t>
        <a:bodyPr/>
        <a:lstStyle/>
        <a:p>
          <a:pPr>
            <a:lnSpc>
              <a:spcPct val="100000"/>
            </a:lnSpc>
          </a:pPr>
          <a:r>
            <a:rPr lang="en-IN"/>
            <a:t>Sales reached their highest point in November, emphasizing the importance of fourth-quarter performance and seasonality.</a:t>
          </a:r>
        </a:p>
      </dgm:t>
    </dgm:pt>
    <dgm:pt modelId="{23312EB3-98D5-4CBB-99BA-B9B7FCD3B406}" type="parTrans" cxnId="{19714718-4235-4853-BB66-BDE4C0639BF6}">
      <dgm:prSet/>
      <dgm:spPr/>
      <dgm:t>
        <a:bodyPr/>
        <a:lstStyle/>
        <a:p>
          <a:endParaRPr lang="en-IN"/>
        </a:p>
      </dgm:t>
    </dgm:pt>
    <dgm:pt modelId="{9F35908E-1B94-4D1B-9E58-22AE2444E886}" type="sibTrans" cxnId="{19714718-4235-4853-BB66-BDE4C0639BF6}">
      <dgm:prSet/>
      <dgm:spPr/>
      <dgm:t>
        <a:bodyPr/>
        <a:lstStyle/>
        <a:p>
          <a:endParaRPr lang="en-IN"/>
        </a:p>
      </dgm:t>
    </dgm:pt>
    <dgm:pt modelId="{8A203164-9A4F-429B-BE73-40BB06D6AF92}" type="pres">
      <dgm:prSet presAssocID="{B4B7AD08-FD73-4657-BD32-926B00666116}" presName="Root" presStyleCnt="0">
        <dgm:presLayoutVars>
          <dgm:dir/>
          <dgm:resizeHandles val="exact"/>
        </dgm:presLayoutVars>
      </dgm:prSet>
      <dgm:spPr/>
    </dgm:pt>
    <dgm:pt modelId="{839ECA98-7234-4313-93D3-F6D9474B15C3}" type="pres">
      <dgm:prSet presAssocID="{A9AE5764-55B0-4E2A-B231-42FDBA9D5047}" presName="Composite" presStyleCnt="0"/>
      <dgm:spPr/>
    </dgm:pt>
    <dgm:pt modelId="{2FF4EB59-127A-41A4-9DB2-60C8C9DDB0D0}" type="pres">
      <dgm:prSet presAssocID="{A9AE5764-55B0-4E2A-B231-42FDBA9D5047}"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r="33249" b="-2"/>
          <a:stretch/>
        </a:blipFill>
      </dgm:spPr>
      <dgm:extLst>
        <a:ext uri="{E40237B7-FDA0-4F09-8148-C483321AD2D9}">
          <dgm14:cNvPr xmlns:dgm14="http://schemas.microsoft.com/office/drawing/2010/diagram" id="0" name="" descr="Shot of a businessman looking thoughtfully at a graph against a white background"/>
        </a:ext>
      </dgm:extLst>
    </dgm:pt>
    <dgm:pt modelId="{5640937E-D5C8-4EA4-B00F-1CBFC3F068BE}" type="pres">
      <dgm:prSet presAssocID="{A9AE5764-55B0-4E2A-B231-42FDBA9D5047}" presName="Subtitle" presStyleLbl="revTx" presStyleIdx="0" presStyleCnt="6">
        <dgm:presLayoutVars>
          <dgm:chMax val="0"/>
          <dgm:bulletEnabled/>
        </dgm:presLayoutVars>
      </dgm:prSet>
      <dgm:spPr/>
    </dgm:pt>
    <dgm:pt modelId="{82287A98-8F03-4E80-8930-6F1AD09EF79C}" type="pres">
      <dgm:prSet presAssocID="{A9AE5764-55B0-4E2A-B231-42FDBA9D5047}" presName="Description" presStyleLbl="revTx" presStyleIdx="1" presStyleCnt="6">
        <dgm:presLayoutVars>
          <dgm:bulletEnabled/>
        </dgm:presLayoutVars>
      </dgm:prSet>
      <dgm:spPr/>
    </dgm:pt>
    <dgm:pt modelId="{300D40F3-14FB-4B42-BF9E-47BAEB50FE7C}" type="pres">
      <dgm:prSet presAssocID="{F74C6D28-E2F6-40A9-94B8-6BEE3C21AB82}" presName="sibTrans" presStyleLbl="sibTrans2D1" presStyleIdx="0" presStyleCnt="0"/>
      <dgm:spPr/>
    </dgm:pt>
    <dgm:pt modelId="{3FAA623A-5AEE-4BC2-8D5C-B328CF409408}" type="pres">
      <dgm:prSet presAssocID="{73DBC9AE-DF9A-422C-AB1C-BD7F97921512}" presName="Composite" presStyleCnt="0"/>
      <dgm:spPr/>
    </dgm:pt>
    <dgm:pt modelId="{449C8C1D-579F-4C83-ABC6-E93530025811}" type="pres">
      <dgm:prSet presAssocID="{73DBC9AE-DF9A-422C-AB1C-BD7F97921512}"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 r="-12" b="-11"/>
          <a:stretch/>
        </a:blipFill>
      </dgm:spPr>
      <dgm:extLst>
        <a:ext uri="{E40237B7-FDA0-4F09-8148-C483321AD2D9}">
          <dgm14:cNvPr xmlns:dgm14="http://schemas.microsoft.com/office/drawing/2010/diagram" id="0" name="" descr="Keep doing the presentation with tablet PC in hand: Virtual reality and virtual 3D will soon be indispensable for practical presentations."/>
        </a:ext>
      </dgm:extLst>
    </dgm:pt>
    <dgm:pt modelId="{CD1643AE-EEC1-4820-9668-056530A8F372}" type="pres">
      <dgm:prSet presAssocID="{73DBC9AE-DF9A-422C-AB1C-BD7F97921512}" presName="Subtitle" presStyleLbl="revTx" presStyleIdx="2" presStyleCnt="6">
        <dgm:presLayoutVars>
          <dgm:chMax val="0"/>
          <dgm:bulletEnabled/>
        </dgm:presLayoutVars>
      </dgm:prSet>
      <dgm:spPr/>
    </dgm:pt>
    <dgm:pt modelId="{D3C6F88D-653C-4D04-B2A3-755227E31006}" type="pres">
      <dgm:prSet presAssocID="{73DBC9AE-DF9A-422C-AB1C-BD7F97921512}" presName="Description" presStyleLbl="revTx" presStyleIdx="3" presStyleCnt="6">
        <dgm:presLayoutVars>
          <dgm:bulletEnabled/>
        </dgm:presLayoutVars>
      </dgm:prSet>
      <dgm:spPr/>
    </dgm:pt>
    <dgm:pt modelId="{44F1BE1F-6887-45A7-A848-C25CFD4A936B}" type="pres">
      <dgm:prSet presAssocID="{FAB79297-DD2A-41AE-9D17-7425FA8210EB}" presName="sibTrans" presStyleLbl="sibTrans2D1" presStyleIdx="0" presStyleCnt="0"/>
      <dgm:spPr/>
    </dgm:pt>
    <dgm:pt modelId="{5EB84697-C785-4954-8AA9-564D50C5F0AB}" type="pres">
      <dgm:prSet presAssocID="{5903CB3A-9C9F-440C-B1E9-80EAFA69659D}" presName="Composite" presStyleCnt="0"/>
      <dgm:spPr/>
    </dgm:pt>
    <dgm:pt modelId="{87E1C0C5-E3D4-4957-8605-95CAA1483A60}" type="pres">
      <dgm:prSet presAssocID="{5903CB3A-9C9F-440C-B1E9-80EAFA69659D}"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4085" r="31413" b="-3"/>
          <a:stretch/>
        </a:blipFill>
      </dgm:spPr>
      <dgm:extLst>
        <a:ext uri="{E40237B7-FDA0-4F09-8148-C483321AD2D9}">
          <dgm14:cNvPr xmlns:dgm14="http://schemas.microsoft.com/office/drawing/2010/diagram" id="0" name="" descr="Monthly Calendar November 2022 background"/>
        </a:ext>
      </dgm:extLst>
    </dgm:pt>
    <dgm:pt modelId="{8263DFC8-E039-405E-B40A-58168C69797D}" type="pres">
      <dgm:prSet presAssocID="{5903CB3A-9C9F-440C-B1E9-80EAFA69659D}" presName="Subtitle" presStyleLbl="revTx" presStyleIdx="4" presStyleCnt="6">
        <dgm:presLayoutVars>
          <dgm:chMax val="0"/>
          <dgm:bulletEnabled/>
        </dgm:presLayoutVars>
      </dgm:prSet>
      <dgm:spPr/>
    </dgm:pt>
    <dgm:pt modelId="{6DB7AD7C-A08F-4318-9514-6F3FA31A2477}" type="pres">
      <dgm:prSet presAssocID="{5903CB3A-9C9F-440C-B1E9-80EAFA69659D}" presName="Description" presStyleLbl="revTx" presStyleIdx="5" presStyleCnt="6">
        <dgm:presLayoutVars>
          <dgm:bulletEnabled/>
        </dgm:presLayoutVars>
      </dgm:prSet>
      <dgm:spPr/>
    </dgm:pt>
  </dgm:ptLst>
  <dgm:cxnLst>
    <dgm:cxn modelId="{3E6C5202-7CFD-4B5B-A23C-070D04B822C4}" type="presOf" srcId="{4F66F00B-94C0-470F-A476-854ADFC71DFF}" destId="{6DB7AD7C-A08F-4318-9514-6F3FA31A2477}" srcOrd="0" destOrd="0" presId="urn:microsoft.com/office/officeart/2024/3/layout/verticalVisualTextBlock1"/>
    <dgm:cxn modelId="{AB829B16-CF4D-441A-983E-3FB4DD946B3C}" type="presOf" srcId="{A9AE5764-55B0-4E2A-B231-42FDBA9D5047}" destId="{5640937E-D5C8-4EA4-B00F-1CBFC3F068BE}" srcOrd="0" destOrd="0" presId="urn:microsoft.com/office/officeart/2024/3/layout/verticalVisualTextBlock1"/>
    <dgm:cxn modelId="{19714718-4235-4853-BB66-BDE4C0639BF6}" srcId="{5903CB3A-9C9F-440C-B1E9-80EAFA69659D}" destId="{4F66F00B-94C0-470F-A476-854ADFC71DFF}" srcOrd="0" destOrd="0" parTransId="{23312EB3-98D5-4CBB-99BA-B9B7FCD3B406}" sibTransId="{9F35908E-1B94-4D1B-9E58-22AE2444E886}"/>
    <dgm:cxn modelId="{578BF619-5591-4716-B6A0-30A3E26F13C7}" srcId="{B4B7AD08-FD73-4657-BD32-926B00666116}" destId="{5903CB3A-9C9F-440C-B1E9-80EAFA69659D}" srcOrd="2" destOrd="0" parTransId="{731D1079-843B-4856-8A79-3BF06989F2BB}" sibTransId="{D96E2456-14E3-487C-AAC3-8170EB72A368}"/>
    <dgm:cxn modelId="{6A423A21-642F-434F-8CEE-11B5000FA703}" srcId="{B4B7AD08-FD73-4657-BD32-926B00666116}" destId="{A9AE5764-55B0-4E2A-B231-42FDBA9D5047}" srcOrd="0" destOrd="0" parTransId="{63041787-27AA-4F30-A174-B75C652ABF52}" sibTransId="{F74C6D28-E2F6-40A9-94B8-6BEE3C21AB82}"/>
    <dgm:cxn modelId="{8D8C682F-555D-4681-9828-8E932D356C33}" srcId="{B4B7AD08-FD73-4657-BD32-926B00666116}" destId="{73DBC9AE-DF9A-422C-AB1C-BD7F97921512}" srcOrd="1" destOrd="0" parTransId="{C08C0344-A7E3-409B-AD40-64EB4876CA1E}" sibTransId="{FAB79297-DD2A-41AE-9D17-7425FA8210EB}"/>
    <dgm:cxn modelId="{59BC5748-C06A-4717-9BA6-E076D8371FAC}" type="presOf" srcId="{055930C6-83EA-4885-B8BA-56AB719F9BB1}" destId="{D3C6F88D-653C-4D04-B2A3-755227E31006}" srcOrd="0" destOrd="0" presId="urn:microsoft.com/office/officeart/2024/3/layout/verticalVisualTextBlock1"/>
    <dgm:cxn modelId="{39E5B171-EC32-4850-A38C-38A22601F03A}" type="presOf" srcId="{718E806E-D2ED-4188-A9AB-3C86D26BC1CD}" destId="{82287A98-8F03-4E80-8930-6F1AD09EF79C}" srcOrd="0" destOrd="0" presId="urn:microsoft.com/office/officeart/2024/3/layout/verticalVisualTextBlock1"/>
    <dgm:cxn modelId="{B20B3C7B-212F-4EA9-B520-912F589F0F6F}" type="presOf" srcId="{5903CB3A-9C9F-440C-B1E9-80EAFA69659D}" destId="{8263DFC8-E039-405E-B40A-58168C69797D}" srcOrd="0" destOrd="0" presId="urn:microsoft.com/office/officeart/2024/3/layout/verticalVisualTextBlock1"/>
    <dgm:cxn modelId="{7A1E9F7C-078F-47D5-AB07-499D51AEB8A4}" type="presOf" srcId="{B4B7AD08-FD73-4657-BD32-926B00666116}" destId="{8A203164-9A4F-429B-BE73-40BB06D6AF92}" srcOrd="0" destOrd="0" presId="urn:microsoft.com/office/officeart/2024/3/layout/verticalVisualTextBlock1"/>
    <dgm:cxn modelId="{A83A5188-4627-4556-9B94-610E5E764C98}" type="presOf" srcId="{F74C6D28-E2F6-40A9-94B8-6BEE3C21AB82}" destId="{300D40F3-14FB-4B42-BF9E-47BAEB50FE7C}" srcOrd="0" destOrd="0" presId="urn:microsoft.com/office/officeart/2024/3/layout/verticalVisualTextBlock1"/>
    <dgm:cxn modelId="{484A7D9A-8243-4644-92EE-B0D588835093}" type="presOf" srcId="{FAB79297-DD2A-41AE-9D17-7425FA8210EB}" destId="{44F1BE1F-6887-45A7-A848-C25CFD4A936B}" srcOrd="0" destOrd="0" presId="urn:microsoft.com/office/officeart/2024/3/layout/verticalVisualTextBlock1"/>
    <dgm:cxn modelId="{C91903B1-555D-447F-B507-10321713BDDF}" srcId="{A9AE5764-55B0-4E2A-B231-42FDBA9D5047}" destId="{718E806E-D2ED-4188-A9AB-3C86D26BC1CD}" srcOrd="0" destOrd="0" parTransId="{62823A92-1C2A-45F7-8B77-38C59BE9340B}" sibTransId="{A25307A6-F841-4502-8B3A-4721240CF5B9}"/>
    <dgm:cxn modelId="{576D52B7-50F7-4527-9F46-3D0C369B2C55}" type="presOf" srcId="{73DBC9AE-DF9A-422C-AB1C-BD7F97921512}" destId="{CD1643AE-EEC1-4820-9668-056530A8F372}" srcOrd="0" destOrd="0" presId="urn:microsoft.com/office/officeart/2024/3/layout/verticalVisualTextBlock1"/>
    <dgm:cxn modelId="{4FA81AD1-A192-49A7-8870-341EF6456618}" srcId="{73DBC9AE-DF9A-422C-AB1C-BD7F97921512}" destId="{055930C6-83EA-4885-B8BA-56AB719F9BB1}" srcOrd="0" destOrd="0" parTransId="{3C6B7BE0-DF52-4A64-8601-B5A7925CDA54}" sibTransId="{272CE2C7-ACEA-4023-9496-B2013230C167}"/>
    <dgm:cxn modelId="{074E716E-7E55-47B2-991F-E77FD40B2A18}" type="presParOf" srcId="{8A203164-9A4F-429B-BE73-40BB06D6AF92}" destId="{839ECA98-7234-4313-93D3-F6D9474B15C3}" srcOrd="0" destOrd="0" presId="urn:microsoft.com/office/officeart/2024/3/layout/verticalVisualTextBlock1"/>
    <dgm:cxn modelId="{FA397C73-BB2C-43CA-B93C-F7A3E4AB074D}" type="presParOf" srcId="{839ECA98-7234-4313-93D3-F6D9474B15C3}" destId="{2FF4EB59-127A-41A4-9DB2-60C8C9DDB0D0}" srcOrd="0" destOrd="0" presId="urn:microsoft.com/office/officeart/2024/3/layout/verticalVisualTextBlock1"/>
    <dgm:cxn modelId="{63522F4D-528F-4634-AF7B-3E4F0BAA4C09}" type="presParOf" srcId="{839ECA98-7234-4313-93D3-F6D9474B15C3}" destId="{5640937E-D5C8-4EA4-B00F-1CBFC3F068BE}" srcOrd="1" destOrd="0" presId="urn:microsoft.com/office/officeart/2024/3/layout/verticalVisualTextBlock1"/>
    <dgm:cxn modelId="{8A28FA5D-9968-4EF2-8BE1-FB402F95F8DA}" type="presParOf" srcId="{839ECA98-7234-4313-93D3-F6D9474B15C3}" destId="{82287A98-8F03-4E80-8930-6F1AD09EF79C}" srcOrd="2" destOrd="0" presId="urn:microsoft.com/office/officeart/2024/3/layout/verticalVisualTextBlock1"/>
    <dgm:cxn modelId="{8FF4CEFE-EF00-4DE8-BBD3-0AA7EB340E10}" type="presParOf" srcId="{8A203164-9A4F-429B-BE73-40BB06D6AF92}" destId="{300D40F3-14FB-4B42-BF9E-47BAEB50FE7C}" srcOrd="1" destOrd="0" presId="urn:microsoft.com/office/officeart/2024/3/layout/verticalVisualTextBlock1"/>
    <dgm:cxn modelId="{8BDC45B9-58FE-4B4F-A9C6-92025A1E8036}" type="presParOf" srcId="{8A203164-9A4F-429B-BE73-40BB06D6AF92}" destId="{3FAA623A-5AEE-4BC2-8D5C-B328CF409408}" srcOrd="2" destOrd="0" presId="urn:microsoft.com/office/officeart/2024/3/layout/verticalVisualTextBlock1"/>
    <dgm:cxn modelId="{0BAFBA48-8B34-4BA4-BD3A-876122D173A5}" type="presParOf" srcId="{3FAA623A-5AEE-4BC2-8D5C-B328CF409408}" destId="{449C8C1D-579F-4C83-ABC6-E93530025811}" srcOrd="0" destOrd="0" presId="urn:microsoft.com/office/officeart/2024/3/layout/verticalVisualTextBlock1"/>
    <dgm:cxn modelId="{A7A18A75-7C87-47A5-86E3-50B766148D07}" type="presParOf" srcId="{3FAA623A-5AEE-4BC2-8D5C-B328CF409408}" destId="{CD1643AE-EEC1-4820-9668-056530A8F372}" srcOrd="1" destOrd="0" presId="urn:microsoft.com/office/officeart/2024/3/layout/verticalVisualTextBlock1"/>
    <dgm:cxn modelId="{FB102B4B-8C0D-4DDA-B496-AA296095EC82}" type="presParOf" srcId="{3FAA623A-5AEE-4BC2-8D5C-B328CF409408}" destId="{D3C6F88D-653C-4D04-B2A3-755227E31006}" srcOrd="2" destOrd="0" presId="urn:microsoft.com/office/officeart/2024/3/layout/verticalVisualTextBlock1"/>
    <dgm:cxn modelId="{7906A8A8-A3BE-4EAF-8E43-C7736EED4693}" type="presParOf" srcId="{8A203164-9A4F-429B-BE73-40BB06D6AF92}" destId="{44F1BE1F-6887-45A7-A848-C25CFD4A936B}" srcOrd="3" destOrd="0" presId="urn:microsoft.com/office/officeart/2024/3/layout/verticalVisualTextBlock1"/>
    <dgm:cxn modelId="{E36493B2-2E66-4356-BD59-09C91E2E0ED0}" type="presParOf" srcId="{8A203164-9A4F-429B-BE73-40BB06D6AF92}" destId="{5EB84697-C785-4954-8AA9-564D50C5F0AB}" srcOrd="4" destOrd="0" presId="urn:microsoft.com/office/officeart/2024/3/layout/verticalVisualTextBlock1"/>
    <dgm:cxn modelId="{589DBFF9-8D80-468F-B764-06A94D7C6709}" type="presParOf" srcId="{5EB84697-C785-4954-8AA9-564D50C5F0AB}" destId="{87E1C0C5-E3D4-4957-8605-95CAA1483A60}" srcOrd="0" destOrd="0" presId="urn:microsoft.com/office/officeart/2024/3/layout/verticalVisualTextBlock1"/>
    <dgm:cxn modelId="{B91E7E10-0EC8-4F65-AB92-B02C0FC3DC24}" type="presParOf" srcId="{5EB84697-C785-4954-8AA9-564D50C5F0AB}" destId="{8263DFC8-E039-405E-B40A-58168C69797D}" srcOrd="1" destOrd="0" presId="urn:microsoft.com/office/officeart/2024/3/layout/verticalVisualTextBlock1"/>
    <dgm:cxn modelId="{1D0B5E2E-2FE7-4D02-A530-84231AD3F3FD}" type="presParOf" srcId="{5EB84697-C785-4954-8AA9-564D50C5F0AB}" destId="{6DB7AD7C-A08F-4318-9514-6F3FA31A2477}" srcOrd="2" destOrd="0" presId="urn:microsoft.com/office/officeart/2024/3/layout/verticalVisualTextBlock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4EB59-127A-41A4-9DB2-60C8C9DDB0D0}">
      <dsp:nvSpPr>
        <dsp:cNvPr id="0" name=""/>
        <dsp:cNvSpPr/>
      </dsp:nvSpPr>
      <dsp:spPr>
        <a:xfrm>
          <a:off x="0" y="0"/>
          <a:ext cx="1615380" cy="16153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r="33249" b="-2"/>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5640937E-D5C8-4EA4-B00F-1CBFC3F068BE}">
      <dsp:nvSpPr>
        <dsp:cNvPr id="0" name=""/>
        <dsp:cNvSpPr/>
      </dsp:nvSpPr>
      <dsp:spPr>
        <a:xfrm>
          <a:off x="1795380" y="0"/>
          <a:ext cx="4590537" cy="37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Strong Regional Performance</a:t>
          </a:r>
        </a:p>
      </dsp:txBody>
      <dsp:txXfrm>
        <a:off x="1795380" y="0"/>
        <a:ext cx="4590537" cy="370872"/>
      </dsp:txXfrm>
    </dsp:sp>
    <dsp:sp modelId="{82287A98-8F03-4E80-8930-6F1AD09EF79C}">
      <dsp:nvSpPr>
        <dsp:cNvPr id="0" name=""/>
        <dsp:cNvSpPr/>
      </dsp:nvSpPr>
      <dsp:spPr>
        <a:xfrm>
          <a:off x="1795380" y="370872"/>
          <a:ext cx="4590537" cy="1244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dirty="0"/>
            <a:t>The West region delivered the highest sales, while the South lagged, highlighting significant regional differences in performance.</a:t>
          </a:r>
        </a:p>
      </dsp:txBody>
      <dsp:txXfrm>
        <a:off x="1795380" y="370872"/>
        <a:ext cx="4590537" cy="1244507"/>
      </dsp:txXfrm>
    </dsp:sp>
    <dsp:sp modelId="{449C8C1D-579F-4C83-ABC6-E93530025811}">
      <dsp:nvSpPr>
        <dsp:cNvPr id="0" name=""/>
        <dsp:cNvSpPr/>
      </dsp:nvSpPr>
      <dsp:spPr>
        <a:xfrm>
          <a:off x="0" y="1744610"/>
          <a:ext cx="1615380" cy="16153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 r="-12" b="-11"/>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CD1643AE-EEC1-4820-9668-056530A8F372}">
      <dsp:nvSpPr>
        <dsp:cNvPr id="0" name=""/>
        <dsp:cNvSpPr/>
      </dsp:nvSpPr>
      <dsp:spPr>
        <a:xfrm>
          <a:off x="1795380" y="1744610"/>
          <a:ext cx="4590537" cy="37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Technology Leads Sales Categories</a:t>
          </a:r>
        </a:p>
      </dsp:txBody>
      <dsp:txXfrm>
        <a:off x="1795380" y="1744610"/>
        <a:ext cx="4590537" cy="370872"/>
      </dsp:txXfrm>
    </dsp:sp>
    <dsp:sp modelId="{D3C6F88D-653C-4D04-B2A3-755227E31006}">
      <dsp:nvSpPr>
        <dsp:cNvPr id="0" name=""/>
        <dsp:cNvSpPr/>
      </dsp:nvSpPr>
      <dsp:spPr>
        <a:xfrm>
          <a:off x="1795380" y="2115483"/>
          <a:ext cx="4590537" cy="1244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Technology was the top-selling category, making the biggest contribution to total sales results.</a:t>
          </a:r>
        </a:p>
      </dsp:txBody>
      <dsp:txXfrm>
        <a:off x="1795380" y="2115483"/>
        <a:ext cx="4590537" cy="1244507"/>
      </dsp:txXfrm>
    </dsp:sp>
    <dsp:sp modelId="{87E1C0C5-E3D4-4957-8605-95CAA1483A60}">
      <dsp:nvSpPr>
        <dsp:cNvPr id="0" name=""/>
        <dsp:cNvSpPr/>
      </dsp:nvSpPr>
      <dsp:spPr>
        <a:xfrm>
          <a:off x="0" y="3489221"/>
          <a:ext cx="1615380" cy="161538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4085" r="31413" b="-3"/>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8263DFC8-E039-405E-B40A-58168C69797D}">
      <dsp:nvSpPr>
        <dsp:cNvPr id="0" name=""/>
        <dsp:cNvSpPr/>
      </dsp:nvSpPr>
      <dsp:spPr>
        <a:xfrm>
          <a:off x="1795380" y="3489221"/>
          <a:ext cx="4590537" cy="37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Seasonal Sales Peaks</a:t>
          </a:r>
        </a:p>
      </dsp:txBody>
      <dsp:txXfrm>
        <a:off x="1795380" y="3489221"/>
        <a:ext cx="4590537" cy="370872"/>
      </dsp:txXfrm>
    </dsp:sp>
    <dsp:sp modelId="{6DB7AD7C-A08F-4318-9514-6F3FA31A2477}">
      <dsp:nvSpPr>
        <dsp:cNvPr id="0" name=""/>
        <dsp:cNvSpPr/>
      </dsp:nvSpPr>
      <dsp:spPr>
        <a:xfrm>
          <a:off x="1795380" y="3860094"/>
          <a:ext cx="4590537" cy="1244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Sales reached their highest point in November, emphasizing the importance of fourth-quarter performance and seasonality.</a:t>
          </a:r>
        </a:p>
      </dsp:txBody>
      <dsp:txXfrm>
        <a:off x="1795380" y="3860094"/>
        <a:ext cx="4590537" cy="1244507"/>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AC49-D5CE-4171-B791-F38F1AD43C90}" type="datetimeFigureOut">
              <a:rPr lang="en-IN" smtClean="0"/>
              <a:t>16-08-2025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813E3-0C43-46F6-85DA-44A85BA8E12E}" type="slidenum">
              <a:rPr lang="en-IN" smtClean="0"/>
              <a:t>‹#›</a:t>
            </a:fld>
            <a:endParaRPr lang="en-IN"/>
          </a:p>
        </p:txBody>
      </p:sp>
    </p:spTree>
    <p:extLst>
      <p:ext uri="{BB962C8B-B14F-4D97-AF65-F5344CB8AC3E}">
        <p14:creationId xmlns:p14="http://schemas.microsoft.com/office/powerpoint/2010/main" val="271988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The West region achieved the highest sales, while the South recorded the lowest. Technology emerged as the leading category, contributing the most to total sales. Notably, sales peaked in November, illustrating strong seasonality in the fourth quarter and emphasizing the importance of year-end performance.</a:t>
            </a:r>
          </a:p>
        </p:txBody>
      </p:sp>
      <p:sp>
        <p:nvSpPr>
          <p:cNvPr id="4" name="Slide Number Placeholder 3"/>
          <p:cNvSpPr>
            <a:spLocks noGrp="1"/>
          </p:cNvSpPr>
          <p:nvPr>
            <p:ph type="sldNum" sz="quarter" idx="5"/>
          </p:nvPr>
        </p:nvSpPr>
        <p:spPr/>
        <p:txBody>
          <a:bodyPr/>
          <a:lstStyle/>
          <a:p>
            <a:fld id="{F08813E3-0C43-46F6-85DA-44A85BA8E12E}" type="slidenum">
              <a:rPr lang="en-IN" smtClean="0"/>
              <a:t>3</a:t>
            </a:fld>
            <a:endParaRPr lang="en-IN"/>
          </a:p>
        </p:txBody>
      </p:sp>
    </p:spTree>
    <p:extLst>
      <p:ext uri="{BB962C8B-B14F-4D97-AF65-F5344CB8AC3E}">
        <p14:creationId xmlns:p14="http://schemas.microsoft.com/office/powerpoint/2010/main" val="220830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147787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FFC64-7BD8-4718-AF67-6A7BC9172803}"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429332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246418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3382633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783433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121347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3543411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3073560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225169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26577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FFC64-7BD8-4718-AF67-6A7BC917280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221219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FFC64-7BD8-4718-AF67-6A7BC9172803}"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376575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FFC64-7BD8-4718-AF67-6A7BC9172803}" type="datetimeFigureOut">
              <a:rPr lang="en-IN" smtClean="0"/>
              <a:t>16-08-2025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32648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FFC64-7BD8-4718-AF67-6A7BC9172803}" type="datetimeFigureOut">
              <a:rPr lang="en-IN" smtClean="0"/>
              <a:t>16-08-2025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228672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FFC64-7BD8-4718-AF67-6A7BC9172803}" type="datetimeFigureOut">
              <a:rPr lang="en-IN" smtClean="0"/>
              <a:t>16-08-2025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92621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FFC64-7BD8-4718-AF67-6A7BC9172803}"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15679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FFC64-7BD8-4718-AF67-6A7BC9172803}"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2058D-1594-497B-A175-01C1EEEE5072}" type="slidenum">
              <a:rPr lang="en-IN" smtClean="0"/>
              <a:t>‹#›</a:t>
            </a:fld>
            <a:endParaRPr lang="en-IN"/>
          </a:p>
        </p:txBody>
      </p:sp>
    </p:spTree>
    <p:extLst>
      <p:ext uri="{BB962C8B-B14F-4D97-AF65-F5344CB8AC3E}">
        <p14:creationId xmlns:p14="http://schemas.microsoft.com/office/powerpoint/2010/main" val="175538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EFFC64-7BD8-4718-AF67-6A7BC9172803}" type="datetimeFigureOut">
              <a:rPr lang="en-IN" smtClean="0"/>
              <a:t>16-08-2025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D2058D-1594-497B-A175-01C1EEEE5072}" type="slidenum">
              <a:rPr lang="en-IN" smtClean="0"/>
              <a:t>‹#›</a:t>
            </a:fld>
            <a:endParaRPr lang="en-IN"/>
          </a:p>
        </p:txBody>
      </p:sp>
    </p:spTree>
    <p:extLst>
      <p:ext uri="{BB962C8B-B14F-4D97-AF65-F5344CB8AC3E}">
        <p14:creationId xmlns:p14="http://schemas.microsoft.com/office/powerpoint/2010/main" val="176430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F48A-B8FE-5F68-A4B8-D0D820238597}"/>
              </a:ext>
            </a:extLst>
          </p:cNvPr>
          <p:cNvSpPr>
            <a:spLocks noGrp="1"/>
          </p:cNvSpPr>
          <p:nvPr>
            <p:ph type="ctrTitle"/>
          </p:nvPr>
        </p:nvSpPr>
        <p:spPr/>
        <p:txBody>
          <a:bodyPr/>
          <a:lstStyle/>
          <a:p>
            <a:r>
              <a:rPr lang="en-US" b="1" dirty="0"/>
              <a:t>Superstore Sales Performance</a:t>
            </a:r>
            <a:endParaRPr lang="en-IN" b="1" dirty="0"/>
          </a:p>
        </p:txBody>
      </p:sp>
      <p:sp>
        <p:nvSpPr>
          <p:cNvPr id="4" name="Subtitle 3">
            <a:extLst>
              <a:ext uri="{FF2B5EF4-FFF2-40B4-BE49-F238E27FC236}">
                <a16:creationId xmlns:a16="http://schemas.microsoft.com/office/drawing/2014/main" id="{66CCF401-2F63-2EA4-481B-370E4AF49FF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6506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F195-7A31-A80B-E595-287BC3B19CBC}"/>
              </a:ext>
            </a:extLst>
          </p:cNvPr>
          <p:cNvSpPr>
            <a:spLocks noGrp="1"/>
          </p:cNvSpPr>
          <p:nvPr>
            <p:ph type="title"/>
          </p:nvPr>
        </p:nvSpPr>
        <p:spPr/>
        <p:txBody>
          <a:bodyPr/>
          <a:lstStyle/>
          <a:p>
            <a:endParaRPr lang="en-IN"/>
          </a:p>
        </p:txBody>
      </p:sp>
      <p:pic>
        <p:nvPicPr>
          <p:cNvPr id="13" name="Content Placeholder 12" descr="A screenshot of a graph">
            <a:extLst>
              <a:ext uri="{FF2B5EF4-FFF2-40B4-BE49-F238E27FC236}">
                <a16:creationId xmlns:a16="http://schemas.microsoft.com/office/drawing/2014/main" id="{D11943BB-1118-7F7D-188C-97CBAD666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66302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D369169-78D3-046F-6EEA-91FB71B27BD1}"/>
              </a:ext>
            </a:extLst>
          </p:cNvPr>
          <p:cNvSpPr>
            <a:spLocks noGrp="1"/>
          </p:cNvSpPr>
          <p:nvPr>
            <p:ph type="title"/>
          </p:nvPr>
        </p:nvSpPr>
        <p:spPr>
          <a:xfrm>
            <a:off x="496112" y="685801"/>
            <a:ext cx="2743200" cy="5105400"/>
          </a:xfrm>
        </p:spPr>
        <p:txBody>
          <a:bodyPr>
            <a:normAutofit/>
          </a:bodyPr>
          <a:lstStyle/>
          <a:p>
            <a:pPr algn="l"/>
            <a:r>
              <a:rPr lang="en-IN" sz="3200" b="1" dirty="0"/>
              <a:t>Sales Performance Insights</a:t>
            </a:r>
            <a:endParaRPr lang="en-IN" sz="3200" b="1" dirty="0">
              <a:solidFill>
                <a:srgbClr val="FFFFFF"/>
              </a:solidFill>
            </a:endParaRPr>
          </a:p>
        </p:txBody>
      </p:sp>
      <p:grpSp>
        <p:nvGrpSpPr>
          <p:cNvPr id="13" name="Group 12">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5"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6"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7"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8"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aphicFrame>
        <p:nvGraphicFramePr>
          <p:cNvPr id="4" name="Content Placeholder 4">
            <a:extLst>
              <a:ext uri="{FF2B5EF4-FFF2-40B4-BE49-F238E27FC236}">
                <a16:creationId xmlns:a16="http://schemas.microsoft.com/office/drawing/2014/main" id="{56FB33A5-7646-4A5E-ADB3-B485D031CD15}"/>
              </a:ext>
            </a:extLst>
          </p:cNvPr>
          <p:cNvGraphicFramePr>
            <a:graphicFrameLocks noGrp="1"/>
          </p:cNvGraphicFramePr>
          <p:nvPr>
            <p:ph idx="1"/>
            <p:extLst>
              <p:ext uri="{D42A27DB-BD31-4B8C-83A1-F6EECF244321}">
                <p14:modId xmlns:p14="http://schemas.microsoft.com/office/powerpoint/2010/main" val="43782721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117106" y="685801"/>
          <a:ext cx="6385918"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901330"/>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119</TotalTime>
  <Words>128</Words>
  <Application>Microsoft Office PowerPoint</Application>
  <PresentationFormat>Widescreen</PresentationFormat>
  <Paragraphs>10</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Arial</vt:lpstr>
      <vt:lpstr>Corbel</vt:lpstr>
      <vt:lpstr>Parallax</vt:lpstr>
      <vt:lpstr>Superstore Sales Performance</vt:lpstr>
      <vt:lpstr>PowerPoint Presentation</vt:lpstr>
      <vt:lpstr>Sales Performance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JOSE</dc:creator>
  <cp:lastModifiedBy>DAVID JOSE</cp:lastModifiedBy>
  <cp:revision>3</cp:revision>
  <dcterms:created xsi:type="dcterms:W3CDTF">2025-08-16T09:21:44Z</dcterms:created>
  <dcterms:modified xsi:type="dcterms:W3CDTF">2025-08-16T11:20:59Z</dcterms:modified>
</cp:coreProperties>
</file>