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6"/>
  </p:notesMasterIdLst>
  <p:handoutMasterIdLst>
    <p:handoutMasterId r:id="rId57"/>
  </p:handoutMasterIdLst>
  <p:sldIdLst>
    <p:sldId id="283" r:id="rId35"/>
    <p:sldId id="263" r:id="rId36"/>
    <p:sldId id="279" r:id="rId37"/>
    <p:sldId id="268" r:id="rId38"/>
    <p:sldId id="292" r:id="rId39"/>
    <p:sldId id="290"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257" r:id="rId5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reating the project" id="{73C69594-0ADE-4BE2-8ADD-1BD08A5CD6F4}">
          <p14:sldIdLst>
            <p14:sldId id="283"/>
            <p14:sldId id="263"/>
            <p14:sldId id="279"/>
            <p14:sldId id="268"/>
            <p14:sldId id="292"/>
            <p14:sldId id="290"/>
          </p14:sldIdLst>
        </p14:section>
        <p14:section name="Creating your first bot" id="{4D0BBD16-FD53-445C-A0FD-123F9ADB4071}">
          <p14:sldIdLst>
            <p14:sldId id="293"/>
            <p14:sldId id="294"/>
            <p14:sldId id="295"/>
          </p14:sldIdLst>
        </p14:section>
        <p14:section name="Adding interactivity" id="{0B9A9713-5736-41AE-972C-25FE73926E1D}">
          <p14:sldIdLst>
            <p14:sldId id="296"/>
            <p14:sldId id="297"/>
            <p14:sldId id="298"/>
            <p14:sldId id="299"/>
          </p14:sldIdLst>
        </p14:section>
        <p14:section name="Moving beyond the console" id="{E911A43A-4509-4416-9D3D-A0EF1E72CF95}">
          <p14:sldIdLst>
            <p14:sldId id="300"/>
            <p14:sldId id="301"/>
            <p14:sldId id="302"/>
            <p14:sldId id="303"/>
            <p14:sldId id="304"/>
          </p14:sldIdLst>
        </p14:section>
        <p14:section name="Sample bots" id="{85327326-542A-4983-9DA8-31AAB6036C79}">
          <p14:sldIdLst>
            <p14:sldId id="305"/>
            <p14:sldId id="306"/>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98" d="100"/>
          <a:sy n="98" d="100"/>
        </p:scale>
        <p:origin x="78" y="47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8/25/2016 12:47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8/25/2016 12:47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27.xml"/><Relationship Id="rId7" Type="http://schemas.openxmlformats.org/officeDocument/2006/relationships/image" Target="../media/image1.png"/><Relationship Id="rId2" Type="http://schemas.openxmlformats.org/officeDocument/2006/relationships/customXml" Target="../../customXml/item22.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28.xml"/><Relationship Id="rId4" Type="http://schemas.openxmlformats.org/officeDocument/2006/relationships/customXml" Target="../../customXml/item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3.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3.xml"/><Relationship Id="rId4" Type="http://schemas.openxmlformats.org/officeDocument/2006/relationships/customXml" Target="../../customXml/item1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6.xml"/><Relationship Id="rId6" Type="http://schemas.openxmlformats.org/officeDocument/2006/relationships/slideMaster" Target="../slideMasters/slideMaster1.xml"/><Relationship Id="rId5" Type="http://schemas.openxmlformats.org/officeDocument/2006/relationships/customXml" Target="../../customXml/item29.xml"/><Relationship Id="rId4" Type="http://schemas.openxmlformats.org/officeDocument/2006/relationships/customXml" Target="../../customXml/item21.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1.png"/><Relationship Id="rId2" Type="http://schemas.openxmlformats.org/officeDocument/2006/relationships/customXml" Target="../../customXml/item26.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7.xml"/><Relationship Id="rId4" Type="http://schemas.openxmlformats.org/officeDocument/2006/relationships/customXml" Target="../../customXml/item13.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2.png"/><Relationship Id="rId2" Type="http://schemas.openxmlformats.org/officeDocument/2006/relationships/customXml" Target="../../customXml/item5.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14.xml"/><Relationship Id="rId4" Type="http://schemas.openxmlformats.org/officeDocument/2006/relationships/customXml" Target="../../customXml/item9.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2.png"/><Relationship Id="rId2" Type="http://schemas.openxmlformats.org/officeDocument/2006/relationships/customXml" Target="../../customXml/item12.xml"/><Relationship Id="rId1" Type="http://schemas.openxmlformats.org/officeDocument/2006/relationships/customXml" Target="../../customXml/item20.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10.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a:t>
            </a:r>
            <a:r>
              <a:rPr lang="en-US" sz="1000" baseline="0" dirty="0" smtClean="0">
                <a:solidFill>
                  <a:schemeClr val="bg1"/>
                </a:solidFill>
                <a:cs typeface="Segoe UI" pitchFamily="34" charset="0"/>
              </a:rPr>
              <a:t>2016 </a:t>
            </a:r>
            <a:r>
              <a:rPr lang="en-US" sz="1000" baseline="0" dirty="0">
                <a:solidFill>
                  <a:schemeClr val="bg1"/>
                </a:solidFill>
                <a:cs typeface="Segoe UI" pitchFamily="34" charset="0"/>
              </a:rPr>
              <a:t>Microsoft Corporation. All rights reserved. </a:t>
            </a:r>
            <a:r>
              <a:rPr lang="en-US" sz="1000" baseline="0" dirty="0" smtClean="0">
                <a:solidFill>
                  <a:schemeClr val="bg1"/>
                </a:solidFill>
                <a:cs typeface="Segoe UI" pitchFamily="34" charset="0"/>
              </a:rPr>
              <a:t>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smtClean="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smtClean="0"/>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1/relationships/webextension" Target="../webextensions/webextension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1/relationships/webextension" Target="../webextensions/webextension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hyperlink" Target="https://docs.botframework.com/en-us/tools/bot-framework-emulator/" TargetMode="Externa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bots.botframework.com/" TargetMode="External"/><Relationship Id="rId2" Type="http://schemas.openxmlformats.org/officeDocument/2006/relationships/hyperlink" Target="https://github.com/Microsoft/BotBuilder/tree/master/Node/examples" TargetMode="Externa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4.xml"/><Relationship Id="rId5" Type="http://schemas.openxmlformats.org/officeDocument/2006/relationships/image" Target="../media/image12.emf"/><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9"/>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solidFill>
                  <a:schemeClr val="bg1"/>
                </a:solidFill>
              </a:rPr>
              <a:t>Ryan Volum</a:t>
            </a:r>
          </a:p>
          <a:p>
            <a:pPr lvl="0"/>
            <a:r>
              <a:rPr lang="en-US" dirty="0" smtClean="0">
                <a:solidFill>
                  <a:schemeClr val="bg1"/>
                </a:solidFill>
              </a:rPr>
              <a:t>Christopher Harrison</a:t>
            </a:r>
            <a:endParaRPr lang="en-US" dirty="0" smtClean="0">
              <a:solidFill>
                <a:schemeClr val="bg1"/>
              </a:solidFill>
            </a:endParaRP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smtClean="0">
                <a:solidFill>
                  <a:schemeClr val="bg1"/>
                </a:solidFill>
              </a:rPr>
              <a:t>Hello, Bots!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information from the user</a:t>
            </a:r>
            <a:endParaRPr lang="en-US" dirty="0"/>
          </a:p>
        </p:txBody>
      </p:sp>
      <p:sp>
        <p:nvSpPr>
          <p:cNvPr id="3" name="Text Placeholder 2"/>
          <p:cNvSpPr>
            <a:spLocks noGrp="1"/>
          </p:cNvSpPr>
          <p:nvPr>
            <p:ph type="body" sz="quarter" idx="10"/>
          </p:nvPr>
        </p:nvSpPr>
        <p:spPr>
          <a:xfrm>
            <a:off x="365760" y="1371600"/>
            <a:ext cx="11704320" cy="1391150"/>
          </a:xfrm>
        </p:spPr>
        <p:txBody>
          <a:bodyPr/>
          <a:lstStyle/>
          <a:p>
            <a:r>
              <a:rPr lang="en-US" dirty="0" smtClean="0"/>
              <a:t>The initial message is in </a:t>
            </a:r>
            <a:r>
              <a:rPr lang="en-US" b="1" dirty="0" err="1" smtClean="0">
                <a:latin typeface="Consolas" panose="020B0609020204030204" pitchFamily="49" charset="0"/>
              </a:rPr>
              <a:t>session.message</a:t>
            </a:r>
            <a:endParaRPr lang="en-US" b="1" dirty="0" smtClean="0">
              <a:latin typeface="Consolas" panose="020B0609020204030204" pitchFamily="49" charset="0"/>
            </a:endParaRPr>
          </a:p>
          <a:p>
            <a:r>
              <a:rPr lang="en-US" dirty="0" smtClean="0"/>
              <a:t>Often sent to LUIS for processing</a:t>
            </a:r>
          </a:p>
          <a:p>
            <a:pPr lvl="1"/>
            <a:r>
              <a:rPr lang="en-US" dirty="0" smtClean="0"/>
              <a:t>More on that later</a:t>
            </a:r>
          </a:p>
        </p:txBody>
      </p:sp>
    </p:spTree>
    <p:extLst>
      <p:ext uri="{BB962C8B-B14F-4D97-AF65-F5344CB8AC3E}">
        <p14:creationId xmlns:p14="http://schemas.microsoft.com/office/powerpoint/2010/main" val="4738470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Asking the user for information</a:t>
            </a:r>
            <a:endParaRPr lang="en-US" dirty="0"/>
          </a:p>
        </p:txBody>
      </p:sp>
      <p:sp>
        <p:nvSpPr>
          <p:cNvPr id="3" name="Text Placeholder 2"/>
          <p:cNvSpPr>
            <a:spLocks noGrp="1"/>
          </p:cNvSpPr>
          <p:nvPr>
            <p:ph type="body" sz="quarter" idx="10"/>
          </p:nvPr>
        </p:nvSpPr>
        <p:spPr>
          <a:xfrm>
            <a:off x="365760" y="1371600"/>
            <a:ext cx="11704320" cy="2099036"/>
          </a:xfrm>
        </p:spPr>
        <p:txBody>
          <a:bodyPr/>
          <a:lstStyle/>
          <a:p>
            <a:r>
              <a:rPr lang="en-US" dirty="0" smtClean="0"/>
              <a:t>Done through prompts</a:t>
            </a:r>
          </a:p>
          <a:p>
            <a:pPr lvl="1"/>
            <a:r>
              <a:rPr lang="en-US" dirty="0" smtClean="0"/>
              <a:t>Text</a:t>
            </a:r>
          </a:p>
          <a:p>
            <a:pPr lvl="1"/>
            <a:r>
              <a:rPr lang="en-US" dirty="0" smtClean="0"/>
              <a:t>Number</a:t>
            </a:r>
          </a:p>
          <a:p>
            <a:pPr lvl="1"/>
            <a:r>
              <a:rPr lang="en-US" dirty="0" smtClean="0"/>
              <a:t>Choice</a:t>
            </a:r>
          </a:p>
          <a:p>
            <a:r>
              <a:rPr lang="en-US" dirty="0" smtClean="0"/>
              <a:t>Received in </a:t>
            </a:r>
            <a:r>
              <a:rPr lang="en-US" b="1" dirty="0" smtClean="0">
                <a:latin typeface="Consolas" panose="020B0609020204030204" pitchFamily="49" charset="0"/>
              </a:rPr>
              <a:t>response</a:t>
            </a:r>
            <a:endParaRPr lang="en-US" b="1" dirty="0">
              <a:latin typeface="Consolas" panose="020B0609020204030204" pitchFamily="49" charset="0"/>
            </a:endParaRPr>
          </a:p>
        </p:txBody>
      </p:sp>
    </p:spTree>
    <p:extLst>
      <p:ext uri="{BB962C8B-B14F-4D97-AF65-F5344CB8AC3E}">
        <p14:creationId xmlns:p14="http://schemas.microsoft.com/office/powerpoint/2010/main" val="361363367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waterfalls</a:t>
            </a:r>
            <a:endParaRPr lang="en-US" dirty="0"/>
          </a:p>
        </p:txBody>
      </p:sp>
      <p:sp>
        <p:nvSpPr>
          <p:cNvPr id="3" name="Text Placeholder 2"/>
          <p:cNvSpPr>
            <a:spLocks noGrp="1"/>
          </p:cNvSpPr>
          <p:nvPr>
            <p:ph type="body" sz="quarter" idx="10"/>
          </p:nvPr>
        </p:nvSpPr>
        <p:spPr>
          <a:xfrm>
            <a:off x="365760" y="1371600"/>
            <a:ext cx="11704320" cy="1037207"/>
          </a:xfrm>
        </p:spPr>
        <p:txBody>
          <a:bodyPr/>
          <a:lstStyle/>
          <a:p>
            <a:r>
              <a:rPr lang="en-US" dirty="0" smtClean="0"/>
              <a:t>Standard logic </a:t>
            </a:r>
            <a:r>
              <a:rPr lang="en-US" i="1" dirty="0" smtClean="0"/>
              <a:t>falls</a:t>
            </a:r>
            <a:r>
              <a:rPr lang="en-US" dirty="0" smtClean="0"/>
              <a:t> from one method to the next</a:t>
            </a:r>
          </a:p>
          <a:p>
            <a:r>
              <a:rPr lang="en-US" dirty="0" smtClean="0"/>
              <a:t>Pass in the series of methods when you create the dialog</a:t>
            </a:r>
            <a:endParaRPr lang="en-US" dirty="0"/>
          </a:p>
        </p:txBody>
      </p:sp>
    </p:spTree>
    <p:extLst>
      <p:ext uri="{BB962C8B-B14F-4D97-AF65-F5344CB8AC3E}">
        <p14:creationId xmlns:p14="http://schemas.microsoft.com/office/powerpoint/2010/main" val="4612956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Interacting with the user</a:t>
            </a:r>
            <a:endParaRPr lang="en-US" dirty="0"/>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2197187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You typically talk to bots through other IM channels</a:t>
            </a:r>
            <a:endParaRPr lang="en-US" dirty="0"/>
          </a:p>
        </p:txBody>
      </p:sp>
      <p:sp>
        <p:nvSpPr>
          <p:cNvPr id="5" name="Text Placeholder 4"/>
          <p:cNvSpPr>
            <a:spLocks noGrp="1"/>
          </p:cNvSpPr>
          <p:nvPr>
            <p:ph type="body" sz="quarter" idx="10"/>
          </p:nvPr>
        </p:nvSpPr>
        <p:spPr>
          <a:xfrm>
            <a:off x="365760" y="1371600"/>
            <a:ext cx="11704320" cy="2431435"/>
          </a:xfrm>
        </p:spPr>
        <p:txBody>
          <a:bodyPr/>
          <a:lstStyle/>
          <a:p>
            <a:r>
              <a:rPr lang="en-US" dirty="0" smtClean="0"/>
              <a:t>Facebook</a:t>
            </a:r>
          </a:p>
          <a:p>
            <a:r>
              <a:rPr lang="en-US" dirty="0" smtClean="0"/>
              <a:t>Slack</a:t>
            </a:r>
          </a:p>
          <a:p>
            <a:r>
              <a:rPr lang="en-US" dirty="0" smtClean="0"/>
              <a:t>Skype</a:t>
            </a:r>
          </a:p>
          <a:p>
            <a:r>
              <a:rPr lang="en-US" dirty="0" smtClean="0"/>
              <a:t>Text</a:t>
            </a:r>
          </a:p>
          <a:p>
            <a:r>
              <a:rPr lang="en-US" dirty="0" smtClean="0"/>
              <a:t>Etc.</a:t>
            </a:r>
            <a:endParaRPr lang="en-US" dirty="0"/>
          </a:p>
        </p:txBody>
      </p:sp>
    </p:spTree>
    <p:extLst>
      <p:ext uri="{BB962C8B-B14F-4D97-AF65-F5344CB8AC3E}">
        <p14:creationId xmlns:p14="http://schemas.microsoft.com/office/powerpoint/2010/main" val="379483745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connector to rule them all</a:t>
            </a:r>
            <a:endParaRPr lang="en-US" dirty="0"/>
          </a:p>
        </p:txBody>
      </p:sp>
      <p:sp>
        <p:nvSpPr>
          <p:cNvPr id="3" name="Text Placeholder 2"/>
          <p:cNvSpPr>
            <a:spLocks noGrp="1"/>
          </p:cNvSpPr>
          <p:nvPr>
            <p:ph type="body" sz="quarter" idx="10"/>
          </p:nvPr>
        </p:nvSpPr>
        <p:spPr>
          <a:xfrm>
            <a:off x="365760" y="1371600"/>
            <a:ext cx="11704320" cy="1280351"/>
          </a:xfrm>
        </p:spPr>
        <p:txBody>
          <a:bodyPr/>
          <a:lstStyle/>
          <a:p>
            <a:r>
              <a:rPr lang="en-US" dirty="0" smtClean="0"/>
              <a:t>Create your bot using the </a:t>
            </a:r>
            <a:r>
              <a:rPr lang="en-US" dirty="0" err="1" smtClean="0"/>
              <a:t>ChatConnector</a:t>
            </a:r>
            <a:endParaRPr lang="en-US" dirty="0" smtClean="0"/>
          </a:p>
          <a:p>
            <a:pPr lvl="1"/>
            <a:r>
              <a:rPr lang="en-US" dirty="0" smtClean="0"/>
              <a:t>Register your bot</a:t>
            </a:r>
          </a:p>
          <a:p>
            <a:pPr lvl="1"/>
            <a:r>
              <a:rPr lang="en-US" dirty="0" smtClean="0"/>
              <a:t>Choose the various services for your bot</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1694005359"/>
                  </p:ext>
                </p:extLst>
              </p:nvPr>
            </p:nvGraphicFramePr>
            <p:xfrm>
              <a:off x="503237" y="2651950"/>
              <a:ext cx="11734800" cy="434257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503237" y="2651950"/>
                <a:ext cx="11734800" cy="4342575"/>
              </a:xfrm>
              <a:prstGeom prst="rect">
                <a:avLst/>
              </a:prstGeom>
            </p:spPr>
          </p:pic>
        </mc:Fallback>
      </mc:AlternateContent>
    </p:spTree>
    <p:extLst>
      <p:ext uri="{BB962C8B-B14F-4D97-AF65-F5344CB8AC3E}">
        <p14:creationId xmlns:p14="http://schemas.microsoft.com/office/powerpoint/2010/main" val="54518888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host your bot</a:t>
            </a:r>
            <a:endParaRPr lang="en-US" dirty="0"/>
          </a:p>
        </p:txBody>
      </p:sp>
      <p:sp>
        <p:nvSpPr>
          <p:cNvPr id="3" name="Text Placeholder 2"/>
          <p:cNvSpPr>
            <a:spLocks noGrp="1"/>
          </p:cNvSpPr>
          <p:nvPr>
            <p:ph type="body" sz="quarter" idx="10"/>
          </p:nvPr>
        </p:nvSpPr>
        <p:spPr>
          <a:xfrm>
            <a:off x="365760" y="1371600"/>
            <a:ext cx="11704320" cy="926407"/>
          </a:xfrm>
        </p:spPr>
        <p:txBody>
          <a:bodyPr/>
          <a:lstStyle/>
          <a:p>
            <a:r>
              <a:rPr lang="en-US" dirty="0" smtClean="0"/>
              <a:t>Any web server will do</a:t>
            </a:r>
          </a:p>
          <a:p>
            <a:pPr lvl="1"/>
            <a:r>
              <a:rPr lang="en-US" dirty="0" smtClean="0"/>
              <a:t>For local testing, you'll typically use </a:t>
            </a:r>
            <a:r>
              <a:rPr lang="en-US" i="1" dirty="0" err="1" smtClean="0"/>
              <a:t>restify</a:t>
            </a:r>
            <a:r>
              <a:rPr lang="en-US" dirty="0" smtClean="0"/>
              <a:t> or </a:t>
            </a:r>
            <a:r>
              <a:rPr lang="en-US" i="1" dirty="0" smtClean="0"/>
              <a:t>express</a:t>
            </a:r>
            <a:endParaRPr lang="en-US" i="1"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3041823149"/>
                  </p:ext>
                </p:extLst>
              </p:nvPr>
            </p:nvGraphicFramePr>
            <p:xfrm>
              <a:off x="365760" y="2389446"/>
              <a:ext cx="11704320" cy="460507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365760" y="2389446"/>
                <a:ext cx="11704320" cy="4605079"/>
              </a:xfrm>
              <a:prstGeom prst="rect">
                <a:avLst/>
              </a:prstGeom>
            </p:spPr>
          </p:pic>
        </mc:Fallback>
      </mc:AlternateContent>
    </p:spTree>
    <p:extLst>
      <p:ext uri="{BB962C8B-B14F-4D97-AF65-F5344CB8AC3E}">
        <p14:creationId xmlns:p14="http://schemas.microsoft.com/office/powerpoint/2010/main" val="324938387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your bot</a:t>
            </a:r>
            <a:endParaRPr lang="en-US" dirty="0"/>
          </a:p>
        </p:txBody>
      </p:sp>
      <p:sp>
        <p:nvSpPr>
          <p:cNvPr id="4" name="Text Placeholder 3"/>
          <p:cNvSpPr>
            <a:spLocks noGrp="1"/>
          </p:cNvSpPr>
          <p:nvPr>
            <p:ph type="body" sz="quarter" idx="11"/>
          </p:nvPr>
        </p:nvSpPr>
        <p:spPr>
          <a:xfrm>
            <a:off x="365759" y="2103120"/>
            <a:ext cx="5486400" cy="2739211"/>
          </a:xfrm>
        </p:spPr>
        <p:txBody>
          <a:bodyPr/>
          <a:lstStyle/>
          <a:p>
            <a:pPr lvl="0">
              <a:spcBef>
                <a:spcPts val="1200"/>
              </a:spcBef>
            </a:pPr>
            <a:r>
              <a:rPr lang="en-US" dirty="0" smtClean="0">
                <a:gradFill>
                  <a:gsLst>
                    <a:gs pos="1250">
                      <a:srgbClr val="505050"/>
                    </a:gs>
                    <a:gs pos="100000">
                      <a:srgbClr val="505050"/>
                    </a:gs>
                  </a:gsLst>
                  <a:lin ang="5400000" scaled="0"/>
                </a:gradFill>
              </a:rPr>
              <a:t>At the end of the day, it's just a REST service</a:t>
            </a:r>
          </a:p>
          <a:p>
            <a:pPr lvl="1">
              <a:spcBef>
                <a:spcPts val="1200"/>
              </a:spcBef>
            </a:pPr>
            <a:r>
              <a:rPr lang="en-US" dirty="0" smtClean="0">
                <a:gradFill>
                  <a:gsLst>
                    <a:gs pos="1250">
                      <a:srgbClr val="505050"/>
                    </a:gs>
                    <a:gs pos="100000">
                      <a:srgbClr val="505050"/>
                    </a:gs>
                  </a:gsLst>
                  <a:lin ang="5400000" scaled="0"/>
                </a:gradFill>
              </a:rPr>
              <a:t>You could just make normal REST calls</a:t>
            </a:r>
          </a:p>
          <a:p>
            <a:pPr>
              <a:spcBef>
                <a:spcPts val="1200"/>
              </a:spcBef>
            </a:pPr>
            <a:endParaRPr lang="en-US" dirty="0">
              <a:gradFill>
                <a:gsLst>
                  <a:gs pos="1250">
                    <a:srgbClr val="505050"/>
                  </a:gs>
                  <a:gs pos="100000">
                    <a:srgbClr val="505050"/>
                  </a:gs>
                </a:gsLst>
                <a:lin ang="5400000" scaled="0"/>
              </a:gradFill>
            </a:endParaRPr>
          </a:p>
          <a:p>
            <a:pPr>
              <a:spcBef>
                <a:spcPts val="1200"/>
              </a:spcBef>
            </a:pPr>
            <a:r>
              <a:rPr lang="en-US" dirty="0" smtClean="0">
                <a:gradFill>
                  <a:gsLst>
                    <a:gs pos="1250">
                      <a:srgbClr val="505050"/>
                    </a:gs>
                    <a:gs pos="100000">
                      <a:srgbClr val="505050"/>
                    </a:gs>
                  </a:gsLst>
                  <a:lin ang="5400000" scaled="0"/>
                </a:gradFill>
              </a:rPr>
              <a:t>To make things easier, you can use the Bot Framework Channel Emulator</a:t>
            </a:r>
          </a:p>
          <a:p>
            <a:pPr lvl="1">
              <a:spcBef>
                <a:spcPts val="1200"/>
              </a:spcBef>
            </a:pPr>
            <a:r>
              <a:rPr lang="en-US" dirty="0">
                <a:gradFill>
                  <a:gsLst>
                    <a:gs pos="1250">
                      <a:srgbClr val="505050"/>
                    </a:gs>
                    <a:gs pos="100000">
                      <a:srgbClr val="505050"/>
                    </a:gs>
                  </a:gsLst>
                  <a:lin ang="5400000" scaled="0"/>
                </a:gradFill>
                <a:hlinkClick r:id="rId2"/>
              </a:rPr>
              <a:t>https://docs.botframework.com/en-us/tools/bot-framework-emulator</a:t>
            </a:r>
            <a:r>
              <a:rPr lang="en-US" dirty="0" smtClean="0">
                <a:gradFill>
                  <a:gsLst>
                    <a:gs pos="1250">
                      <a:srgbClr val="505050"/>
                    </a:gs>
                    <a:gs pos="100000">
                      <a:srgbClr val="505050"/>
                    </a:gs>
                  </a:gsLst>
                  <a:lin ang="5400000" scaled="0"/>
                </a:gradFill>
                <a:hlinkClick r:id="rId2"/>
              </a:rPr>
              <a:t>/</a:t>
            </a:r>
            <a:endParaRPr lang="en-US" dirty="0" smtClean="0">
              <a:gradFill>
                <a:gsLst>
                  <a:gs pos="1250">
                    <a:srgbClr val="505050"/>
                  </a:gs>
                  <a:gs pos="100000">
                    <a:srgbClr val="505050"/>
                  </a:gs>
                </a:gsLst>
                <a:lin ang="5400000" scaled="0"/>
              </a:gradFill>
            </a:endParaRP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9" name="Picture 8"/>
          <p:cNvPicPr>
            <a:picLocks noChangeAspect="1"/>
          </p:cNvPicPr>
          <p:nvPr/>
        </p:nvPicPr>
        <p:blipFill>
          <a:blip r:embed="rId3"/>
          <a:stretch>
            <a:fillRect/>
          </a:stretch>
        </p:blipFill>
        <p:spPr>
          <a:xfrm>
            <a:off x="7658258" y="1828958"/>
            <a:ext cx="3337243" cy="3337243"/>
          </a:xfrm>
          <a:prstGeom prst="rect">
            <a:avLst/>
          </a:prstGeom>
        </p:spPr>
      </p:pic>
    </p:spTree>
    <p:extLst>
      <p:ext uri="{BB962C8B-B14F-4D97-AF65-F5344CB8AC3E}">
        <p14:creationId xmlns:p14="http://schemas.microsoft.com/office/powerpoint/2010/main" val="179200024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Using the chat connector</a:t>
            </a:r>
            <a:endParaRPr lang="en-US" dirty="0"/>
          </a:p>
        </p:txBody>
      </p:sp>
      <p:sp>
        <p:nvSpPr>
          <p:cNvPr id="6" name="Text Placeholder 5"/>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3928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1046440"/>
          </a:xfrm>
        </p:spPr>
        <p:txBody>
          <a:bodyPr/>
          <a:lstStyle/>
          <a:p>
            <a:r>
              <a:rPr lang="en-US" dirty="0" smtClean="0"/>
              <a:t>When all else fails, look at what someone else has done for a pattern.</a:t>
            </a:r>
            <a:endParaRPr lang="en-US" dirty="0"/>
          </a:p>
        </p:txBody>
      </p:sp>
    </p:spTree>
    <p:extLst>
      <p:ext uri="{BB962C8B-B14F-4D97-AF65-F5344CB8AC3E}">
        <p14:creationId xmlns:p14="http://schemas.microsoft.com/office/powerpoint/2010/main" val="213270836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3</a:t>
            </a:r>
          </a:p>
        </p:txBody>
      </p:sp>
      <p:sp>
        <p:nvSpPr>
          <p:cNvPr id="8" name="Rectangle 7"/>
          <p:cNvSpPr/>
          <p:nvPr/>
        </p:nvSpPr>
        <p:spPr bwMode="auto">
          <a:xfrm>
            <a:off x="457200" y="379476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4</a:t>
            </a:r>
          </a:p>
        </p:txBody>
      </p:sp>
      <p:sp>
        <p:nvSpPr>
          <p:cNvPr id="9" name="Rectangle 8"/>
          <p:cNvSpPr/>
          <p:nvPr/>
        </p:nvSpPr>
        <p:spPr bwMode="auto">
          <a:xfrm>
            <a:off x="457200" y="457200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5</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6</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7</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8</a:t>
            </a:r>
          </a:p>
        </p:txBody>
      </p:sp>
      <p:sp>
        <p:nvSpPr>
          <p:cNvPr id="18" name="Rectangle 17"/>
          <p:cNvSpPr/>
          <p:nvPr/>
        </p:nvSpPr>
        <p:spPr bwMode="auto">
          <a:xfrm>
            <a:off x="6309360" y="379476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9</a:t>
            </a:r>
          </a:p>
        </p:txBody>
      </p:sp>
      <p:sp>
        <p:nvSpPr>
          <p:cNvPr id="19" name="Rectangle 18"/>
          <p:cNvSpPr/>
          <p:nvPr/>
        </p:nvSpPr>
        <p:spPr bwMode="auto">
          <a:xfrm>
            <a:off x="6309360" y="457200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10</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smtClean="0">
                <a:solidFill>
                  <a:schemeClr val="tx1"/>
                </a:solidFill>
                <a:latin typeface="+mj-lt"/>
                <a:ea typeface="Segoe UI" pitchFamily="34" charset="0"/>
                <a:cs typeface="Segoe UI" pitchFamily="34" charset="0"/>
              </a:rPr>
              <a:t>Creating the project</a:t>
            </a:r>
            <a:endParaRPr lang="en-US" sz="2000" dirty="0" smtClean="0">
              <a:solidFill>
                <a:schemeClr val="tx1"/>
              </a:solidFill>
              <a:latin typeface="+mj-lt"/>
              <a:ea typeface="Segoe UI" pitchFamily="34" charset="0"/>
              <a:cs typeface="Segoe UI" pitchFamily="34" charset="0"/>
            </a:endParaRP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smtClean="0">
                <a:solidFill>
                  <a:srgbClr val="505050"/>
                </a:solidFill>
                <a:latin typeface="Segoe UI Light"/>
                <a:ea typeface="Segoe UI" pitchFamily="34" charset="0"/>
                <a:cs typeface="Segoe UI" pitchFamily="34" charset="0"/>
              </a:rPr>
              <a:t>Installing and running the emulator</a:t>
            </a:r>
            <a:endParaRPr lang="en-US" sz="2000" dirty="0">
              <a:solidFill>
                <a:srgbClr val="505050"/>
              </a:solidFill>
              <a:latin typeface="Segoe UI Light"/>
              <a:ea typeface="Segoe UI" pitchFamily="34" charset="0"/>
              <a:cs typeface="Segoe UI" pitchFamily="34" charset="0"/>
            </a:endParaRP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Title for Section </a:t>
            </a:r>
            <a:r>
              <a:rPr lang="en-US" sz="2000" dirty="0" smtClean="0">
                <a:solidFill>
                  <a:srgbClr val="505050"/>
                </a:solidFill>
                <a:latin typeface="Segoe UI Light"/>
                <a:ea typeface="Segoe UI" pitchFamily="34" charset="0"/>
                <a:cs typeface="Segoe UI" pitchFamily="34" charset="0"/>
              </a:rPr>
              <a:t>3. </a:t>
            </a:r>
            <a:r>
              <a:rPr lang="en-US" sz="2000" dirty="0">
                <a:solidFill>
                  <a:srgbClr val="505050"/>
                </a:solidFill>
                <a:latin typeface="Segoe UI Light"/>
                <a:ea typeface="Segoe UI" pitchFamily="34" charset="0"/>
                <a:cs typeface="Segoe UI" pitchFamily="34" charset="0"/>
              </a:rPr>
              <a:t>Size 20 </a:t>
            </a:r>
            <a:r>
              <a:rPr lang="en-US" sz="2000" dirty="0" err="1">
                <a:solidFill>
                  <a:srgbClr val="505050"/>
                </a:solidFill>
                <a:latin typeface="Segoe UI Light"/>
                <a:ea typeface="Segoe UI" pitchFamily="34" charset="0"/>
                <a:cs typeface="Segoe UI" pitchFamily="34" charset="0"/>
              </a:rPr>
              <a:t>pt</a:t>
            </a:r>
            <a:endParaRPr lang="en-US" sz="2000" dirty="0">
              <a:solidFill>
                <a:srgbClr val="505050"/>
              </a:solidFill>
              <a:latin typeface="Segoe UI Light"/>
              <a:ea typeface="Segoe UI" pitchFamily="34" charset="0"/>
              <a:cs typeface="Segoe UI" pitchFamily="34" charset="0"/>
            </a:endParaRPr>
          </a:p>
        </p:txBody>
      </p:sp>
      <p:sp>
        <p:nvSpPr>
          <p:cNvPr id="23" name="Rectangle 22"/>
          <p:cNvSpPr/>
          <p:nvPr/>
        </p:nvSpPr>
        <p:spPr bwMode="auto">
          <a:xfrm>
            <a:off x="1188720" y="379476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Title for Section </a:t>
            </a:r>
            <a:r>
              <a:rPr lang="en-US" sz="2000" dirty="0" smtClean="0">
                <a:solidFill>
                  <a:srgbClr val="505050"/>
                </a:solidFill>
                <a:latin typeface="Segoe UI Light"/>
                <a:ea typeface="Segoe UI" pitchFamily="34" charset="0"/>
                <a:cs typeface="Segoe UI" pitchFamily="34" charset="0"/>
              </a:rPr>
              <a:t>4. </a:t>
            </a:r>
            <a:r>
              <a:rPr lang="en-US" sz="2000" dirty="0">
                <a:solidFill>
                  <a:srgbClr val="505050"/>
                </a:solidFill>
                <a:latin typeface="Segoe UI Light"/>
                <a:ea typeface="Segoe UI" pitchFamily="34" charset="0"/>
                <a:cs typeface="Segoe UI" pitchFamily="34" charset="0"/>
              </a:rPr>
              <a:t>Size 20 </a:t>
            </a:r>
            <a:r>
              <a:rPr lang="en-US" sz="2000" dirty="0" err="1">
                <a:solidFill>
                  <a:srgbClr val="505050"/>
                </a:solidFill>
                <a:latin typeface="Segoe UI Light"/>
                <a:ea typeface="Segoe UI" pitchFamily="34" charset="0"/>
                <a:cs typeface="Segoe UI" pitchFamily="34" charset="0"/>
              </a:rPr>
              <a:t>pt</a:t>
            </a:r>
            <a:endParaRPr lang="en-US" sz="2000" dirty="0">
              <a:solidFill>
                <a:srgbClr val="505050"/>
              </a:solidFill>
              <a:latin typeface="Segoe UI Light"/>
              <a:ea typeface="Segoe UI" pitchFamily="34" charset="0"/>
              <a:cs typeface="Segoe UI" pitchFamily="34" charset="0"/>
            </a:endParaRPr>
          </a:p>
        </p:txBody>
      </p:sp>
      <p:sp>
        <p:nvSpPr>
          <p:cNvPr id="24" name="Rectangle 23"/>
          <p:cNvSpPr/>
          <p:nvPr/>
        </p:nvSpPr>
        <p:spPr bwMode="auto">
          <a:xfrm>
            <a:off x="1188720" y="457200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Title for Section </a:t>
            </a:r>
            <a:r>
              <a:rPr lang="en-US" sz="2000" dirty="0" smtClean="0">
                <a:solidFill>
                  <a:srgbClr val="505050"/>
                </a:solidFill>
                <a:latin typeface="Segoe UI Light"/>
                <a:ea typeface="Segoe UI" pitchFamily="34" charset="0"/>
                <a:cs typeface="Segoe UI" pitchFamily="34" charset="0"/>
              </a:rPr>
              <a:t>5. </a:t>
            </a:r>
            <a:r>
              <a:rPr lang="en-US" sz="2000" dirty="0">
                <a:solidFill>
                  <a:srgbClr val="505050"/>
                </a:solidFill>
                <a:latin typeface="Segoe UI Light"/>
                <a:ea typeface="Segoe UI" pitchFamily="34" charset="0"/>
                <a:cs typeface="Segoe UI" pitchFamily="34" charset="0"/>
              </a:rPr>
              <a:t>Size 20 </a:t>
            </a:r>
            <a:r>
              <a:rPr lang="en-US" sz="2000" dirty="0" err="1">
                <a:solidFill>
                  <a:srgbClr val="505050"/>
                </a:solidFill>
                <a:latin typeface="Segoe UI Light"/>
                <a:ea typeface="Segoe UI" pitchFamily="34" charset="0"/>
                <a:cs typeface="Segoe UI" pitchFamily="34" charset="0"/>
              </a:rPr>
              <a:t>pt</a:t>
            </a:r>
            <a:endParaRPr lang="en-US" sz="2000" dirty="0">
              <a:solidFill>
                <a:srgbClr val="505050"/>
              </a:solidFill>
              <a:latin typeface="Segoe UI Light"/>
              <a:ea typeface="Segoe UI" pitchFamily="34" charset="0"/>
              <a:cs typeface="Segoe UI" pitchFamily="34" charset="0"/>
            </a:endParaRPr>
          </a:p>
        </p:txBody>
      </p:sp>
      <p:sp>
        <p:nvSpPr>
          <p:cNvPr id="25" name="Rectangle 24"/>
          <p:cNvSpPr/>
          <p:nvPr/>
        </p:nvSpPr>
        <p:spPr bwMode="auto">
          <a:xfrm>
            <a:off x="704088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smtClean="0">
                <a:solidFill>
                  <a:schemeClr val="tx1"/>
                </a:solidFill>
                <a:latin typeface="+mj-lt"/>
                <a:ea typeface="Segoe UI" pitchFamily="34" charset="0"/>
                <a:cs typeface="Segoe UI" pitchFamily="34" charset="0"/>
              </a:rPr>
              <a:t>Creating your first bot</a:t>
            </a:r>
            <a:endParaRPr lang="en-US" sz="2000" dirty="0">
              <a:solidFill>
                <a:schemeClr val="tx1"/>
              </a:solidFill>
              <a:latin typeface="+mj-lt"/>
              <a:ea typeface="Segoe UI" pitchFamily="34" charset="0"/>
              <a:cs typeface="Segoe UI" pitchFamily="34" charset="0"/>
            </a:endParaRPr>
          </a:p>
        </p:txBody>
      </p:sp>
      <p:sp>
        <p:nvSpPr>
          <p:cNvPr id="26" name="Rectangle 25"/>
          <p:cNvSpPr/>
          <p:nvPr/>
        </p:nvSpPr>
        <p:spPr bwMode="auto">
          <a:xfrm>
            <a:off x="704088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smtClean="0">
                <a:solidFill>
                  <a:srgbClr val="505050"/>
                </a:solidFill>
                <a:latin typeface="Segoe UI Light"/>
                <a:ea typeface="Segoe UI" pitchFamily="34" charset="0"/>
                <a:cs typeface="Segoe UI" pitchFamily="34" charset="0"/>
              </a:rPr>
              <a:t>Sample bots</a:t>
            </a:r>
            <a:endParaRPr lang="en-US" sz="2000" dirty="0">
              <a:solidFill>
                <a:srgbClr val="505050"/>
              </a:solidFill>
              <a:latin typeface="Segoe UI Light"/>
              <a:ea typeface="Segoe UI" pitchFamily="34" charset="0"/>
              <a:cs typeface="Segoe UI" pitchFamily="34" charset="0"/>
            </a:endParaRPr>
          </a:p>
        </p:txBody>
      </p:sp>
      <p:sp>
        <p:nvSpPr>
          <p:cNvPr id="27" name="Rectangle 26"/>
          <p:cNvSpPr/>
          <p:nvPr/>
        </p:nvSpPr>
        <p:spPr bwMode="auto">
          <a:xfrm>
            <a:off x="704088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Title for Section </a:t>
            </a:r>
            <a:r>
              <a:rPr lang="en-US" sz="2000" dirty="0" smtClean="0">
                <a:solidFill>
                  <a:srgbClr val="505050"/>
                </a:solidFill>
                <a:latin typeface="Segoe UI Light"/>
                <a:ea typeface="Segoe UI" pitchFamily="34" charset="0"/>
                <a:cs typeface="Segoe UI" pitchFamily="34" charset="0"/>
              </a:rPr>
              <a:t>8. </a:t>
            </a:r>
            <a:r>
              <a:rPr lang="en-US" sz="2000" dirty="0">
                <a:solidFill>
                  <a:srgbClr val="505050"/>
                </a:solidFill>
                <a:latin typeface="Segoe UI Light"/>
                <a:ea typeface="Segoe UI" pitchFamily="34" charset="0"/>
                <a:cs typeface="Segoe UI" pitchFamily="34" charset="0"/>
              </a:rPr>
              <a:t>Size 20 </a:t>
            </a:r>
            <a:r>
              <a:rPr lang="en-US" sz="2000" dirty="0" err="1">
                <a:solidFill>
                  <a:srgbClr val="505050"/>
                </a:solidFill>
                <a:latin typeface="Segoe UI Light"/>
                <a:ea typeface="Segoe UI" pitchFamily="34" charset="0"/>
                <a:cs typeface="Segoe UI" pitchFamily="34" charset="0"/>
              </a:rPr>
              <a:t>pt</a:t>
            </a:r>
            <a:endParaRPr lang="en-US" sz="2000" dirty="0">
              <a:solidFill>
                <a:srgbClr val="505050"/>
              </a:solidFill>
              <a:latin typeface="Segoe UI Light"/>
              <a:ea typeface="Segoe UI" pitchFamily="34" charset="0"/>
              <a:cs typeface="Segoe UI" pitchFamily="34" charset="0"/>
            </a:endParaRPr>
          </a:p>
        </p:txBody>
      </p:sp>
      <p:sp>
        <p:nvSpPr>
          <p:cNvPr id="28" name="Rectangle 27"/>
          <p:cNvSpPr/>
          <p:nvPr/>
        </p:nvSpPr>
        <p:spPr bwMode="auto">
          <a:xfrm>
            <a:off x="7040880" y="379476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Title for Section </a:t>
            </a:r>
            <a:r>
              <a:rPr lang="en-US" sz="2000" dirty="0" smtClean="0">
                <a:solidFill>
                  <a:srgbClr val="505050"/>
                </a:solidFill>
                <a:latin typeface="Segoe UI Light"/>
                <a:ea typeface="Segoe UI" pitchFamily="34" charset="0"/>
                <a:cs typeface="Segoe UI" pitchFamily="34" charset="0"/>
              </a:rPr>
              <a:t>9. </a:t>
            </a:r>
            <a:r>
              <a:rPr lang="en-US" sz="2000" dirty="0">
                <a:solidFill>
                  <a:srgbClr val="505050"/>
                </a:solidFill>
                <a:latin typeface="Segoe UI Light"/>
                <a:ea typeface="Segoe UI" pitchFamily="34" charset="0"/>
                <a:cs typeface="Segoe UI" pitchFamily="34" charset="0"/>
              </a:rPr>
              <a:t>Size 20 </a:t>
            </a:r>
            <a:r>
              <a:rPr lang="en-US" sz="2000" dirty="0" err="1">
                <a:solidFill>
                  <a:srgbClr val="505050"/>
                </a:solidFill>
                <a:latin typeface="Segoe UI Light"/>
                <a:ea typeface="Segoe UI" pitchFamily="34" charset="0"/>
                <a:cs typeface="Segoe UI" pitchFamily="34" charset="0"/>
              </a:rPr>
              <a:t>pt</a:t>
            </a:r>
            <a:endParaRPr lang="en-US" sz="2000" dirty="0">
              <a:solidFill>
                <a:srgbClr val="505050"/>
              </a:solidFill>
              <a:latin typeface="Segoe UI Light"/>
              <a:ea typeface="Segoe UI" pitchFamily="34" charset="0"/>
              <a:cs typeface="Segoe UI" pitchFamily="34" charset="0"/>
            </a:endParaRPr>
          </a:p>
        </p:txBody>
      </p:sp>
      <p:sp>
        <p:nvSpPr>
          <p:cNvPr id="29" name="Rectangle 28"/>
          <p:cNvSpPr/>
          <p:nvPr/>
        </p:nvSpPr>
        <p:spPr bwMode="auto">
          <a:xfrm>
            <a:off x="7040880" y="457200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Title for Section </a:t>
            </a:r>
            <a:r>
              <a:rPr lang="en-US" sz="2000" dirty="0" smtClean="0">
                <a:solidFill>
                  <a:srgbClr val="505050"/>
                </a:solidFill>
                <a:latin typeface="Segoe UI Light"/>
                <a:ea typeface="Segoe UI" pitchFamily="34" charset="0"/>
                <a:cs typeface="Segoe UI" pitchFamily="34" charset="0"/>
              </a:rPr>
              <a:t>10. </a:t>
            </a:r>
            <a:r>
              <a:rPr lang="en-US" sz="2000" dirty="0">
                <a:solidFill>
                  <a:srgbClr val="505050"/>
                </a:solidFill>
                <a:latin typeface="Segoe UI Light"/>
                <a:ea typeface="Segoe UI" pitchFamily="34" charset="0"/>
                <a:cs typeface="Segoe UI" pitchFamily="34" charset="0"/>
              </a:rPr>
              <a:t>Size 20 </a:t>
            </a:r>
            <a:r>
              <a:rPr lang="en-US" sz="2000" dirty="0" err="1">
                <a:solidFill>
                  <a:srgbClr val="505050"/>
                </a:solidFill>
                <a:latin typeface="Segoe UI Light"/>
                <a:ea typeface="Segoe UI" pitchFamily="34" charset="0"/>
                <a:cs typeface="Segoe UI" pitchFamily="34" charset="0"/>
              </a:rPr>
              <a:t>pt</a:t>
            </a:r>
            <a:endParaRPr lang="en-US" sz="2000" dirty="0">
              <a:solidFill>
                <a:srgbClr val="505050"/>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2743253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Bot framework samples and examples</a:t>
            </a:r>
            <a:endParaRPr lang="en-US" dirty="0"/>
          </a:p>
        </p:txBody>
      </p:sp>
      <p:sp>
        <p:nvSpPr>
          <p:cNvPr id="4" name="Text Placeholder 3"/>
          <p:cNvSpPr>
            <a:spLocks noGrp="1"/>
          </p:cNvSpPr>
          <p:nvPr>
            <p:ph type="body" sz="quarter" idx="10"/>
          </p:nvPr>
        </p:nvSpPr>
        <p:spPr>
          <a:xfrm>
            <a:off x="365760" y="1371600"/>
            <a:ext cx="11704320" cy="1745093"/>
          </a:xfrm>
        </p:spPr>
        <p:txBody>
          <a:bodyPr/>
          <a:lstStyle/>
          <a:p>
            <a:r>
              <a:rPr lang="en-US" dirty="0" smtClean="0"/>
              <a:t>Examples</a:t>
            </a:r>
          </a:p>
          <a:p>
            <a:pPr lvl="1"/>
            <a:r>
              <a:rPr lang="en-US" dirty="0" smtClean="0">
                <a:hlinkClick r:id="rId2"/>
              </a:rPr>
              <a:t>https</a:t>
            </a:r>
            <a:r>
              <a:rPr lang="en-US" dirty="0">
                <a:hlinkClick r:id="rId2"/>
              </a:rPr>
              <a:t>://</a:t>
            </a:r>
            <a:r>
              <a:rPr lang="en-US" dirty="0" smtClean="0">
                <a:hlinkClick r:id="rId2"/>
              </a:rPr>
              <a:t>github.com/Microsoft/BotBuilder/tree/master/Node/examples</a:t>
            </a:r>
            <a:endParaRPr lang="en-US" dirty="0" smtClean="0"/>
          </a:p>
          <a:p>
            <a:r>
              <a:rPr lang="en-US" dirty="0" smtClean="0"/>
              <a:t>Bot directory</a:t>
            </a:r>
          </a:p>
          <a:p>
            <a:pPr lvl="1"/>
            <a:r>
              <a:rPr lang="en-US" dirty="0">
                <a:hlinkClick r:id="rId3"/>
              </a:rPr>
              <a:t>https://bots.botframework.com</a:t>
            </a:r>
            <a:r>
              <a:rPr lang="en-US" dirty="0" smtClean="0">
                <a:hlinkClick r:id="rId3"/>
              </a:rPr>
              <a:t>/</a:t>
            </a:r>
            <a:endParaRPr lang="en-US" dirty="0" smtClean="0"/>
          </a:p>
        </p:txBody>
      </p:sp>
    </p:spTree>
    <p:extLst>
      <p:ext uri="{BB962C8B-B14F-4D97-AF65-F5344CB8AC3E}">
        <p14:creationId xmlns:p14="http://schemas.microsoft.com/office/powerpoint/2010/main" val="209286424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smtClean="0"/>
              <a:t>Creating a project</a:t>
            </a:r>
            <a:endParaRPr lang="en-US" dirty="0"/>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your bot project started</a:t>
            </a:r>
            <a:endParaRPr lang="en-US" dirty="0"/>
          </a:p>
        </p:txBody>
      </p:sp>
      <p:sp>
        <p:nvSpPr>
          <p:cNvPr id="7" name="TextBox 6"/>
          <p:cNvSpPr txBox="1"/>
          <p:nvPr/>
        </p:nvSpPr>
        <p:spPr>
          <a:xfrm>
            <a:off x="1645920" y="2743200"/>
            <a:ext cx="4297680" cy="36576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Step 1</a:t>
            </a:r>
            <a:r>
              <a:rPr lang="en-US" sz="1600" b="1" dirty="0">
                <a:solidFill>
                  <a:srgbClr val="0072C6"/>
                </a:solidFill>
              </a:rPr>
              <a:t>:</a:t>
            </a:r>
            <a:r>
              <a:rPr lang="en-US" sz="1600" b="1" dirty="0">
                <a:solidFill>
                  <a:schemeClr val="tx2"/>
                </a:solidFill>
              </a:rPr>
              <a:t> </a:t>
            </a:r>
            <a:r>
              <a:rPr lang="en-US" sz="1600" dirty="0" smtClean="0">
                <a:gradFill>
                  <a:gsLst>
                    <a:gs pos="2917">
                      <a:schemeClr val="tx1"/>
                    </a:gs>
                    <a:gs pos="30000">
                      <a:schemeClr val="tx1"/>
                    </a:gs>
                  </a:gsLst>
                  <a:lin ang="5400000" scaled="0"/>
                </a:gradFill>
              </a:rPr>
              <a:t>Create your </a:t>
            </a:r>
            <a:r>
              <a:rPr lang="en-US" sz="1600" dirty="0" err="1" smtClean="0">
                <a:gradFill>
                  <a:gsLst>
                    <a:gs pos="2917">
                      <a:schemeClr val="tx1"/>
                    </a:gs>
                    <a:gs pos="30000">
                      <a:schemeClr val="tx1"/>
                    </a:gs>
                  </a:gsLst>
                  <a:lin ang="5400000" scaled="0"/>
                </a:gradFill>
              </a:rPr>
              <a:t>package.json</a:t>
            </a:r>
            <a:r>
              <a:rPr lang="en-US" sz="1600" dirty="0" smtClean="0">
                <a:gradFill>
                  <a:gsLst>
                    <a:gs pos="2917">
                      <a:schemeClr val="tx1"/>
                    </a:gs>
                    <a:gs pos="30000">
                      <a:schemeClr val="tx1"/>
                    </a:gs>
                  </a:gsLst>
                  <a:lin ang="5400000" scaled="0"/>
                </a:gradFill>
              </a:rPr>
              <a:t> file</a:t>
            </a:r>
            <a:endParaRPr lang="en-US" sz="1600" dirty="0" smtClean="0">
              <a:gradFill>
                <a:gsLst>
                  <a:gs pos="2917">
                    <a:schemeClr val="tx1"/>
                  </a:gs>
                  <a:gs pos="30000">
                    <a:schemeClr val="tx1"/>
                  </a:gs>
                </a:gsLst>
                <a:lin ang="5400000" scaled="0"/>
              </a:gradFill>
            </a:endParaRPr>
          </a:p>
        </p:txBody>
      </p:sp>
      <p:sp>
        <p:nvSpPr>
          <p:cNvPr id="8" name="TextBox 7"/>
          <p:cNvSpPr txBox="1"/>
          <p:nvPr/>
        </p:nvSpPr>
        <p:spPr>
          <a:xfrm>
            <a:off x="1645920" y="3951129"/>
            <a:ext cx="4297680" cy="418782"/>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Step 2:</a:t>
            </a:r>
            <a:r>
              <a:rPr lang="en-US" sz="1600" b="1" dirty="0" smtClean="0">
                <a:solidFill>
                  <a:schemeClr val="tx2"/>
                </a:solidFill>
              </a:rPr>
              <a:t> </a:t>
            </a:r>
            <a:r>
              <a:rPr lang="en-US" sz="1600" dirty="0" smtClean="0">
                <a:gradFill>
                  <a:gsLst>
                    <a:gs pos="2917">
                      <a:schemeClr val="tx1"/>
                    </a:gs>
                    <a:gs pos="30000">
                      <a:schemeClr val="tx1"/>
                    </a:gs>
                  </a:gsLst>
                  <a:lin ang="5400000" scaled="0"/>
                </a:gradFill>
              </a:rPr>
              <a:t>Install </a:t>
            </a:r>
            <a:r>
              <a:rPr lang="en-US" sz="1600" i="1" dirty="0" err="1" smtClean="0">
                <a:gradFill>
                  <a:gsLst>
                    <a:gs pos="2917">
                      <a:schemeClr val="tx1"/>
                    </a:gs>
                    <a:gs pos="30000">
                      <a:schemeClr val="tx1"/>
                    </a:gs>
                  </a:gsLst>
                  <a:lin ang="5400000" scaled="0"/>
                </a:gradFill>
              </a:rPr>
              <a:t>botbuilder</a:t>
            </a:r>
            <a:r>
              <a:rPr lang="en-US" sz="1600" dirty="0" smtClean="0">
                <a:gradFill>
                  <a:gsLst>
                    <a:gs pos="2917">
                      <a:schemeClr val="tx1"/>
                    </a:gs>
                    <a:gs pos="30000">
                      <a:schemeClr val="tx1"/>
                    </a:gs>
                  </a:gsLst>
                  <a:lin ang="5400000" scaled="0"/>
                </a:gradFill>
              </a:rPr>
              <a:t> </a:t>
            </a:r>
            <a:r>
              <a:rPr lang="en-US" sz="1600" dirty="0" err="1" smtClean="0">
                <a:gradFill>
                  <a:gsLst>
                    <a:gs pos="2917">
                      <a:schemeClr val="tx1"/>
                    </a:gs>
                    <a:gs pos="30000">
                      <a:schemeClr val="tx1"/>
                    </a:gs>
                  </a:gsLst>
                  <a:lin ang="5400000" scaled="0"/>
                </a:gradFill>
              </a:rPr>
              <a:t>npm</a:t>
            </a:r>
            <a:r>
              <a:rPr lang="en-US" sz="1600" dirty="0" smtClean="0">
                <a:gradFill>
                  <a:gsLst>
                    <a:gs pos="2917">
                      <a:schemeClr val="tx1"/>
                    </a:gs>
                    <a:gs pos="30000">
                      <a:schemeClr val="tx1"/>
                    </a:gs>
                  </a:gsLst>
                  <a:lin ang="5400000" scaled="0"/>
                </a:gradFill>
              </a:rPr>
              <a:t> package</a:t>
            </a:r>
            <a:endParaRPr lang="en-US" sz="1600" dirty="0" smtClean="0">
              <a:gradFill>
                <a:gsLst>
                  <a:gs pos="2917">
                    <a:schemeClr val="tx1"/>
                  </a:gs>
                  <a:gs pos="30000">
                    <a:schemeClr val="tx1"/>
                  </a:gs>
                </a:gsLst>
                <a:lin ang="5400000" scaled="0"/>
              </a:gradFill>
            </a:endParaRPr>
          </a:p>
        </p:txBody>
      </p:sp>
      <p:sp>
        <p:nvSpPr>
          <p:cNvPr id="9" name="TextBox 8"/>
          <p:cNvSpPr txBox="1"/>
          <p:nvPr/>
        </p:nvSpPr>
        <p:spPr>
          <a:xfrm>
            <a:off x="1644940" y="5459889"/>
            <a:ext cx="4297680" cy="418782"/>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Step 3:</a:t>
            </a:r>
            <a:r>
              <a:rPr lang="en-US" sz="1600" b="1" dirty="0" smtClean="0">
                <a:solidFill>
                  <a:schemeClr val="tx2"/>
                </a:solidFill>
              </a:rPr>
              <a:t> </a:t>
            </a:r>
            <a:r>
              <a:rPr lang="en-US" sz="1600" dirty="0" smtClean="0">
                <a:gradFill>
                  <a:gsLst>
                    <a:gs pos="2917">
                      <a:schemeClr val="tx1"/>
                    </a:gs>
                    <a:gs pos="30000">
                      <a:schemeClr val="tx1"/>
                    </a:gs>
                  </a:gsLst>
                  <a:lin ang="5400000" scaled="0"/>
                </a:gradFill>
              </a:rPr>
              <a:t>Profit</a:t>
            </a:r>
            <a:endParaRPr lang="en-US" sz="1600" dirty="0" smtClean="0">
              <a:gradFill>
                <a:gsLst>
                  <a:gs pos="2917">
                    <a:schemeClr val="tx1"/>
                  </a:gs>
                  <a:gs pos="30000">
                    <a:schemeClr val="tx1"/>
                  </a:gs>
                </a:gsLst>
                <a:lin ang="5400000" scaled="0"/>
              </a:gradFill>
            </a:endParaRPr>
          </a:p>
        </p:txBody>
      </p:sp>
      <p:pic>
        <p:nvPicPr>
          <p:cNvPr id="14" name="Picture 13"/>
          <p:cNvPicPr>
            <a:picLocks noChangeAspect="1"/>
          </p:cNvPicPr>
          <p:nvPr/>
        </p:nvPicPr>
        <p:blipFill>
          <a:blip r:embed="rId2"/>
          <a:stretch>
            <a:fillRect/>
          </a:stretch>
        </p:blipFill>
        <p:spPr>
          <a:xfrm>
            <a:off x="7361237" y="2419509"/>
            <a:ext cx="3728162" cy="3847782"/>
          </a:xfrm>
          <a:prstGeom prst="rect">
            <a:avLst/>
          </a:prstGeom>
        </p:spPr>
      </p:pic>
      <p:pic>
        <p:nvPicPr>
          <p:cNvPr id="12" name="Picture 11"/>
          <p:cNvPicPr>
            <a:picLocks noChangeAspect="1"/>
          </p:cNvPicPr>
          <p:nvPr/>
        </p:nvPicPr>
        <p:blipFill>
          <a:blip r:embed="rId3"/>
          <a:stretch>
            <a:fillRect/>
          </a:stretch>
        </p:blipFill>
        <p:spPr>
          <a:xfrm>
            <a:off x="384235" y="2468880"/>
            <a:ext cx="914400" cy="914400"/>
          </a:xfrm>
          <a:prstGeom prst="rect">
            <a:avLst/>
          </a:prstGeom>
        </p:spPr>
      </p:pic>
      <p:pic>
        <p:nvPicPr>
          <p:cNvPr id="13" name="Picture 12"/>
          <p:cNvPicPr>
            <a:picLocks noChangeAspect="1"/>
          </p:cNvPicPr>
          <p:nvPr/>
        </p:nvPicPr>
        <p:blipFill>
          <a:blip r:embed="rId4"/>
          <a:stretch>
            <a:fillRect/>
          </a:stretch>
        </p:blipFill>
        <p:spPr>
          <a:xfrm>
            <a:off x="384235" y="3835785"/>
            <a:ext cx="914400" cy="914400"/>
          </a:xfrm>
          <a:prstGeom prst="rect">
            <a:avLst/>
          </a:prstGeom>
        </p:spPr>
      </p:pic>
      <p:pic>
        <p:nvPicPr>
          <p:cNvPr id="15" name="Picture 14"/>
          <p:cNvPicPr>
            <a:picLocks noChangeAspect="1"/>
          </p:cNvPicPr>
          <p:nvPr/>
        </p:nvPicPr>
        <p:blipFill>
          <a:blip r:embed="rId5"/>
          <a:stretch>
            <a:fillRect/>
          </a:stretch>
        </p:blipFill>
        <p:spPr>
          <a:xfrm>
            <a:off x="384235" y="5212080"/>
            <a:ext cx="914400" cy="914400"/>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the </a:t>
            </a:r>
            <a:r>
              <a:rPr lang="en-US" i="1" dirty="0" err="1" smtClean="0"/>
              <a:t>botbuilder</a:t>
            </a:r>
            <a:r>
              <a:rPr lang="en-US" dirty="0" smtClean="0"/>
              <a:t>?</a:t>
            </a:r>
            <a:endParaRPr lang="en-US" dirty="0"/>
          </a:p>
        </p:txBody>
      </p:sp>
      <p:sp>
        <p:nvSpPr>
          <p:cNvPr id="3" name="Text Placeholder 2"/>
          <p:cNvSpPr>
            <a:spLocks noGrp="1"/>
          </p:cNvSpPr>
          <p:nvPr>
            <p:ph type="body" sz="quarter" idx="10"/>
          </p:nvPr>
        </p:nvSpPr>
        <p:spPr>
          <a:xfrm>
            <a:off x="365760" y="1371600"/>
            <a:ext cx="11704320" cy="2917722"/>
          </a:xfrm>
        </p:spPr>
        <p:txBody>
          <a:bodyPr/>
          <a:lstStyle/>
          <a:p>
            <a:r>
              <a:rPr lang="en-US" dirty="0" smtClean="0"/>
              <a:t>bot</a:t>
            </a:r>
          </a:p>
          <a:p>
            <a:pPr lvl="1"/>
            <a:r>
              <a:rPr lang="en-US" dirty="0" smtClean="0"/>
              <a:t>Stores the logic</a:t>
            </a:r>
          </a:p>
          <a:p>
            <a:r>
              <a:rPr lang="en-US" dirty="0" smtClean="0"/>
              <a:t>connector</a:t>
            </a:r>
          </a:p>
          <a:p>
            <a:pPr lvl="1"/>
            <a:r>
              <a:rPr lang="en-US" dirty="0" smtClean="0"/>
              <a:t>How to talk to the bot</a:t>
            </a:r>
          </a:p>
          <a:p>
            <a:pPr lvl="2"/>
            <a:r>
              <a:rPr lang="en-US" dirty="0" smtClean="0"/>
              <a:t>Chat (preferred)</a:t>
            </a:r>
          </a:p>
          <a:p>
            <a:pPr lvl="2"/>
            <a:r>
              <a:rPr lang="en-US" dirty="0" smtClean="0"/>
              <a:t>Console</a:t>
            </a:r>
          </a:p>
          <a:p>
            <a:r>
              <a:rPr lang="en-US" dirty="0" smtClean="0"/>
              <a:t>Other utilities</a:t>
            </a:r>
            <a:endParaRPr lang="en-US" dirty="0"/>
          </a:p>
        </p:txBody>
      </p:sp>
    </p:spTree>
    <p:extLst>
      <p:ext uri="{BB962C8B-B14F-4D97-AF65-F5344CB8AC3E}">
        <p14:creationId xmlns:p14="http://schemas.microsoft.com/office/powerpoint/2010/main" val="37497083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your bot project</a:t>
            </a:r>
            <a:endParaRPr lang="en-US" dirty="0"/>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688896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your bot</a:t>
            </a:r>
            <a:endParaRPr lang="en-US" dirty="0"/>
          </a:p>
        </p:txBody>
      </p:sp>
      <p:sp>
        <p:nvSpPr>
          <p:cNvPr id="3" name="Text Placeholder 2"/>
          <p:cNvSpPr>
            <a:spLocks noGrp="1"/>
          </p:cNvSpPr>
          <p:nvPr>
            <p:ph type="body" sz="quarter" idx="10"/>
          </p:nvPr>
        </p:nvSpPr>
        <p:spPr>
          <a:xfrm>
            <a:off x="365760" y="1371600"/>
            <a:ext cx="11704320" cy="3493264"/>
          </a:xfrm>
        </p:spPr>
        <p:txBody>
          <a:bodyPr/>
          <a:lstStyle/>
          <a:p>
            <a:r>
              <a:rPr lang="en-US" dirty="0" smtClean="0"/>
              <a:t>Create the connector</a:t>
            </a:r>
          </a:p>
          <a:p>
            <a:pPr lvl="1"/>
            <a:r>
              <a:rPr lang="en-US" dirty="0" smtClean="0"/>
              <a:t>We'll start with the console connector</a:t>
            </a:r>
          </a:p>
          <a:p>
            <a:r>
              <a:rPr lang="en-US" dirty="0" smtClean="0"/>
              <a:t>Create the bot</a:t>
            </a:r>
          </a:p>
          <a:p>
            <a:pPr lvl="1"/>
            <a:r>
              <a:rPr lang="en-US" dirty="0" smtClean="0"/>
              <a:t>Pass in the connector</a:t>
            </a:r>
          </a:p>
          <a:p>
            <a:r>
              <a:rPr lang="en-US" dirty="0" smtClean="0"/>
              <a:t>Add logic</a:t>
            </a:r>
          </a:p>
          <a:p>
            <a:pPr lvl="1"/>
            <a:r>
              <a:rPr lang="en-US" dirty="0" smtClean="0"/>
              <a:t>Done through </a:t>
            </a:r>
            <a:r>
              <a:rPr lang="en-US" b="1" dirty="0" smtClean="0">
                <a:latin typeface="Consolas" panose="020B0609020204030204" pitchFamily="49" charset="0"/>
              </a:rPr>
              <a:t>dialog</a:t>
            </a:r>
            <a:endParaRPr lang="en-US" b="1" dirty="0">
              <a:latin typeface="Consolas" panose="020B0609020204030204" pitchFamily="49" charset="0"/>
            </a:endParaRPr>
          </a:p>
          <a:p>
            <a:r>
              <a:rPr lang="en-US" dirty="0" smtClean="0"/>
              <a:t>Communicate with the user</a:t>
            </a:r>
          </a:p>
          <a:p>
            <a:pPr lvl="1"/>
            <a:r>
              <a:rPr lang="en-US" dirty="0" smtClean="0"/>
              <a:t>Done through the </a:t>
            </a:r>
            <a:r>
              <a:rPr lang="en-US" b="1" dirty="0" smtClean="0">
                <a:latin typeface="Consolas" panose="020B0609020204030204" pitchFamily="49" charset="0"/>
              </a:rPr>
              <a:t>session</a:t>
            </a:r>
            <a:endParaRPr lang="en-US" dirty="0">
              <a:latin typeface="Consolas" panose="020B0609020204030204" pitchFamily="49" charset="0"/>
            </a:endParaRPr>
          </a:p>
        </p:txBody>
      </p:sp>
    </p:spTree>
    <p:extLst>
      <p:ext uri="{BB962C8B-B14F-4D97-AF65-F5344CB8AC3E}">
        <p14:creationId xmlns:p14="http://schemas.microsoft.com/office/powerpoint/2010/main" val="41325472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first bot</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520859893"/>
                  </p:ext>
                </p:extLst>
              </p:nvPr>
            </p:nvGraphicFramePr>
            <p:xfrm>
              <a:off x="365760" y="1516062"/>
              <a:ext cx="11704320" cy="5334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365760" y="1516062"/>
                <a:ext cx="11704320" cy="5334000"/>
              </a:xfrm>
              <a:prstGeom prst="rect">
                <a:avLst/>
              </a:prstGeom>
            </p:spPr>
          </p:pic>
        </mc:Fallback>
      </mc:AlternateContent>
    </p:spTree>
    <p:extLst>
      <p:ext uri="{BB962C8B-B14F-4D97-AF65-F5344CB8AC3E}">
        <p14:creationId xmlns:p14="http://schemas.microsoft.com/office/powerpoint/2010/main" val="5563571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Your first bot</a:t>
            </a:r>
            <a:endParaRPr lang="en-US" dirty="0"/>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1837430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5.png"/></Relationships>
</file>

<file path=ppt/webextensions/webextension1.xml><?xml version="1.0" encoding="utf-8"?>
<we:webextension xmlns:we="http://schemas.microsoft.com/office/webextensions/webextension/2010/11" id="{451BCB6A-6743-4B9E-BC70-4EB10C00E426}">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PHP core functions&quot;:&quot;#FF0000&quot;,&quot;PREFIX3&quot;:&quot;#008080&quot;,&quot;Namespaces&quot;:&quot;#808000&quot;,&quot;Line comment&quot;:&quot;#008000&quot;,&quot;Line comment 2&quot;:&quot;#008000&quot;,&quot;Block comment&quot;:&quot;#008000&quot;,&quot;Quotation&quot;:&quot;#FF00FF&quot;,&quot;Quotation 2&quot;:&quot;#FF00FF&quot;,&quot;Number&quot;:&quot;#800080&quot;},&quot;old_syntax_color&quot;:{&quot;Reserved words&quot;:&quot;#0000FF&quot;,&quot;PHP core functions&quot;:&quot;#FF0000&quot;,&quot;PREFIX3&quot;:&quot;#008080&quot;,&quot;Namespaces&quot;:&quot;#808000&quot;,&quot;Line comment&quot;:&quot;#008000&quot;,&quot;Line comment 2&quot;:&quot;#008000&quot;,&quot;Block comment&quot;:&quot;#008000&quot;,&quot;Quotation&quot;:&quot;#FF00FF&quot;,&quot;Quotation 2&quot;:&quot;#FF00FF&quot;,&quot;Number&quot;:&quot;#800080&quot;},&quot;show_line_number&quot;:true,&quot;code_lang&quot;:&quot;php&quot;,&quot;code&quot;:&quot;var builder = require('botbuilder');\n\nvar connector = new builder.ConsoleConnector().listen();\nvar bot = new builder.UniversalBot(connector);\nbot.dialog('/', function(session) {\n    session.send('Hello, bot!')\n});&quot;,&quot;ctags&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D47D9767-9323-4CC5-93F0-3B3294B96047}">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PHP core functions&quot;:&quot;#FF0000&quot;,&quot;PREFIX3&quot;:&quot;#008080&quot;,&quot;Namespaces&quot;:&quot;#808000&quot;,&quot;Line comment&quot;:&quot;#008000&quot;,&quot;Line comment 2&quot;:&quot;#008000&quot;,&quot;Block comment&quot;:&quot;#008000&quot;,&quot;Quotation&quot;:&quot;#FF00FF&quot;,&quot;Quotation 2&quot;:&quot;#FF00FF&quot;,&quot;Number&quot;:&quot;#800080&quot;},&quot;old_syntax_color&quot;:{&quot;Reserved words&quot;:&quot;#0000FF&quot;,&quot;PHP core functions&quot;:&quot;#FF0000&quot;,&quot;PREFIX3&quot;:&quot;#008080&quot;,&quot;Namespaces&quot;:&quot;#808000&quot;,&quot;Line comment&quot;:&quot;#008000&quot;,&quot;Line comment 2&quot;:&quot;#008000&quot;,&quot;Block comment&quot;:&quot;#008000&quot;,&quot;Quotation&quot;:&quot;#FF00FF&quot;,&quot;Quotation 2&quot;:&quot;#FF00FF&quot;,&quot;Number&quot;:&quot;#800080&quot;},&quot;show_line_number&quot;:true,&quot;code_lang&quot;:&quot;php&quot;,&quot;code&quot;:&quot;var builder = require('botbuilder');\n\nvar connector = new builder.ChatConnector();\nvar bot = new builder.UniversalBot(connector);\nbot.dialog('/', [\n    function(session) {\n        builder.Prompts.text(session, 'What is your name?');\n    },\n    function(session, results) {\n        session.send('Hello, ' + results.response);\n    }\n]);&quot;,&quot;ctags&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9B24AE5C-C7AE-4160-9AE4-69532A453517}">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PHP core functions&quot;:&quot;#FF0000&quot;,&quot;PREFIX3&quot;:&quot;#008080&quot;,&quot;Namespaces&quot;:&quot;#808000&quot;,&quot;Line comment&quot;:&quot;#008000&quot;,&quot;Line comment 2&quot;:&quot;#008000&quot;,&quot;Block comment&quot;:&quot;#008000&quot;,&quot;Quotation&quot;:&quot;#FF00FF&quot;,&quot;Quotation 2&quot;:&quot;#FF00FF&quot;,&quot;Number&quot;:&quot;#800080&quot;},&quot;old_syntax_color&quot;:{&quot;Reserved words&quot;:&quot;#0000FF&quot;,&quot;PHP core functions&quot;:&quot;#FF0000&quot;,&quot;PREFIX3&quot;:&quot;#008080&quot;,&quot;Namespaces&quot;:&quot;#808000&quot;,&quot;Line comment&quot;:&quot;#008000&quot;,&quot;Line comment 2&quot;:&quot;#008000&quot;,&quot;Block comment&quot;:&quot;#008000&quot;,&quot;Quotation&quot;:&quot;#FF00FF&quot;,&quot;Quotation 2&quot;:&quot;#FF00FF&quot;,&quot;Number&quot;:&quot;#800080&quot;},&quot;show_line_number&quot;:true,&quot;code_lang&quot;:&quot;php&quot;,&quot;code&quot;:&quot;var builder = require('botbuilder');\nvar restify = require('restify');\n\n// existing code\n\nvar server = restify.createServer();\nserver.listen(process.env.port || process.env.PORT || 3978, function () {\n   console.log('%s listening to %s', server.name, server.url); \n});\nserver.post('/api/messages', connector.listen());&quot;,&quot;ctags&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4.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5.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9.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0.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4.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6.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7.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8.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0.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1.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6.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7.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www.w3.org/XML/1998/namespace"/>
    <ds:schemaRef ds:uri="http://purl.org/dc/dcmitype/"/>
  </ds:schemaRefs>
</ds:datastoreItem>
</file>

<file path=customXml/itemProps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9.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2197</TotalTime>
  <Words>365</Words>
  <Application>Microsoft Office PowerPoint</Application>
  <PresentationFormat>Custom</PresentationFormat>
  <Paragraphs>89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Consolas</vt:lpstr>
      <vt:lpstr>Segoe UI</vt:lpstr>
      <vt:lpstr>Segoe UI Light</vt:lpstr>
      <vt:lpstr>Wingdings</vt:lpstr>
      <vt:lpstr>WHITE TEMPLATE</vt:lpstr>
      <vt:lpstr>Hello, Bots!</vt:lpstr>
      <vt:lpstr>Getting started</vt:lpstr>
      <vt:lpstr>Creating a project</vt:lpstr>
      <vt:lpstr>Getting your bot project started</vt:lpstr>
      <vt:lpstr>What's in the botbuilder?</vt:lpstr>
      <vt:lpstr>Creating your bot project</vt:lpstr>
      <vt:lpstr>Creating your bot</vt:lpstr>
      <vt:lpstr>Your first bot</vt:lpstr>
      <vt:lpstr>Your first bot</vt:lpstr>
      <vt:lpstr>Receiving information from the user</vt:lpstr>
      <vt:lpstr>Asking the user for information</vt:lpstr>
      <vt:lpstr>Basic waterfalls</vt:lpstr>
      <vt:lpstr>Interacting with the user</vt:lpstr>
      <vt:lpstr>You typically talk to bots through other IM channels</vt:lpstr>
      <vt:lpstr>One connector to rule them all</vt:lpstr>
      <vt:lpstr>Need to host your bot</vt:lpstr>
      <vt:lpstr>Testing your bot</vt:lpstr>
      <vt:lpstr>Using the chat connector</vt:lpstr>
      <vt:lpstr>When all else fails, look at what someone else has done for a pattern.</vt:lpstr>
      <vt:lpstr>Bot framework samples and examples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208</cp:revision>
  <dcterms:created xsi:type="dcterms:W3CDTF">2015-06-04T21:40:17Z</dcterms:created>
  <dcterms:modified xsi:type="dcterms:W3CDTF">2016-08-25T21:00:27Z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