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50"/>
  </p:notesMasterIdLst>
  <p:handoutMasterIdLst>
    <p:handoutMasterId r:id="rId51"/>
  </p:handoutMasterIdLst>
  <p:sldIdLst>
    <p:sldId id="283" r:id="rId35"/>
    <p:sldId id="263" r:id="rId36"/>
    <p:sldId id="279" r:id="rId37"/>
    <p:sldId id="290" r:id="rId38"/>
    <p:sldId id="291" r:id="rId39"/>
    <p:sldId id="292" r:id="rId40"/>
    <p:sldId id="293" r:id="rId41"/>
    <p:sldId id="294" r:id="rId42"/>
    <p:sldId id="295" r:id="rId43"/>
    <p:sldId id="296" r:id="rId44"/>
    <p:sldId id="297" r:id="rId45"/>
    <p:sldId id="298" r:id="rId46"/>
    <p:sldId id="299" r:id="rId47"/>
    <p:sldId id="300" r:id="rId48"/>
    <p:sldId id="257" r:id="rId4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63"/>
            <p14:sldId id="279"/>
            <p14:sldId id="290"/>
            <p14:sldId id="291"/>
            <p14:sldId id="292"/>
            <p14:sldId id="293"/>
            <p14:sldId id="294"/>
          </p14:sldIdLst>
        </p14:section>
        <p14:section name="Cards" id="{90599AC0-D7ED-463F-8A5F-8A8E13FC912B}">
          <p14:sldIdLst>
            <p14:sldId id="295"/>
            <p14:sldId id="296"/>
            <p14:sldId id="297"/>
            <p14:sldId id="298"/>
            <p14:sldId id="299"/>
            <p14:sldId id="300"/>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102" d="100"/>
          <a:sy n="102" d="100"/>
        </p:scale>
        <p:origin x="1152" y="72"/>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8/25/2016 2:09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8/25/2016 2:09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27.xml"/><Relationship Id="rId7" Type="http://schemas.openxmlformats.org/officeDocument/2006/relationships/image" Target="../media/image1.png"/><Relationship Id="rId2" Type="http://schemas.openxmlformats.org/officeDocument/2006/relationships/customXml" Target="../../customXml/item22.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28.xml"/><Relationship Id="rId4" Type="http://schemas.openxmlformats.org/officeDocument/2006/relationships/customXml" Target="../../customXml/item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3.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30.xml"/><Relationship Id="rId6" Type="http://schemas.openxmlformats.org/officeDocument/2006/relationships/slideMaster" Target="../slideMasters/slideMaster1.xml"/><Relationship Id="rId5" Type="http://schemas.openxmlformats.org/officeDocument/2006/relationships/customXml" Target="../../customXml/item3.xml"/><Relationship Id="rId4" Type="http://schemas.openxmlformats.org/officeDocument/2006/relationships/customXml" Target="../../customXml/item1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24.xml"/><Relationship Id="rId1" Type="http://schemas.openxmlformats.org/officeDocument/2006/relationships/customXml" Target="../../customXml/item6.xml"/><Relationship Id="rId6" Type="http://schemas.openxmlformats.org/officeDocument/2006/relationships/slideMaster" Target="../slideMasters/slideMaster1.xml"/><Relationship Id="rId5" Type="http://schemas.openxmlformats.org/officeDocument/2006/relationships/customXml" Target="../../customXml/item29.xml"/><Relationship Id="rId4" Type="http://schemas.openxmlformats.org/officeDocument/2006/relationships/customXml" Target="../../customXml/item21.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1.png"/><Relationship Id="rId2" Type="http://schemas.openxmlformats.org/officeDocument/2006/relationships/customXml" Target="../../customXml/item26.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7.xml"/><Relationship Id="rId4" Type="http://schemas.openxmlformats.org/officeDocument/2006/relationships/customXml" Target="../../customXml/item13.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6.xml"/><Relationship Id="rId7" Type="http://schemas.openxmlformats.org/officeDocument/2006/relationships/image" Target="../media/image2.png"/><Relationship Id="rId2" Type="http://schemas.openxmlformats.org/officeDocument/2006/relationships/customXml" Target="../../customXml/item5.xml"/><Relationship Id="rId1" Type="http://schemas.openxmlformats.org/officeDocument/2006/relationships/customXml" Target="../../customXml/item32.xml"/><Relationship Id="rId6" Type="http://schemas.openxmlformats.org/officeDocument/2006/relationships/slideMaster" Target="../slideMasters/slideMaster1.xml"/><Relationship Id="rId5" Type="http://schemas.openxmlformats.org/officeDocument/2006/relationships/customXml" Target="../../customXml/item14.xml"/><Relationship Id="rId4" Type="http://schemas.openxmlformats.org/officeDocument/2006/relationships/customXml" Target="../../customXml/item9.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2.png"/><Relationship Id="rId2" Type="http://schemas.openxmlformats.org/officeDocument/2006/relationships/customXml" Target="../../customXml/item12.xml"/><Relationship Id="rId1" Type="http://schemas.openxmlformats.org/officeDocument/2006/relationships/customXml" Target="../../customXml/item20.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10.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a:t>
            </a:r>
            <a:r>
              <a:rPr lang="en-US" sz="1000" baseline="0" dirty="0" smtClean="0">
                <a:solidFill>
                  <a:schemeClr val="bg1"/>
                </a:solidFill>
                <a:cs typeface="Segoe UI" pitchFamily="34" charset="0"/>
              </a:rPr>
              <a:t>2016 </a:t>
            </a:r>
            <a:r>
              <a:rPr lang="en-US" sz="1000" baseline="0" dirty="0">
                <a:solidFill>
                  <a:schemeClr val="bg1"/>
                </a:solidFill>
                <a:cs typeface="Segoe UI" pitchFamily="34" charset="0"/>
              </a:rPr>
              <a:t>Microsoft Corporation. All rights reserved. </a:t>
            </a:r>
            <a:r>
              <a:rPr lang="en-US" sz="1000" baseline="0" dirty="0" smtClean="0">
                <a:solidFill>
                  <a:schemeClr val="bg1"/>
                </a:solidFill>
                <a:cs typeface="Segoe UI" pitchFamily="34" charset="0"/>
              </a:rPr>
              <a:t>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smtClean="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dirty="0">
              <a:solidFill>
                <a:schemeClr val="bg1"/>
              </a:solidFill>
              <a:cs typeface="Segoe UI"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smtClean="0"/>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1/relationships/webextension" Target="../webextensions/webextension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9"/>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solidFill>
                  <a:schemeClr val="bg1"/>
                </a:solidFill>
              </a:rPr>
              <a:t>Ryan Volum</a:t>
            </a:r>
          </a:p>
          <a:p>
            <a:pPr lvl="0"/>
            <a:r>
              <a:rPr lang="en-US" dirty="0" smtClean="0">
                <a:solidFill>
                  <a:schemeClr val="bg1"/>
                </a:solidFill>
              </a:rPr>
              <a:t>Christopher Harrison</a:t>
            </a:r>
            <a:endParaRPr lang="en-US" dirty="0" smtClean="0">
              <a:solidFill>
                <a:schemeClr val="bg1"/>
              </a:solidFill>
            </a:endParaRP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smtClean="0">
                <a:solidFill>
                  <a:schemeClr val="bg1"/>
                </a:solidFill>
              </a:rPr>
              <a:t>Interacting with the user</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Graphics are pretty...</a:t>
            </a:r>
            <a:endParaRPr lang="en-US" dirty="0"/>
          </a:p>
        </p:txBody>
      </p:sp>
    </p:spTree>
    <p:extLst>
      <p:ext uri="{BB962C8B-B14F-4D97-AF65-F5344CB8AC3E}">
        <p14:creationId xmlns:p14="http://schemas.microsoft.com/office/powerpoint/2010/main" val="29380224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 want to move beyond basic text</a:t>
            </a:r>
            <a:endParaRPr lang="en-US" dirty="0"/>
          </a:p>
        </p:txBody>
      </p:sp>
      <p:sp>
        <p:nvSpPr>
          <p:cNvPr id="4" name="Text Placeholder 3"/>
          <p:cNvSpPr>
            <a:spLocks noGrp="1"/>
          </p:cNvSpPr>
          <p:nvPr>
            <p:ph type="body" sz="quarter" idx="10"/>
          </p:nvPr>
        </p:nvSpPr>
        <p:spPr>
          <a:xfrm>
            <a:off x="365760" y="1371600"/>
            <a:ext cx="11704320" cy="1501950"/>
          </a:xfrm>
        </p:spPr>
        <p:txBody>
          <a:bodyPr/>
          <a:lstStyle/>
          <a:p>
            <a:r>
              <a:rPr lang="en-US" dirty="0" smtClean="0"/>
              <a:t>Display images</a:t>
            </a:r>
          </a:p>
          <a:p>
            <a:r>
              <a:rPr lang="en-US" dirty="0" smtClean="0"/>
              <a:t>Formatted text</a:t>
            </a:r>
          </a:p>
          <a:p>
            <a:r>
              <a:rPr lang="en-US" dirty="0" smtClean="0"/>
              <a:t>Add </a:t>
            </a:r>
            <a:r>
              <a:rPr lang="en-US" dirty="0" err="1" smtClean="0"/>
              <a:t>clickability</a:t>
            </a:r>
            <a:endParaRPr lang="en-US" dirty="0"/>
          </a:p>
        </p:txBody>
      </p:sp>
    </p:spTree>
    <p:extLst>
      <p:ext uri="{BB962C8B-B14F-4D97-AF65-F5344CB8AC3E}">
        <p14:creationId xmlns:p14="http://schemas.microsoft.com/office/powerpoint/2010/main" val="41062368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cards</a:t>
            </a:r>
            <a:endParaRPr lang="en-US" dirty="0"/>
          </a:p>
        </p:txBody>
      </p:sp>
      <p:sp>
        <p:nvSpPr>
          <p:cNvPr id="3" name="Text Placeholder 2"/>
          <p:cNvSpPr>
            <a:spLocks noGrp="1"/>
          </p:cNvSpPr>
          <p:nvPr>
            <p:ph type="body" sz="quarter" idx="10"/>
          </p:nvPr>
        </p:nvSpPr>
        <p:spPr>
          <a:xfrm>
            <a:off x="365760" y="1371600"/>
            <a:ext cx="11704320" cy="3139321"/>
          </a:xfrm>
        </p:spPr>
        <p:txBody>
          <a:bodyPr/>
          <a:lstStyle/>
          <a:p>
            <a:r>
              <a:rPr lang="en-US" dirty="0" smtClean="0"/>
              <a:t>Provide a title</a:t>
            </a:r>
          </a:p>
          <a:p>
            <a:pPr lvl="1"/>
            <a:r>
              <a:rPr lang="en-US" dirty="0" smtClean="0"/>
              <a:t>A subtitle</a:t>
            </a:r>
          </a:p>
          <a:p>
            <a:pPr lvl="2"/>
            <a:r>
              <a:rPr lang="en-US" dirty="0" smtClean="0"/>
              <a:t>Some additional text</a:t>
            </a:r>
          </a:p>
          <a:p>
            <a:endParaRPr lang="en-US" dirty="0"/>
          </a:p>
          <a:p>
            <a:r>
              <a:rPr lang="en-US" dirty="0" smtClean="0"/>
              <a:t>An event handler for tap</a:t>
            </a:r>
          </a:p>
          <a:p>
            <a:endParaRPr lang="en-US" dirty="0" smtClean="0"/>
          </a:p>
          <a:p>
            <a:r>
              <a:rPr lang="en-US" dirty="0" smtClean="0"/>
              <a:t>And a pretty(?) picture</a:t>
            </a:r>
            <a:endParaRPr lang="en-US" dirty="0"/>
          </a:p>
        </p:txBody>
      </p:sp>
      <p:pic>
        <p:nvPicPr>
          <p:cNvPr id="4" name="Picture 3"/>
          <p:cNvPicPr>
            <a:picLocks noChangeAspect="1"/>
          </p:cNvPicPr>
          <p:nvPr/>
        </p:nvPicPr>
        <p:blipFill>
          <a:blip r:embed="rId2"/>
          <a:stretch>
            <a:fillRect/>
          </a:stretch>
        </p:blipFill>
        <p:spPr>
          <a:xfrm>
            <a:off x="7285037" y="4030662"/>
            <a:ext cx="4695825" cy="2409825"/>
          </a:xfrm>
          <a:prstGeom prst="rect">
            <a:avLst/>
          </a:prstGeom>
        </p:spPr>
      </p:pic>
    </p:spTree>
    <p:extLst>
      <p:ext uri="{BB962C8B-B14F-4D97-AF65-F5344CB8AC3E}">
        <p14:creationId xmlns:p14="http://schemas.microsoft.com/office/powerpoint/2010/main" val="7089167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cards</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581893196"/>
                  </p:ext>
                </p:extLst>
              </p:nvPr>
            </p:nvGraphicFramePr>
            <p:xfrm>
              <a:off x="365760" y="1229329"/>
              <a:ext cx="11567477" cy="576519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365760" y="1229329"/>
                <a:ext cx="11567477" cy="5765195"/>
              </a:xfrm>
              <a:prstGeom prst="rect">
                <a:avLst/>
              </a:prstGeom>
            </p:spPr>
          </p:pic>
        </mc:Fallback>
      </mc:AlternateContent>
    </p:spTree>
    <p:extLst>
      <p:ext uri="{BB962C8B-B14F-4D97-AF65-F5344CB8AC3E}">
        <p14:creationId xmlns:p14="http://schemas.microsoft.com/office/powerpoint/2010/main" val="23038422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cards</a:t>
            </a:r>
            <a:endParaRPr lang="en-US" dirty="0"/>
          </a:p>
        </p:txBody>
      </p:sp>
    </p:spTree>
    <p:extLst>
      <p:ext uri="{BB962C8B-B14F-4D97-AF65-F5344CB8AC3E}">
        <p14:creationId xmlns:p14="http://schemas.microsoft.com/office/powerpoint/2010/main" val="885305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list all main modules</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3</a:t>
            </a:r>
          </a:p>
        </p:txBody>
      </p:sp>
      <p:sp>
        <p:nvSpPr>
          <p:cNvPr id="8" name="Rectangle 7"/>
          <p:cNvSpPr/>
          <p:nvPr/>
        </p:nvSpPr>
        <p:spPr bwMode="auto">
          <a:xfrm>
            <a:off x="457200" y="379476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4</a:t>
            </a:r>
          </a:p>
        </p:txBody>
      </p:sp>
      <p:sp>
        <p:nvSpPr>
          <p:cNvPr id="9" name="Rectangle 8"/>
          <p:cNvSpPr/>
          <p:nvPr/>
        </p:nvSpPr>
        <p:spPr bwMode="auto">
          <a:xfrm>
            <a:off x="457200" y="457200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5</a:t>
            </a:r>
          </a:p>
        </p:txBody>
      </p:sp>
      <p:sp>
        <p:nvSpPr>
          <p:cNvPr id="15" name="Rectangle 14"/>
          <p:cNvSpPr/>
          <p:nvPr/>
        </p:nvSpPr>
        <p:spPr bwMode="auto">
          <a:xfrm>
            <a:off x="630936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6</a:t>
            </a:r>
          </a:p>
        </p:txBody>
      </p:sp>
      <p:sp>
        <p:nvSpPr>
          <p:cNvPr id="16" name="Rectangle 15"/>
          <p:cNvSpPr/>
          <p:nvPr/>
        </p:nvSpPr>
        <p:spPr bwMode="auto">
          <a:xfrm>
            <a:off x="630936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7</a:t>
            </a:r>
          </a:p>
        </p:txBody>
      </p:sp>
      <p:sp>
        <p:nvSpPr>
          <p:cNvPr id="17" name="Rectangle 16"/>
          <p:cNvSpPr/>
          <p:nvPr/>
        </p:nvSpPr>
        <p:spPr bwMode="auto">
          <a:xfrm>
            <a:off x="630936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8</a:t>
            </a:r>
          </a:p>
        </p:txBody>
      </p:sp>
      <p:sp>
        <p:nvSpPr>
          <p:cNvPr id="18" name="Rectangle 17"/>
          <p:cNvSpPr/>
          <p:nvPr/>
        </p:nvSpPr>
        <p:spPr bwMode="auto">
          <a:xfrm>
            <a:off x="6309360" y="379476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9</a:t>
            </a:r>
          </a:p>
        </p:txBody>
      </p:sp>
      <p:sp>
        <p:nvSpPr>
          <p:cNvPr id="19" name="Rectangle 18"/>
          <p:cNvSpPr/>
          <p:nvPr/>
        </p:nvSpPr>
        <p:spPr bwMode="auto">
          <a:xfrm>
            <a:off x="6309360" y="457200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10</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smtClean="0">
                <a:solidFill>
                  <a:schemeClr val="tx1"/>
                </a:solidFill>
                <a:latin typeface="+mj-lt"/>
                <a:ea typeface="Segoe UI" pitchFamily="34" charset="0"/>
                <a:cs typeface="Segoe UI" pitchFamily="34" charset="0"/>
              </a:rPr>
              <a:t>Prompts</a:t>
            </a:r>
            <a:endParaRPr lang="en-US" sz="2000" dirty="0" smtClean="0">
              <a:solidFill>
                <a:schemeClr val="tx1"/>
              </a:solidFill>
              <a:latin typeface="+mj-lt"/>
              <a:ea typeface="Segoe UI" pitchFamily="34" charset="0"/>
              <a:cs typeface="Segoe UI" pitchFamily="34" charset="0"/>
            </a:endParaRP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smtClean="0">
                <a:solidFill>
                  <a:srgbClr val="505050"/>
                </a:solidFill>
                <a:latin typeface="Segoe UI Light"/>
                <a:ea typeface="Segoe UI" pitchFamily="34" charset="0"/>
                <a:cs typeface="Segoe UI" pitchFamily="34" charset="0"/>
              </a:rPr>
              <a:t>User actions</a:t>
            </a:r>
            <a:endParaRPr lang="en-US" sz="2000" dirty="0">
              <a:solidFill>
                <a:srgbClr val="505050"/>
              </a:solidFill>
              <a:latin typeface="Segoe UI Light"/>
              <a:ea typeface="Segoe UI" pitchFamily="34" charset="0"/>
              <a:cs typeface="Segoe UI" pitchFamily="34" charset="0"/>
            </a:endParaRPr>
          </a:p>
        </p:txBody>
      </p:sp>
      <p:sp>
        <p:nvSpPr>
          <p:cNvPr id="22" name="Rectangle 21"/>
          <p:cNvSpPr/>
          <p:nvPr/>
        </p:nvSpPr>
        <p:spPr bwMode="auto">
          <a:xfrm>
            <a:off x="118872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Title for Section </a:t>
            </a:r>
            <a:r>
              <a:rPr lang="en-US" sz="2000" dirty="0" smtClean="0">
                <a:solidFill>
                  <a:srgbClr val="505050"/>
                </a:solidFill>
                <a:latin typeface="Segoe UI Light"/>
                <a:ea typeface="Segoe UI" pitchFamily="34" charset="0"/>
                <a:cs typeface="Segoe UI" pitchFamily="34" charset="0"/>
              </a:rPr>
              <a:t>3. </a:t>
            </a:r>
            <a:r>
              <a:rPr lang="en-US" sz="2000" dirty="0">
                <a:solidFill>
                  <a:srgbClr val="505050"/>
                </a:solidFill>
                <a:latin typeface="Segoe UI Light"/>
                <a:ea typeface="Segoe UI" pitchFamily="34" charset="0"/>
                <a:cs typeface="Segoe UI" pitchFamily="34" charset="0"/>
              </a:rPr>
              <a:t>Size 20 </a:t>
            </a:r>
            <a:r>
              <a:rPr lang="en-US" sz="2000" dirty="0" err="1">
                <a:solidFill>
                  <a:srgbClr val="505050"/>
                </a:solidFill>
                <a:latin typeface="Segoe UI Light"/>
                <a:ea typeface="Segoe UI" pitchFamily="34" charset="0"/>
                <a:cs typeface="Segoe UI" pitchFamily="34" charset="0"/>
              </a:rPr>
              <a:t>pt</a:t>
            </a:r>
            <a:endParaRPr lang="en-US" sz="2000" dirty="0">
              <a:solidFill>
                <a:srgbClr val="505050"/>
              </a:solidFill>
              <a:latin typeface="Segoe UI Light"/>
              <a:ea typeface="Segoe UI" pitchFamily="34" charset="0"/>
              <a:cs typeface="Segoe UI" pitchFamily="34" charset="0"/>
            </a:endParaRPr>
          </a:p>
        </p:txBody>
      </p:sp>
      <p:sp>
        <p:nvSpPr>
          <p:cNvPr id="23" name="Rectangle 22"/>
          <p:cNvSpPr/>
          <p:nvPr/>
        </p:nvSpPr>
        <p:spPr bwMode="auto">
          <a:xfrm>
            <a:off x="1188720" y="379476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Title for Section </a:t>
            </a:r>
            <a:r>
              <a:rPr lang="en-US" sz="2000" dirty="0" smtClean="0">
                <a:solidFill>
                  <a:srgbClr val="505050"/>
                </a:solidFill>
                <a:latin typeface="Segoe UI Light"/>
                <a:ea typeface="Segoe UI" pitchFamily="34" charset="0"/>
                <a:cs typeface="Segoe UI" pitchFamily="34" charset="0"/>
              </a:rPr>
              <a:t>4. </a:t>
            </a:r>
            <a:r>
              <a:rPr lang="en-US" sz="2000" dirty="0">
                <a:solidFill>
                  <a:srgbClr val="505050"/>
                </a:solidFill>
                <a:latin typeface="Segoe UI Light"/>
                <a:ea typeface="Segoe UI" pitchFamily="34" charset="0"/>
                <a:cs typeface="Segoe UI" pitchFamily="34" charset="0"/>
              </a:rPr>
              <a:t>Size 20 </a:t>
            </a:r>
            <a:r>
              <a:rPr lang="en-US" sz="2000" dirty="0" err="1">
                <a:solidFill>
                  <a:srgbClr val="505050"/>
                </a:solidFill>
                <a:latin typeface="Segoe UI Light"/>
                <a:ea typeface="Segoe UI" pitchFamily="34" charset="0"/>
                <a:cs typeface="Segoe UI" pitchFamily="34" charset="0"/>
              </a:rPr>
              <a:t>pt</a:t>
            </a:r>
            <a:endParaRPr lang="en-US" sz="2000" dirty="0">
              <a:solidFill>
                <a:srgbClr val="505050"/>
              </a:solidFill>
              <a:latin typeface="Segoe UI Light"/>
              <a:ea typeface="Segoe UI" pitchFamily="34" charset="0"/>
              <a:cs typeface="Segoe UI" pitchFamily="34" charset="0"/>
            </a:endParaRPr>
          </a:p>
        </p:txBody>
      </p:sp>
      <p:sp>
        <p:nvSpPr>
          <p:cNvPr id="24" name="Rectangle 23"/>
          <p:cNvSpPr/>
          <p:nvPr/>
        </p:nvSpPr>
        <p:spPr bwMode="auto">
          <a:xfrm>
            <a:off x="1188720" y="457200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Title for Section </a:t>
            </a:r>
            <a:r>
              <a:rPr lang="en-US" sz="2000" dirty="0" smtClean="0">
                <a:solidFill>
                  <a:srgbClr val="505050"/>
                </a:solidFill>
                <a:latin typeface="Segoe UI Light"/>
                <a:ea typeface="Segoe UI" pitchFamily="34" charset="0"/>
                <a:cs typeface="Segoe UI" pitchFamily="34" charset="0"/>
              </a:rPr>
              <a:t>5. </a:t>
            </a:r>
            <a:r>
              <a:rPr lang="en-US" sz="2000" dirty="0">
                <a:solidFill>
                  <a:srgbClr val="505050"/>
                </a:solidFill>
                <a:latin typeface="Segoe UI Light"/>
                <a:ea typeface="Segoe UI" pitchFamily="34" charset="0"/>
                <a:cs typeface="Segoe UI" pitchFamily="34" charset="0"/>
              </a:rPr>
              <a:t>Size 20 </a:t>
            </a:r>
            <a:r>
              <a:rPr lang="en-US" sz="2000" dirty="0" err="1">
                <a:solidFill>
                  <a:srgbClr val="505050"/>
                </a:solidFill>
                <a:latin typeface="Segoe UI Light"/>
                <a:ea typeface="Segoe UI" pitchFamily="34" charset="0"/>
                <a:cs typeface="Segoe UI" pitchFamily="34" charset="0"/>
              </a:rPr>
              <a:t>pt</a:t>
            </a:r>
            <a:endParaRPr lang="en-US" sz="2000" dirty="0">
              <a:solidFill>
                <a:srgbClr val="505050"/>
              </a:solidFill>
              <a:latin typeface="Segoe UI Light"/>
              <a:ea typeface="Segoe UI" pitchFamily="34" charset="0"/>
              <a:cs typeface="Segoe UI" pitchFamily="34" charset="0"/>
            </a:endParaRPr>
          </a:p>
        </p:txBody>
      </p:sp>
      <p:sp>
        <p:nvSpPr>
          <p:cNvPr id="25" name="Rectangle 24"/>
          <p:cNvSpPr/>
          <p:nvPr/>
        </p:nvSpPr>
        <p:spPr bwMode="auto">
          <a:xfrm>
            <a:off x="704088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smtClean="0">
                <a:solidFill>
                  <a:schemeClr val="tx1"/>
                </a:solidFill>
                <a:latin typeface="+mj-lt"/>
                <a:ea typeface="Segoe UI" pitchFamily="34" charset="0"/>
                <a:cs typeface="Segoe UI" pitchFamily="34" charset="0"/>
              </a:rPr>
              <a:t>Cards</a:t>
            </a:r>
            <a:endParaRPr lang="en-US" sz="2000" dirty="0">
              <a:solidFill>
                <a:schemeClr val="tx1"/>
              </a:solidFill>
              <a:latin typeface="+mj-lt"/>
              <a:ea typeface="Segoe UI" pitchFamily="34" charset="0"/>
              <a:cs typeface="Segoe UI" pitchFamily="34" charset="0"/>
            </a:endParaRPr>
          </a:p>
        </p:txBody>
      </p:sp>
      <p:sp>
        <p:nvSpPr>
          <p:cNvPr id="26" name="Rectangle 25"/>
          <p:cNvSpPr/>
          <p:nvPr/>
        </p:nvSpPr>
        <p:spPr bwMode="auto">
          <a:xfrm>
            <a:off x="704088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Title for Section </a:t>
            </a:r>
            <a:r>
              <a:rPr lang="en-US" sz="2000" dirty="0" smtClean="0">
                <a:solidFill>
                  <a:srgbClr val="505050"/>
                </a:solidFill>
                <a:latin typeface="Segoe UI Light"/>
                <a:ea typeface="Segoe UI" pitchFamily="34" charset="0"/>
                <a:cs typeface="Segoe UI" pitchFamily="34" charset="0"/>
              </a:rPr>
              <a:t>7. </a:t>
            </a:r>
            <a:r>
              <a:rPr lang="en-US" sz="2000" dirty="0">
                <a:solidFill>
                  <a:srgbClr val="505050"/>
                </a:solidFill>
                <a:latin typeface="Segoe UI Light"/>
                <a:ea typeface="Segoe UI" pitchFamily="34" charset="0"/>
                <a:cs typeface="Segoe UI" pitchFamily="34" charset="0"/>
              </a:rPr>
              <a:t>Size 20 </a:t>
            </a:r>
            <a:r>
              <a:rPr lang="en-US" sz="2000" dirty="0" err="1">
                <a:solidFill>
                  <a:srgbClr val="505050"/>
                </a:solidFill>
                <a:latin typeface="Segoe UI Light"/>
                <a:ea typeface="Segoe UI" pitchFamily="34" charset="0"/>
                <a:cs typeface="Segoe UI" pitchFamily="34" charset="0"/>
              </a:rPr>
              <a:t>pt</a:t>
            </a:r>
            <a:endParaRPr lang="en-US" sz="2000" dirty="0">
              <a:solidFill>
                <a:srgbClr val="505050"/>
              </a:solidFill>
              <a:latin typeface="Segoe UI Light"/>
              <a:ea typeface="Segoe UI" pitchFamily="34" charset="0"/>
              <a:cs typeface="Segoe UI" pitchFamily="34" charset="0"/>
            </a:endParaRPr>
          </a:p>
        </p:txBody>
      </p:sp>
      <p:sp>
        <p:nvSpPr>
          <p:cNvPr id="27" name="Rectangle 26"/>
          <p:cNvSpPr/>
          <p:nvPr/>
        </p:nvSpPr>
        <p:spPr bwMode="auto">
          <a:xfrm>
            <a:off x="704088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Title for Section </a:t>
            </a:r>
            <a:r>
              <a:rPr lang="en-US" sz="2000" dirty="0" smtClean="0">
                <a:solidFill>
                  <a:srgbClr val="505050"/>
                </a:solidFill>
                <a:latin typeface="Segoe UI Light"/>
                <a:ea typeface="Segoe UI" pitchFamily="34" charset="0"/>
                <a:cs typeface="Segoe UI" pitchFamily="34" charset="0"/>
              </a:rPr>
              <a:t>8. </a:t>
            </a:r>
            <a:r>
              <a:rPr lang="en-US" sz="2000" dirty="0">
                <a:solidFill>
                  <a:srgbClr val="505050"/>
                </a:solidFill>
                <a:latin typeface="Segoe UI Light"/>
                <a:ea typeface="Segoe UI" pitchFamily="34" charset="0"/>
                <a:cs typeface="Segoe UI" pitchFamily="34" charset="0"/>
              </a:rPr>
              <a:t>Size 20 </a:t>
            </a:r>
            <a:r>
              <a:rPr lang="en-US" sz="2000" dirty="0" err="1">
                <a:solidFill>
                  <a:srgbClr val="505050"/>
                </a:solidFill>
                <a:latin typeface="Segoe UI Light"/>
                <a:ea typeface="Segoe UI" pitchFamily="34" charset="0"/>
                <a:cs typeface="Segoe UI" pitchFamily="34" charset="0"/>
              </a:rPr>
              <a:t>pt</a:t>
            </a:r>
            <a:endParaRPr lang="en-US" sz="2000" dirty="0">
              <a:solidFill>
                <a:srgbClr val="505050"/>
              </a:solidFill>
              <a:latin typeface="Segoe UI Light"/>
              <a:ea typeface="Segoe UI" pitchFamily="34" charset="0"/>
              <a:cs typeface="Segoe UI" pitchFamily="34" charset="0"/>
            </a:endParaRPr>
          </a:p>
        </p:txBody>
      </p:sp>
      <p:sp>
        <p:nvSpPr>
          <p:cNvPr id="28" name="Rectangle 27"/>
          <p:cNvSpPr/>
          <p:nvPr/>
        </p:nvSpPr>
        <p:spPr bwMode="auto">
          <a:xfrm>
            <a:off x="7040880" y="379476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Title for Section </a:t>
            </a:r>
            <a:r>
              <a:rPr lang="en-US" sz="2000" dirty="0" smtClean="0">
                <a:solidFill>
                  <a:srgbClr val="505050"/>
                </a:solidFill>
                <a:latin typeface="Segoe UI Light"/>
                <a:ea typeface="Segoe UI" pitchFamily="34" charset="0"/>
                <a:cs typeface="Segoe UI" pitchFamily="34" charset="0"/>
              </a:rPr>
              <a:t>9. </a:t>
            </a:r>
            <a:r>
              <a:rPr lang="en-US" sz="2000" dirty="0">
                <a:solidFill>
                  <a:srgbClr val="505050"/>
                </a:solidFill>
                <a:latin typeface="Segoe UI Light"/>
                <a:ea typeface="Segoe UI" pitchFamily="34" charset="0"/>
                <a:cs typeface="Segoe UI" pitchFamily="34" charset="0"/>
              </a:rPr>
              <a:t>Size 20 </a:t>
            </a:r>
            <a:r>
              <a:rPr lang="en-US" sz="2000" dirty="0" err="1">
                <a:solidFill>
                  <a:srgbClr val="505050"/>
                </a:solidFill>
                <a:latin typeface="Segoe UI Light"/>
                <a:ea typeface="Segoe UI" pitchFamily="34" charset="0"/>
                <a:cs typeface="Segoe UI" pitchFamily="34" charset="0"/>
              </a:rPr>
              <a:t>pt</a:t>
            </a:r>
            <a:endParaRPr lang="en-US" sz="2000" dirty="0">
              <a:solidFill>
                <a:srgbClr val="505050"/>
              </a:solidFill>
              <a:latin typeface="Segoe UI Light"/>
              <a:ea typeface="Segoe UI" pitchFamily="34" charset="0"/>
              <a:cs typeface="Segoe UI" pitchFamily="34" charset="0"/>
            </a:endParaRPr>
          </a:p>
        </p:txBody>
      </p:sp>
      <p:sp>
        <p:nvSpPr>
          <p:cNvPr id="29" name="Rectangle 28"/>
          <p:cNvSpPr/>
          <p:nvPr/>
        </p:nvSpPr>
        <p:spPr bwMode="auto">
          <a:xfrm>
            <a:off x="7040880" y="457200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Title for Section </a:t>
            </a:r>
            <a:r>
              <a:rPr lang="en-US" sz="2000" dirty="0" smtClean="0">
                <a:solidFill>
                  <a:srgbClr val="505050"/>
                </a:solidFill>
                <a:latin typeface="Segoe UI Light"/>
                <a:ea typeface="Segoe UI" pitchFamily="34" charset="0"/>
                <a:cs typeface="Segoe UI" pitchFamily="34" charset="0"/>
              </a:rPr>
              <a:t>10. </a:t>
            </a:r>
            <a:r>
              <a:rPr lang="en-US" sz="2000" dirty="0">
                <a:solidFill>
                  <a:srgbClr val="505050"/>
                </a:solidFill>
                <a:latin typeface="Segoe UI Light"/>
                <a:ea typeface="Segoe UI" pitchFamily="34" charset="0"/>
                <a:cs typeface="Segoe UI" pitchFamily="34" charset="0"/>
              </a:rPr>
              <a:t>Size 20 </a:t>
            </a:r>
            <a:r>
              <a:rPr lang="en-US" sz="2000" dirty="0" err="1">
                <a:solidFill>
                  <a:srgbClr val="505050"/>
                </a:solidFill>
                <a:latin typeface="Segoe UI Light"/>
                <a:ea typeface="Segoe UI" pitchFamily="34" charset="0"/>
                <a:cs typeface="Segoe UI" pitchFamily="34" charset="0"/>
              </a:rPr>
              <a:t>pt</a:t>
            </a:r>
            <a:endParaRPr lang="en-US" sz="2000" dirty="0">
              <a:solidFill>
                <a:srgbClr val="505050"/>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2743253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name(s)</a:t>
            </a:r>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smtClean="0"/>
              <a:t>Prompts</a:t>
            </a:r>
            <a:endParaRPr lang="en-US" dirty="0"/>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Prompts are how you ask the user questions</a:t>
            </a:r>
            <a:endParaRPr lang="en-US" dirty="0"/>
          </a:p>
        </p:txBody>
      </p:sp>
      <p:sp>
        <p:nvSpPr>
          <p:cNvPr id="5" name="Text Placeholder 4"/>
          <p:cNvSpPr>
            <a:spLocks noGrp="1"/>
          </p:cNvSpPr>
          <p:nvPr>
            <p:ph type="body" sz="quarter" idx="10"/>
          </p:nvPr>
        </p:nvSpPr>
        <p:spPr>
          <a:xfrm>
            <a:off x="365760" y="1371600"/>
            <a:ext cx="11704320" cy="1501950"/>
          </a:xfrm>
        </p:spPr>
        <p:txBody>
          <a:bodyPr/>
          <a:lstStyle/>
          <a:p>
            <a:r>
              <a:rPr lang="en-US" dirty="0" smtClean="0"/>
              <a:t>Free form</a:t>
            </a:r>
          </a:p>
          <a:p>
            <a:r>
              <a:rPr lang="en-US" dirty="0" smtClean="0"/>
              <a:t>Number</a:t>
            </a:r>
          </a:p>
          <a:p>
            <a:r>
              <a:rPr lang="en-US" dirty="0" smtClean="0"/>
              <a:t>List of options</a:t>
            </a:r>
            <a:endParaRPr lang="en-US" dirty="0"/>
          </a:p>
        </p:txBody>
      </p:sp>
    </p:spTree>
    <p:extLst>
      <p:ext uri="{BB962C8B-B14F-4D97-AF65-F5344CB8AC3E}">
        <p14:creationId xmlns:p14="http://schemas.microsoft.com/office/powerpoint/2010/main" val="12961792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Text Placeholder 2"/>
          <p:cNvSpPr>
            <a:spLocks noGrp="1"/>
          </p:cNvSpPr>
          <p:nvPr>
            <p:ph type="body" sz="quarter" idx="10"/>
          </p:nvPr>
        </p:nvSpPr>
        <p:spPr>
          <a:xfrm>
            <a:off x="365760" y="1371600"/>
            <a:ext cx="11704320" cy="2563779"/>
          </a:xfrm>
        </p:spPr>
        <p:txBody>
          <a:bodyPr/>
          <a:lstStyle/>
          <a:p>
            <a:r>
              <a:rPr lang="en-US" dirty="0" smtClean="0"/>
              <a:t>Minimize typing</a:t>
            </a:r>
          </a:p>
          <a:p>
            <a:pPr lvl="1"/>
            <a:r>
              <a:rPr lang="en-US" dirty="0" smtClean="0"/>
              <a:t>Mobile keyboards aren't fun to type on</a:t>
            </a:r>
          </a:p>
          <a:p>
            <a:r>
              <a:rPr lang="en-US" dirty="0" smtClean="0"/>
              <a:t>Direct the user</a:t>
            </a:r>
          </a:p>
          <a:p>
            <a:pPr lvl="1"/>
            <a:r>
              <a:rPr lang="en-US" dirty="0" smtClean="0"/>
              <a:t>Easy to get lost</a:t>
            </a:r>
          </a:p>
          <a:p>
            <a:r>
              <a:rPr lang="en-US" dirty="0" smtClean="0"/>
              <a:t>Provide help</a:t>
            </a:r>
          </a:p>
          <a:p>
            <a:pPr lvl="1"/>
            <a:r>
              <a:rPr lang="en-US" dirty="0" smtClean="0"/>
              <a:t>List the commands</a:t>
            </a:r>
            <a:endParaRPr lang="en-US" dirty="0"/>
          </a:p>
        </p:txBody>
      </p:sp>
    </p:spTree>
    <p:extLst>
      <p:ext uri="{BB962C8B-B14F-4D97-AF65-F5344CB8AC3E}">
        <p14:creationId xmlns:p14="http://schemas.microsoft.com/office/powerpoint/2010/main" val="21789019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Prompt types</a:t>
            </a:r>
            <a:endParaRPr lang="en-US" dirty="0"/>
          </a:p>
        </p:txBody>
      </p:sp>
      <p:sp>
        <p:nvSpPr>
          <p:cNvPr id="3" name="Text Placeholder 2"/>
          <p:cNvSpPr>
            <a:spLocks noGrp="1"/>
          </p:cNvSpPr>
          <p:nvPr>
            <p:ph type="body" sz="quarter" idx="10"/>
          </p:nvPr>
        </p:nvSpPr>
        <p:spPr>
          <a:xfrm>
            <a:off x="365760" y="1371600"/>
            <a:ext cx="11704320" cy="4201150"/>
          </a:xfrm>
        </p:spPr>
        <p:txBody>
          <a:bodyPr/>
          <a:lstStyle/>
          <a:p>
            <a:r>
              <a:rPr lang="en-US" dirty="0" smtClean="0"/>
              <a:t>Free form</a:t>
            </a:r>
          </a:p>
          <a:p>
            <a:pPr lvl="1"/>
            <a:r>
              <a:rPr lang="en-US" dirty="0" smtClean="0"/>
              <a:t>text</a:t>
            </a:r>
          </a:p>
          <a:p>
            <a:r>
              <a:rPr lang="en-US" dirty="0" smtClean="0"/>
              <a:t>Data-type detection</a:t>
            </a:r>
          </a:p>
          <a:p>
            <a:pPr lvl="1"/>
            <a:r>
              <a:rPr lang="en-US" dirty="0" smtClean="0"/>
              <a:t>number</a:t>
            </a:r>
          </a:p>
          <a:p>
            <a:pPr lvl="1"/>
            <a:r>
              <a:rPr lang="en-US" dirty="0" smtClean="0"/>
              <a:t>time</a:t>
            </a:r>
          </a:p>
          <a:p>
            <a:r>
              <a:rPr lang="en-US" dirty="0" smtClean="0"/>
              <a:t>List of options</a:t>
            </a:r>
          </a:p>
          <a:p>
            <a:pPr lvl="1"/>
            <a:r>
              <a:rPr lang="en-US" dirty="0" smtClean="0"/>
              <a:t>confirm</a:t>
            </a:r>
          </a:p>
          <a:p>
            <a:pPr lvl="1"/>
            <a:r>
              <a:rPr lang="en-US" dirty="0" smtClean="0"/>
              <a:t>choice</a:t>
            </a:r>
          </a:p>
          <a:p>
            <a:r>
              <a:rPr lang="en-US" dirty="0" smtClean="0"/>
              <a:t>Media</a:t>
            </a:r>
          </a:p>
          <a:p>
            <a:pPr lvl="1"/>
            <a:r>
              <a:rPr lang="en-US" dirty="0" smtClean="0"/>
              <a:t>Attachment</a:t>
            </a:r>
            <a:endParaRPr lang="en-US" dirty="0"/>
          </a:p>
        </p:txBody>
      </p:sp>
    </p:spTree>
    <p:extLst>
      <p:ext uri="{BB962C8B-B14F-4D97-AF65-F5344CB8AC3E}">
        <p14:creationId xmlns:p14="http://schemas.microsoft.com/office/powerpoint/2010/main" val="31640751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search</a:t>
            </a:r>
            <a:endParaRPr lang="en-US" dirty="0"/>
          </a:p>
        </p:txBody>
      </p:sp>
      <p:sp>
        <p:nvSpPr>
          <p:cNvPr id="3" name="Text Placeholder 2"/>
          <p:cNvSpPr>
            <a:spLocks noGrp="1"/>
          </p:cNvSpPr>
          <p:nvPr>
            <p:ph type="body" sz="quarter" idx="10"/>
          </p:nvPr>
        </p:nvSpPr>
        <p:spPr>
          <a:xfrm>
            <a:off x="365760" y="1371600"/>
            <a:ext cx="11704320" cy="3028521"/>
          </a:xfrm>
        </p:spPr>
        <p:txBody>
          <a:bodyPr/>
          <a:lstStyle/>
          <a:p>
            <a:r>
              <a:rPr lang="en-US" dirty="0" smtClean="0"/>
              <a:t>Detect the user is looking to search</a:t>
            </a:r>
          </a:p>
          <a:p>
            <a:pPr lvl="1"/>
            <a:r>
              <a:rPr lang="en-US" dirty="0" smtClean="0"/>
              <a:t>Maybe add a command called search? </a:t>
            </a:r>
            <a:r>
              <a:rPr lang="en-US" dirty="0" smtClean="0">
                <a:sym typeface="Wingdings" panose="05000000000000000000" pitchFamily="2" charset="2"/>
              </a:rPr>
              <a:t></a:t>
            </a:r>
          </a:p>
          <a:p>
            <a:r>
              <a:rPr lang="en-US" dirty="0" smtClean="0">
                <a:sym typeface="Wingdings" panose="05000000000000000000" pitchFamily="2" charset="2"/>
              </a:rPr>
              <a:t>Prompt the user for the query string</a:t>
            </a:r>
          </a:p>
          <a:p>
            <a:pPr lvl="1"/>
            <a:r>
              <a:rPr lang="en-US" dirty="0" smtClean="0">
                <a:sym typeface="Wingdings" panose="05000000000000000000" pitchFamily="2" charset="2"/>
              </a:rPr>
              <a:t>Text prompt</a:t>
            </a:r>
          </a:p>
          <a:p>
            <a:r>
              <a:rPr lang="en-US" dirty="0" smtClean="0"/>
              <a:t>Prompt the user to select the user they want to see</a:t>
            </a:r>
          </a:p>
          <a:p>
            <a:pPr lvl="1"/>
            <a:r>
              <a:rPr lang="en-US" dirty="0" smtClean="0"/>
              <a:t>Choice</a:t>
            </a:r>
          </a:p>
          <a:p>
            <a:r>
              <a:rPr lang="en-US" dirty="0" smtClean="0"/>
              <a:t>Display the results</a:t>
            </a:r>
            <a:endParaRPr lang="en-US" dirty="0"/>
          </a:p>
        </p:txBody>
      </p:sp>
    </p:spTree>
    <p:extLst>
      <p:ext uri="{BB962C8B-B14F-4D97-AF65-F5344CB8AC3E}">
        <p14:creationId xmlns:p14="http://schemas.microsoft.com/office/powerpoint/2010/main" val="16946043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Implementing search</a:t>
            </a:r>
            <a:endParaRPr lang="en-US" dirty="0"/>
          </a:p>
        </p:txBody>
      </p:sp>
    </p:spTree>
    <p:extLst>
      <p:ext uri="{BB962C8B-B14F-4D97-AF65-F5344CB8AC3E}">
        <p14:creationId xmlns:p14="http://schemas.microsoft.com/office/powerpoint/2010/main" val="7120490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name(s)</a:t>
            </a:r>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smtClean="0"/>
              <a:t>Cards</a:t>
            </a:r>
            <a:endParaRPr lang="en-US" dirty="0"/>
          </a:p>
        </p:txBody>
      </p:sp>
    </p:spTree>
    <p:extLst>
      <p:ext uri="{BB962C8B-B14F-4D97-AF65-F5344CB8AC3E}">
        <p14:creationId xmlns:p14="http://schemas.microsoft.com/office/powerpoint/2010/main" val="17248990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0.png"/></Relationships>
</file>

<file path=ppt/webextensions/webextension1.xml><?xml version="1.0" encoding="utf-8"?>
<we:webextension xmlns:we="http://schemas.microsoft.com/office/webextensions/webextension/2010/11" id="{D13AFF92-C4CF-4586-8D43-BB51F67EC0B0}">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var thumbnail = new builder.ThumbnailCard(session);\n\nthumbnail.title(profile.login);\n\nthumbnail.images([builder.CardImage.create(session, profile.avatar_url)]);\n\nif(profile.name) thumbnail.subtitle(profile.name);\n\nvar text = '';\nif (profile.company) text += profile.company + ' \\n';\nif (profile.email) text += profile.email + ' \\n';\nif (profile.bio) text += profile.bio;\n\nthumbnail.text(text);\n\nthumbnail.tap(new builder.CardAction.openUrl(session, profile.html_url));&quot;,&quot;ctags&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369f9055-6b6c-48b9-9320-5df2d46c430a" Revision="1" Stencil="7276b9ef-3953-4dce-a89b-ed85f20b8b93" StencilVersion="1.0"/>
</Control>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3.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4.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5.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7.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9.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0.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2.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3.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4.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6.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7.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8.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9.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0.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1.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4.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5.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6.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7.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9.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2236</TotalTime>
  <Words>229</Words>
  <Application>Microsoft Office PowerPoint</Application>
  <PresentationFormat>Custom</PresentationFormat>
  <Paragraphs>74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Consolas</vt:lpstr>
      <vt:lpstr>Segoe UI</vt:lpstr>
      <vt:lpstr>Segoe UI Light</vt:lpstr>
      <vt:lpstr>Wingdings</vt:lpstr>
      <vt:lpstr>WHITE TEMPLATE</vt:lpstr>
      <vt:lpstr>Interacting with the user</vt:lpstr>
      <vt:lpstr>Agenda - list all main modules</vt:lpstr>
      <vt:lpstr>Prompts</vt:lpstr>
      <vt:lpstr>Prompts are how you ask the user questions</vt:lpstr>
      <vt:lpstr>Best practices</vt:lpstr>
      <vt:lpstr>Prompt types</vt:lpstr>
      <vt:lpstr>Implement search</vt:lpstr>
      <vt:lpstr>Implementing search</vt:lpstr>
      <vt:lpstr>Cards</vt:lpstr>
      <vt:lpstr>Graphics are pretty...</vt:lpstr>
      <vt:lpstr>We want to move beyond basic text</vt:lpstr>
      <vt:lpstr>Introducing cards</vt:lpstr>
      <vt:lpstr>Creating cards</vt:lpstr>
      <vt:lpstr>Creating cards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205</cp:revision>
  <dcterms:created xsi:type="dcterms:W3CDTF">2015-06-04T21:40:17Z</dcterms:created>
  <dcterms:modified xsi:type="dcterms:W3CDTF">2016-08-25T23:02:13Z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