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  <p:sldMasterId id="2147483660" r:id="rId3"/>
    <p:sldMasterId id="2147483672" r:id="rId4"/>
  </p:sldMasterIdLst>
  <p:notesMasterIdLst>
    <p:notesMasterId r:id="rId34"/>
  </p:notesMasterIdLst>
  <p:handoutMasterIdLst>
    <p:handoutMasterId r:id="rId35"/>
  </p:handoutMasterIdLst>
  <p:sldIdLst>
    <p:sldId id="257" r:id="rId5"/>
    <p:sldId id="259" r:id="rId6"/>
    <p:sldId id="266" r:id="rId7"/>
    <p:sldId id="288" r:id="rId8"/>
    <p:sldId id="267" r:id="rId9"/>
    <p:sldId id="269" r:id="rId10"/>
    <p:sldId id="270" r:id="rId11"/>
    <p:sldId id="260" r:id="rId12"/>
    <p:sldId id="272" r:id="rId13"/>
    <p:sldId id="265" r:id="rId14"/>
    <p:sldId id="271" r:id="rId15"/>
    <p:sldId id="289" r:id="rId16"/>
    <p:sldId id="273" r:id="rId17"/>
    <p:sldId id="274" r:id="rId18"/>
    <p:sldId id="275" r:id="rId19"/>
    <p:sldId id="276" r:id="rId20"/>
    <p:sldId id="293" r:id="rId21"/>
    <p:sldId id="278" r:id="rId22"/>
    <p:sldId id="290" r:id="rId23"/>
    <p:sldId id="280" r:id="rId24"/>
    <p:sldId id="281" r:id="rId25"/>
    <p:sldId id="282" r:id="rId26"/>
    <p:sldId id="283" r:id="rId27"/>
    <p:sldId id="284" r:id="rId28"/>
    <p:sldId id="277" r:id="rId29"/>
    <p:sldId id="285" r:id="rId30"/>
    <p:sldId id="279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43436" autoAdjust="0"/>
  </p:normalViewPr>
  <p:slideViewPr>
    <p:cSldViewPr snapToGrid="0">
      <p:cViewPr>
        <p:scale>
          <a:sx n="90" d="100"/>
          <a:sy n="90" d="100"/>
        </p:scale>
        <p:origin x="-336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91AFD-5E03-4696-941D-402CA218A24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2CA85-E2F7-465F-B477-636B5C523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101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EB01F-4F5D-4FD5-BEE9-054D05C629B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25D0F-C213-4490-A57B-6D770CEAA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25D0F-C213-4490-A57B-6D770CEAA4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79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25D0F-C213-4490-A57B-6D770CEAA41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77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25D0F-C213-4490-A57B-6D770CEAA41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295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25D0F-C213-4490-A57B-6D770CEAA41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29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24B2372-FF64-4DE0-98C7-D0D328FEE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16B80D9-2454-43AF-9498-01B7AE906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B149270-DA10-4C39-ADEE-B183864F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997A12F-92ED-45AE-AD7F-1F629FCF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284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E9D916-D942-4D3B-802D-E723854A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0AD9944-0E1D-421C-812F-D894FEC2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5512F7B-96E1-4DAB-B5E8-DA5886E2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7E3B714-35BE-4B7E-970B-AB18BDAC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BB83388-252F-4A47-B267-4CA40CE6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8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808CE35-1B8C-4537-A62F-51983E07A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E736685-F687-4090-B4A7-7A60FB821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8790441-A7BA-4C8A-A05C-A61E54A5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0F8BFA4-4712-47D3-8423-2AC17673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C0FBF9B-8987-4B71-86BE-1B89AF4A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923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05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24B2372-FF64-4DE0-98C7-D0D328FEE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16B80D9-2454-43AF-9498-01B7AE906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B149270-DA10-4C39-ADEE-B183864F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997A12F-92ED-45AE-AD7F-1F629FCF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224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5848B6-9CB9-403D-84E4-440898BA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4CDA155-5A5E-4BAF-8E8D-E95B1E971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DBADA62-0342-4693-9DAE-89CEBF56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244A49-8822-4CC6-A393-6F16D12F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C9F23D8-38DF-48DD-AF9E-6529BF59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67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CAFC44-788B-4D7D-A7F9-707A5443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AD2E98-CF30-4CAD-A95B-81B894123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A70866C-86E0-4AF2-B357-09DADF16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3A48B07-58D7-4B5B-8528-E8BC2B0B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8778559-3A1F-427F-810C-A1AAAE1C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2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D79FC44-586A-4FDC-810F-870B563A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344A545-B1C9-48F9-BC7A-C2FD54C74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1C5F1DF-63F6-4E1E-B021-6DBE2948F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A1D7588-9BF5-4025-A3F2-9E549F69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518DF79-1F2E-4C20-B235-3CD88836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280ADBA-2F36-4FF8-96F2-372479AE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11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09E7D6-7D89-4FA0-A9D8-8305B8C8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6198BD2-291E-4419-BEF1-EE3C5F80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9C8598F-751B-4958-9906-725264C55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8C06D777-8BB9-487F-A3F9-247FD37C0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0EDBCFC-4748-4F8A-BD61-981ABEDC6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CFB3378-6C09-49A6-B11D-04B1E250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88465CE-C76C-4752-9077-F4897CA4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5310BF8-2F29-4940-8E6B-D5BFFDBD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3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25A4AA-8536-4042-8E68-8577F676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8BF43268-EB60-45D1-AD5E-29AE3455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CCCC942-4537-4D2B-A31F-21D128F5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EEB587D-0023-49AA-9205-019BA4A1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63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AE1B8EE-E2A2-4714-BEB3-BB867F96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70649B59-8491-422F-8444-AD2C008F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19F04DE-516B-4131-B841-D8A97049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1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5848B6-9CB9-403D-84E4-440898BA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4CDA155-5A5E-4BAF-8E8D-E95B1E971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DBADA62-0342-4693-9DAE-89CEBF56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244A49-8822-4CC6-A393-6F16D12F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C9F23D8-38DF-48DD-AF9E-6529BF59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95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4CB8EE-C16C-4B5F-BEA3-22218B2E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D5645BC-8E88-4BD2-B711-311900AFF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F65FD77-EF84-4107-BC32-DA959C039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EAE2BA1-36A0-4FA3-8284-6A8DE372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46F7F2A-8D15-4F93-BB20-B410D861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048E79-C58F-495C-82AE-B85E7BFE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26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A3D6B1-5E4B-4652-9836-2517926AB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E27C7A6-15EF-4DAE-9A77-00F800894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04C4A05-C3D0-40F5-9C8B-CBD6843B3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9ACE0E2-2593-4E72-B175-8172894A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953A78F-926F-4528-A04E-C0D2665D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08F7DAF-D90C-4AAE-A04D-D3F5EBA5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42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E9D916-D942-4D3B-802D-E723854A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0AD9944-0E1D-421C-812F-D894FEC2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5512F7B-96E1-4DAB-B5E8-DA5886E2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7E3B714-35BE-4B7E-970B-AB18BDAC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BB83388-252F-4A47-B267-4CA40CE6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007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808CE35-1B8C-4537-A62F-51983E07A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E736685-F687-4090-B4A7-7A60FB821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8790441-A7BA-4C8A-A05C-A61E54A5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0F8BFA4-4712-47D3-8423-2AC17673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C0FBF9B-8987-4B71-86BE-1B89AF4A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008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9697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5651-EABA-458E-95AD-3C09D8D9891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9A70-372C-48BC-B9A0-21D207268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092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5651-EABA-458E-95AD-3C09D8D9891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9A70-372C-48BC-B9A0-21D207268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4530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5651-EABA-458E-95AD-3C09D8D9891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9A70-372C-48BC-B9A0-21D207268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76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5651-EABA-458E-95AD-3C09D8D9891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9A70-372C-48BC-B9A0-21D207268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9899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5651-EABA-458E-95AD-3C09D8D9891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9A70-372C-48BC-B9A0-21D207268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9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CAFC44-788B-4D7D-A7F9-707A5443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AD2E98-CF30-4CAD-A95B-81B894123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A70866C-86E0-4AF2-B357-09DADF16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3A48B07-58D7-4B5B-8528-E8BC2B0B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8778559-3A1F-427F-810C-A1AAAE1C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3981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5651-EABA-458E-95AD-3C09D8D9891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9A70-372C-48BC-B9A0-21D207268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73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5651-EABA-458E-95AD-3C09D8D9891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9A70-372C-48BC-B9A0-21D207268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933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5651-EABA-458E-95AD-3C09D8D9891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9A70-372C-48BC-B9A0-21D207268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07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5651-EABA-458E-95AD-3C09D8D9891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9A70-372C-48BC-B9A0-21D207268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462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5651-EABA-458E-95AD-3C09D8D9891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9A70-372C-48BC-B9A0-21D207268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903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5651-EABA-458E-95AD-3C09D8D9891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9A70-372C-48BC-B9A0-21D207268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13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682-0767-46DD-AE8F-28426465A8D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61AF-6DAB-4A36-AC03-2FC4FFB3688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79376" y="3284984"/>
            <a:ext cx="112332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3359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368280"/>
          </a:xfrm>
        </p:spPr>
        <p:txBody>
          <a:bodyPr>
            <a:noAutofit/>
          </a:bodyPr>
          <a:lstStyle>
            <a:lvl1pPr algn="l">
              <a:defRPr sz="18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765408"/>
            <a:ext cx="10972800" cy="1163395"/>
          </a:xfrm>
        </p:spPr>
        <p:txBody>
          <a:bodyPr vert="horz" wrap="square" lIns="91440" tIns="45720" rIns="91440" bIns="45720" rtlCol="0">
            <a:spAutoFit/>
          </a:bodyPr>
          <a:lstStyle>
            <a:lvl1pPr marL="263525" indent="-263525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맑은 고딕" pitchFamily="50" charset="-127"/>
              <a:buChar char="▶"/>
              <a:defRPr lang="ko-KR" altLang="en-US" sz="12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42913" indent="-179388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defRPr lang="ko-KR" altLang="en-US" sz="12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15963" indent="-179388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defRPr lang="ko-KR" altLang="en-US" sz="12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95350" indent="-179388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»"/>
              <a:defRPr lang="ko-KR" altLang="en-US" sz="12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23950" indent="-22860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ko-KR" altLang="en-US"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79376" y="642918"/>
            <a:ext cx="112332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291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682-0767-46DD-AE8F-28426465A8D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61AF-6DAB-4A36-AC03-2FC4FFB3688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9160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682-0767-46DD-AE8F-28426465A8D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61AF-6DAB-4A36-AC03-2FC4FFB3688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84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D79FC44-586A-4FDC-810F-870B563A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344A545-B1C9-48F9-BC7A-C2FD54C74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1C5F1DF-63F6-4E1E-B021-6DBE2948F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A1D7588-9BF5-4025-A3F2-9E549F69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518DF79-1F2E-4C20-B235-3CD88836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280ADBA-2F36-4FF8-96F2-372479AE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92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682-0767-46DD-AE8F-28426465A8D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61AF-6DAB-4A36-AC03-2FC4FFB3688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233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682-0767-46DD-AE8F-28426465A8D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61AF-6DAB-4A36-AC03-2FC4FFB3688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838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682-0767-46DD-AE8F-28426465A8D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61AF-6DAB-4A36-AC03-2FC4FFB3688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4567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682-0767-46DD-AE8F-28426465A8D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61AF-6DAB-4A36-AC03-2FC4FFB3688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005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682-0767-46DD-AE8F-28426465A8D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61AF-6DAB-4A36-AC03-2FC4FFB3688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1531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682-0767-46DD-AE8F-28426465A8D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61AF-6DAB-4A36-AC03-2FC4FFB3688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7584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682-0767-46DD-AE8F-28426465A8D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61AF-6DAB-4A36-AC03-2FC4FFB3688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2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09E7D6-7D89-4FA0-A9D8-8305B8C8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6198BD2-291E-4419-BEF1-EE3C5F80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9C8598F-751B-4958-9906-725264C55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8C06D777-8BB9-487F-A3F9-247FD37C0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0EDBCFC-4748-4F8A-BD61-981ABEDC6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CFB3378-6C09-49A6-B11D-04B1E250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88465CE-C76C-4752-9077-F4897CA4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5310BF8-2F29-4940-8E6B-D5BFFDBD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6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25A4AA-8536-4042-8E68-8577F676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8BF43268-EB60-45D1-AD5E-29AE3455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CCCC942-4537-4D2B-A31F-21D128F5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EEB587D-0023-49AA-9205-019BA4A1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8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AE1B8EE-E2A2-4714-BEB3-BB867F96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70649B59-8491-422F-8444-AD2C008F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19F04DE-516B-4131-B841-D8A97049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0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4CB8EE-C16C-4B5F-BEA3-22218B2E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D5645BC-8E88-4BD2-B711-311900AFF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F65FD77-EF84-4107-BC32-DA959C039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EAE2BA1-36A0-4FA3-8284-6A8DE372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46F7F2A-8D15-4F93-BB20-B410D861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048E79-C58F-495C-82AE-B85E7BFE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76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A3D6B1-5E4B-4652-9836-2517926AB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E27C7A6-15EF-4DAE-9A77-00F800894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04C4A05-C3D0-40F5-9C8B-CBD6843B3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9ACE0E2-2593-4E72-B175-8172894A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953A78F-926F-4528-A04E-C0D2665D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08F7DAF-D90C-4AAE-A04D-D3F5EBA5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84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23E43AD-9D24-42B1-917C-BB8B6046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D612EB4-AD83-4991-BC69-E4D223600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563F644-BA37-4324-AB04-1D6398713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DA40306-14EB-48F9-8FD8-A44E6E1D1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DE9288E-1A81-4FAF-ADDB-72749019D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66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23E43AD-9D24-42B1-917C-BB8B6046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D612EB4-AD83-4991-BC69-E4D223600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563F644-BA37-4324-AB04-1D6398713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F955E-C762-4EFE-97C9-B56B98455A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DA40306-14EB-48F9-8FD8-A44E6E1D1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DE9288E-1A81-4FAF-ADDB-72749019D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BDF42-5D93-4055-830E-ACF87F779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0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85651-EABA-458E-95AD-3C09D8D9891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9A70-372C-48BC-B9A0-21D207268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9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D0682-0767-46DD-AE8F-28426465A8D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E61AF-6DAB-4A36-AC03-2FC4FFB3688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D:\workspace\vsw\doc\worklist\resources\polestarhclogofull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9477"/>
            <a:ext cx="1199456" cy="32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22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883532" y="3284984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43366" y="2708920"/>
            <a:ext cx="310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AI</a:t>
            </a:r>
            <a:r>
              <a:rPr lang="en-US" altLang="ko-KR" sz="2400" b="1" noProof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2400" b="1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세미나 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머신러</a:t>
            </a:r>
            <a:r>
              <a:rPr lang="ko-KR" altLang="en-US" sz="2400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닝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6369" y="3429000"/>
            <a:ext cx="15792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 smtClean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머신러닝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장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폴스타헬스케어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RD1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인턴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설동재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dj9308@naver.com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2019-12-06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7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 smtClean="0"/>
              <a:t>과정 시나리오 및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18925" y="1481660"/>
            <a:ext cx="1524000" cy="6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데이터 가</a:t>
            </a:r>
            <a:r>
              <a:rPr lang="ko-KR" altLang="en-US" b="1" dirty="0"/>
              <a:t>공</a:t>
            </a:r>
            <a:endParaRPr lang="en-US" altLang="ko-KR" b="1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600659" y="1481661"/>
            <a:ext cx="1524000" cy="6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데이터 수집</a:t>
            </a:r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6259" y="1481661"/>
            <a:ext cx="1524000" cy="6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목표 결정</a:t>
            </a:r>
            <a:endParaRPr lang="ko-KR" altLang="en-US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769059" y="2539993"/>
            <a:ext cx="1524000" cy="6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데이터 학습</a:t>
            </a:r>
            <a:endParaRPr lang="ko-KR" altLang="en-US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64524" y="2539992"/>
            <a:ext cx="1524000" cy="6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모델 평가</a:t>
            </a:r>
            <a:endParaRPr lang="ko-KR" altLang="en-US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702257" y="5410192"/>
            <a:ext cx="1828801" cy="6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업무에서 활용</a:t>
            </a:r>
            <a:endParaRPr lang="ko-KR" altLang="en-US" b="1" dirty="0"/>
          </a:p>
        </p:txBody>
      </p:sp>
      <p:sp>
        <p:nvSpPr>
          <p:cNvPr id="31" name="오른쪽 화살표 30"/>
          <p:cNvSpPr/>
          <p:nvPr/>
        </p:nvSpPr>
        <p:spPr>
          <a:xfrm>
            <a:off x="2194257" y="1634060"/>
            <a:ext cx="211667" cy="3132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4425225" y="1634061"/>
            <a:ext cx="211667" cy="3132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8025347">
            <a:off x="5537286" y="2383361"/>
            <a:ext cx="385234" cy="3132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3214490" y="2702207"/>
            <a:ext cx="211667" cy="3132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6개인 별 10"/>
          <p:cNvSpPr/>
          <p:nvPr/>
        </p:nvSpPr>
        <p:spPr>
          <a:xfrm>
            <a:off x="2300090" y="3513664"/>
            <a:ext cx="2692401" cy="1278467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정답률이</a:t>
            </a:r>
            <a:r>
              <a:rPr lang="ko-KR" altLang="en-US" dirty="0" smtClean="0"/>
              <a:t> 잘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나오는가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340535" y="3268131"/>
            <a:ext cx="47839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3625171" y="4895842"/>
            <a:ext cx="4210" cy="4106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24092" y="4937144"/>
            <a:ext cx="60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Yes!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36892" y="3496731"/>
            <a:ext cx="136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No.. </a:t>
            </a:r>
            <a:r>
              <a:rPr lang="en-US" altLang="ko-KR" b="1" dirty="0" smtClean="0">
                <a:sym typeface="Wingdings" pitchFamily="2" charset="2"/>
              </a:rPr>
              <a:t>:(</a:t>
            </a:r>
            <a:endParaRPr lang="ko-KR" altLang="en-US" b="1" dirty="0"/>
          </a:p>
        </p:txBody>
      </p:sp>
      <p:sp>
        <p:nvSpPr>
          <p:cNvPr id="44" name="오른쪽 화살표 43"/>
          <p:cNvSpPr/>
          <p:nvPr/>
        </p:nvSpPr>
        <p:spPr>
          <a:xfrm rot="3442343">
            <a:off x="2206978" y="3368132"/>
            <a:ext cx="211667" cy="3132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951132" y="2694507"/>
            <a:ext cx="5079999" cy="13673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어떤 방법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알고리즘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을 사용할 것인지 선정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데이터에 따라 매개변수 지정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데이터를 </a:t>
            </a:r>
            <a:r>
              <a:rPr lang="ko-KR" altLang="en-US" dirty="0" err="1" smtClean="0">
                <a:solidFill>
                  <a:schemeClr val="tx1"/>
                </a:solidFill>
              </a:rPr>
              <a:t>학습기에</a:t>
            </a:r>
            <a:r>
              <a:rPr lang="ko-KR" altLang="en-US" dirty="0" smtClean="0">
                <a:solidFill>
                  <a:schemeClr val="tx1"/>
                </a:solidFill>
              </a:rPr>
              <a:t> 전달해서 모델 구축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951133" y="797971"/>
            <a:ext cx="5079998" cy="1494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b="1" dirty="0" err="1" smtClean="0">
                <a:solidFill>
                  <a:schemeClr val="tx1"/>
                </a:solidFill>
              </a:rPr>
              <a:t>특징량</a:t>
            </a:r>
            <a:r>
              <a:rPr lang="ko-KR" altLang="en-US" b="1" dirty="0" smtClean="0">
                <a:solidFill>
                  <a:schemeClr val="tx1"/>
                </a:solidFill>
              </a:rPr>
              <a:t> 추출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이라고도 하며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데이터 특성이 무엇인지 추출해 </a:t>
            </a:r>
            <a:r>
              <a:rPr lang="ko-KR" altLang="en-US" dirty="0" err="1" smtClean="0">
                <a:solidFill>
                  <a:schemeClr val="tx1"/>
                </a:solidFill>
              </a:rPr>
              <a:t>머신러닝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모델에서 예상하는 특성을 만듦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또한 데이터를 </a:t>
            </a:r>
            <a:r>
              <a:rPr lang="ko-KR" altLang="en-US" dirty="0" err="1">
                <a:solidFill>
                  <a:schemeClr val="tx1"/>
                </a:solidFill>
              </a:rPr>
              <a:t>학습기가</a:t>
            </a:r>
            <a:r>
              <a:rPr lang="ko-KR" altLang="en-US" dirty="0">
                <a:solidFill>
                  <a:schemeClr val="tx1"/>
                </a:solidFill>
              </a:rPr>
              <a:t> 원하는 형식으로 </a:t>
            </a:r>
            <a:r>
              <a:rPr lang="ko-KR" altLang="en-US" dirty="0" smtClean="0">
                <a:solidFill>
                  <a:schemeClr val="tx1"/>
                </a:solidFill>
              </a:rPr>
              <a:t>맞춰야 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>
            <a:stCxn id="22" idx="3"/>
          </p:cNvCxnSpPr>
          <p:nvPr/>
        </p:nvCxnSpPr>
        <p:spPr>
          <a:xfrm flipV="1">
            <a:off x="6342925" y="1219200"/>
            <a:ext cx="608208" cy="57149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27" idx="3"/>
            <a:endCxn id="46" idx="1"/>
          </p:cNvCxnSpPr>
          <p:nvPr/>
        </p:nvCxnSpPr>
        <p:spPr>
          <a:xfrm>
            <a:off x="5293059" y="2849027"/>
            <a:ext cx="1658073" cy="5291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6951130" y="4487324"/>
            <a:ext cx="5079999" cy="18457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실행 결과를 확인하고 결과에 따라 </a:t>
            </a:r>
            <a:r>
              <a:rPr lang="ko-KR" altLang="en-US" b="1" dirty="0" smtClean="0">
                <a:solidFill>
                  <a:schemeClr val="tx1"/>
                </a:solidFill>
              </a:rPr>
              <a:t>알고리즘 변경</a:t>
            </a:r>
            <a:r>
              <a:rPr lang="ko-KR" altLang="en-US" dirty="0" smtClean="0">
                <a:solidFill>
                  <a:schemeClr val="tx1"/>
                </a:solidFill>
              </a:rPr>
              <a:t> 및 </a:t>
            </a:r>
            <a:r>
              <a:rPr lang="ko-KR" altLang="en-US" b="1" dirty="0" smtClean="0">
                <a:solidFill>
                  <a:schemeClr val="tx1"/>
                </a:solidFill>
              </a:rPr>
              <a:t>매개변수 조정 </a:t>
            </a:r>
            <a:r>
              <a:rPr lang="ko-KR" altLang="en-US" dirty="0" smtClean="0">
                <a:solidFill>
                  <a:schemeClr val="tx1"/>
                </a:solidFill>
              </a:rPr>
              <a:t>등 계속해서 프로그램을 수정함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대체로 무수히 많은 시행착오를 반복하며 프로그램이 만들어짐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181600" y="3866063"/>
            <a:ext cx="1769530" cy="124727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10</a:t>
            </a:fld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6969" y="819035"/>
            <a:ext cx="2181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과정 시나리오</a:t>
            </a:r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338667" y="1333494"/>
            <a:ext cx="3911600" cy="914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설명선 1 3"/>
          <p:cNvSpPr/>
          <p:nvPr/>
        </p:nvSpPr>
        <p:spPr>
          <a:xfrm>
            <a:off x="116343" y="4728628"/>
            <a:ext cx="2123832" cy="786363"/>
          </a:xfrm>
          <a:prstGeom prst="borderCallout1">
            <a:avLst>
              <a:gd name="adj1" fmla="val 3589"/>
              <a:gd name="adj2" fmla="val 10816"/>
              <a:gd name="adj3" fmla="val -313644"/>
              <a:gd name="adj4" fmla="val 3119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상황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머신러닝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종류에 따라 생략 또는 축소 가능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75817" y="6248385"/>
            <a:ext cx="2358659" cy="5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틀에 치중하지 말 것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9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과정 시나리오 및 </a:t>
            </a:r>
            <a:r>
              <a:rPr lang="ko-KR" altLang="en-US" dirty="0" err="1"/>
              <a:t>머신러닝</a:t>
            </a:r>
            <a:r>
              <a:rPr lang="ko-KR" altLang="en-US" dirty="0"/>
              <a:t> 구조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881591"/>
            <a:ext cx="601027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 flipV="1">
            <a:off x="3505200" y="1126067"/>
            <a:ext cx="5291667" cy="3395133"/>
          </a:xfrm>
          <a:prstGeom prst="line">
            <a:avLst/>
          </a:prstGeom>
          <a:ln w="508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06933" y="941401"/>
            <a:ext cx="150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식별 경계</a:t>
            </a:r>
            <a:endParaRPr lang="ko-KR" altLang="en-US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8731" y="5240873"/>
            <a:ext cx="3276600" cy="114723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방대한 양의 데이터를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프로그램에 입력</a:t>
            </a:r>
            <a:endParaRPr lang="ko-KR" altLang="en-US" b="1" dirty="0"/>
          </a:p>
        </p:txBody>
      </p:sp>
      <p:sp>
        <p:nvSpPr>
          <p:cNvPr id="13" name="오른쪽 화살표 12"/>
          <p:cNvSpPr/>
          <p:nvPr/>
        </p:nvSpPr>
        <p:spPr>
          <a:xfrm>
            <a:off x="3962400" y="5664200"/>
            <a:ext cx="211667" cy="3132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06969" y="1561867"/>
            <a:ext cx="16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학습 단계</a:t>
            </a:r>
            <a:endParaRPr lang="ko-KR" altLang="en-US" sz="24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09531" y="5240873"/>
            <a:ext cx="3276600" cy="114723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데이터의 특성을 기반으로 분포도 생성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432798" y="5247215"/>
            <a:ext cx="3276600" cy="114723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데이터 특성에 따라 대략적인 식별 경계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특징량</a:t>
            </a:r>
            <a:r>
              <a:rPr lang="ko-KR" altLang="en-US" b="1" dirty="0" smtClean="0"/>
              <a:t> 생성 후 지속적인 학습 및 조정</a:t>
            </a:r>
            <a:endParaRPr lang="ko-KR" altLang="en-US" b="1" dirty="0"/>
          </a:p>
        </p:txBody>
      </p:sp>
      <p:sp>
        <p:nvSpPr>
          <p:cNvPr id="20" name="오른쪽 화살표 19"/>
          <p:cNvSpPr/>
          <p:nvPr/>
        </p:nvSpPr>
        <p:spPr>
          <a:xfrm>
            <a:off x="7950200" y="5657857"/>
            <a:ext cx="211667" cy="3132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3530600" y="1126067"/>
            <a:ext cx="5283200" cy="34120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638547" y="4106332"/>
            <a:ext cx="173567" cy="2455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627032" y="3496732"/>
            <a:ext cx="173567" cy="2455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414432" y="2997199"/>
            <a:ext cx="173567" cy="2455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354231" y="2362199"/>
            <a:ext cx="173567" cy="2455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285565" y="1777999"/>
            <a:ext cx="173567" cy="2455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8079314" y="1249066"/>
            <a:ext cx="173567" cy="2455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4800599" y="3742265"/>
            <a:ext cx="177800" cy="2455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3784600" y="4381499"/>
            <a:ext cx="177800" cy="2455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6527798" y="2578101"/>
            <a:ext cx="177800" cy="2455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5609165" y="3242732"/>
            <a:ext cx="177800" cy="2455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7454898" y="2019298"/>
            <a:ext cx="177800" cy="2455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 flipV="1">
            <a:off x="8244412" y="1507297"/>
            <a:ext cx="177800" cy="2455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186113" y="4106332"/>
            <a:ext cx="0" cy="65828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3338513" y="4917014"/>
            <a:ext cx="72972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4106336" y="1049867"/>
            <a:ext cx="2252133" cy="1405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358469" y="2954866"/>
            <a:ext cx="2252133" cy="14054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713814" y="1168743"/>
            <a:ext cx="101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특징량</a:t>
            </a:r>
            <a:r>
              <a:rPr lang="en-US" altLang="ko-KR" sz="1600" b="1" dirty="0" smtClean="0"/>
              <a:t>1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438900" y="3196221"/>
            <a:ext cx="101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특징량</a:t>
            </a:r>
            <a:r>
              <a:rPr lang="en-US" altLang="ko-KR" sz="1600" b="1" dirty="0"/>
              <a:t>2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85745" y="6510165"/>
            <a:ext cx="3830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특징량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특정 데이터들이 모여있는 것</a:t>
            </a:r>
            <a:endParaRPr lang="ko-KR" altLang="en-US" sz="1400" dirty="0"/>
          </a:p>
        </p:txBody>
      </p:sp>
      <p:sp>
        <p:nvSpPr>
          <p:cNvPr id="36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11</a:t>
            </a:fld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6968" y="1126067"/>
            <a:ext cx="21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머신러닝</a:t>
            </a:r>
            <a:r>
              <a:rPr lang="ko-KR" altLang="en-US" sz="2400" b="1" dirty="0" smtClean="0"/>
              <a:t> 구조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06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과정 시나리오 및 </a:t>
            </a:r>
            <a:r>
              <a:rPr lang="ko-KR" altLang="en-US" dirty="0" err="1"/>
              <a:t>머신러닝</a:t>
            </a:r>
            <a:r>
              <a:rPr lang="ko-KR" altLang="en-US" dirty="0"/>
              <a:t> 구조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881591"/>
            <a:ext cx="601027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이등변 삼각형 2"/>
          <p:cNvSpPr/>
          <p:nvPr/>
        </p:nvSpPr>
        <p:spPr>
          <a:xfrm>
            <a:off x="7001936" y="3636433"/>
            <a:ext cx="237066" cy="194732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530600" y="1126067"/>
            <a:ext cx="5283200" cy="34120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95266" y="895376"/>
            <a:ext cx="2836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학습한 결과로 조정된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식별 경계</a:t>
            </a:r>
            <a:endParaRPr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03402" y="5306482"/>
            <a:ext cx="2777067" cy="114723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트레이닝 된 프로그램에 미지의 데이터      삽입</a:t>
            </a:r>
            <a:endParaRPr lang="ko-KR" altLang="en-US" b="1" dirty="0"/>
          </a:p>
        </p:txBody>
      </p:sp>
      <p:sp>
        <p:nvSpPr>
          <p:cNvPr id="10" name="이등변 삼각형 9"/>
          <p:cNvSpPr/>
          <p:nvPr/>
        </p:nvSpPr>
        <p:spPr>
          <a:xfrm>
            <a:off x="3589869" y="5903386"/>
            <a:ext cx="237066" cy="194732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60047" y="5306482"/>
            <a:ext cx="3953953" cy="114723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프로그램이 만들어낸 복잡한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식별 경계를 기준으로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데이터 판별</a:t>
            </a:r>
            <a:endParaRPr lang="ko-KR" altLang="en-US" b="1" dirty="0"/>
          </a:p>
        </p:txBody>
      </p:sp>
      <p:sp>
        <p:nvSpPr>
          <p:cNvPr id="8" name="타원 7"/>
          <p:cNvSpPr/>
          <p:nvPr/>
        </p:nvSpPr>
        <p:spPr>
          <a:xfrm>
            <a:off x="4106336" y="1049867"/>
            <a:ext cx="2252133" cy="1405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358469" y="2954866"/>
            <a:ext cx="2252133" cy="14054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105400" y="5736164"/>
            <a:ext cx="804335" cy="3132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12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6969" y="1561867"/>
            <a:ext cx="16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적용 단계</a:t>
            </a:r>
            <a:endParaRPr lang="ko-KR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6968" y="1126067"/>
            <a:ext cx="21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머신러닝</a:t>
            </a:r>
            <a:r>
              <a:rPr lang="ko-KR" altLang="en-US" sz="2400" b="1" dirty="0" smtClean="0"/>
              <a:t> 구조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542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/>
                <a:ea typeface="맑은 고딕"/>
              </a:rPr>
              <a:t>Ⅲ.</a:t>
            </a:r>
            <a:r>
              <a:rPr lang="ko-KR" altLang="en-US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cs typeface="Arial" pitchFamily="34" charset="0"/>
              </a:rPr>
              <a:t>머신러닝에서</a:t>
            </a:r>
            <a:r>
              <a:rPr lang="ko-KR" altLang="en-US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cs typeface="Arial" pitchFamily="34" charset="0"/>
              </a:rPr>
              <a:t>사용할</a:t>
            </a:r>
            <a:r>
              <a:rPr lang="en-US" altLang="ko-KR" dirty="0" smtClean="0">
                <a:latin typeface="맑은 고딕"/>
                <a:ea typeface="맑은 고딕"/>
              </a:rPr>
              <a:t> </a:t>
            </a:r>
            <a:r>
              <a:rPr lang="ko-KR" altLang="en-US" dirty="0" smtClean="0">
                <a:latin typeface="맑은 고딕"/>
                <a:ea typeface="맑은 고딕"/>
              </a:rPr>
              <a:t>데이터 구성 </a:t>
            </a:r>
            <a:r>
              <a:rPr lang="en-US" altLang="ko-KR" dirty="0" smtClean="0">
                <a:latin typeface="맑은 고딕"/>
                <a:ea typeface="맑은 고딕"/>
              </a:rPr>
              <a:t>– </a:t>
            </a:r>
            <a:r>
              <a:rPr lang="ko-KR" altLang="en-US" dirty="0" smtClean="0">
                <a:latin typeface="맑은 고딕"/>
                <a:ea typeface="맑은 고딕"/>
              </a:rPr>
              <a:t>데이터 수집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024467" y="2048934"/>
            <a:ext cx="2997200" cy="29040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/>
              <a:t>회사 </a:t>
            </a:r>
            <a:endParaRPr lang="en-US" altLang="ko-KR" sz="3600" b="1" dirty="0" smtClean="0"/>
          </a:p>
          <a:p>
            <a:pPr algn="ctr"/>
            <a:r>
              <a:rPr lang="ko-KR" altLang="en-US" sz="3600" b="1" dirty="0" smtClean="0"/>
              <a:t>내</a:t>
            </a:r>
            <a:endParaRPr lang="en-US" altLang="ko-KR" sz="3600" b="1" dirty="0" smtClean="0"/>
          </a:p>
          <a:p>
            <a:pPr algn="ctr"/>
            <a:r>
              <a:rPr lang="ko-KR" altLang="en-US" sz="3600" b="1" dirty="0" smtClean="0"/>
              <a:t>데이터 </a:t>
            </a:r>
            <a:endParaRPr lang="en-US" altLang="ko-KR" sz="3600" b="1" dirty="0" smtClean="0"/>
          </a:p>
        </p:txBody>
      </p:sp>
      <p:sp>
        <p:nvSpPr>
          <p:cNvPr id="29" name="타원 28"/>
          <p:cNvSpPr/>
          <p:nvPr/>
        </p:nvSpPr>
        <p:spPr>
          <a:xfrm>
            <a:off x="4571993" y="2019299"/>
            <a:ext cx="3005673" cy="296333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Data</a:t>
            </a:r>
          </a:p>
          <a:p>
            <a:pPr algn="ctr"/>
            <a:r>
              <a:rPr lang="en-US" altLang="ko-KR" sz="3600" b="1" dirty="0" smtClean="0"/>
              <a:t>Crawling</a:t>
            </a:r>
          </a:p>
        </p:txBody>
      </p:sp>
      <p:sp>
        <p:nvSpPr>
          <p:cNvPr id="32" name="타원 31"/>
          <p:cNvSpPr/>
          <p:nvPr/>
        </p:nvSpPr>
        <p:spPr>
          <a:xfrm>
            <a:off x="8068734" y="2019298"/>
            <a:ext cx="3132665" cy="296333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Web</a:t>
            </a:r>
          </a:p>
          <a:p>
            <a:pPr algn="ctr"/>
            <a:r>
              <a:rPr lang="en-US" altLang="ko-KR" sz="3600" b="1" dirty="0" smtClean="0"/>
              <a:t>API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22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2" y="613541"/>
            <a:ext cx="5469465" cy="270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4246033" y="1586866"/>
            <a:ext cx="2082799" cy="5346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쉼표로 구분된 데이터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/>
                <a:ea typeface="맑은 고딕"/>
              </a:rPr>
              <a:t>Ⅲ. </a:t>
            </a:r>
            <a:r>
              <a:rPr lang="ko-KR" altLang="en-US" dirty="0" err="1">
                <a:solidFill>
                  <a:prstClr val="black"/>
                </a:solidFill>
                <a:cs typeface="Arial" pitchFamily="34" charset="0"/>
              </a:rPr>
              <a:t>머신러닝에서</a:t>
            </a:r>
            <a:r>
              <a:rPr lang="ko-KR" altLang="en-US" dirty="0">
                <a:solidFill>
                  <a:prstClr val="black"/>
                </a:solidFill>
                <a:cs typeface="Arial" pitchFamily="34" charset="0"/>
              </a:rPr>
              <a:t> 사용할 </a:t>
            </a:r>
            <a:r>
              <a:rPr lang="ko-KR" altLang="en-US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데이터 </a:t>
            </a:r>
            <a:r>
              <a:rPr lang="ko-KR" altLang="en-US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구성 </a:t>
            </a:r>
            <a:r>
              <a:rPr lang="en-US" altLang="ko-KR" dirty="0" smtClean="0">
                <a:latin typeface="맑은 고딕"/>
                <a:ea typeface="맑은 고딕"/>
              </a:rPr>
              <a:t>– </a:t>
            </a:r>
            <a:r>
              <a:rPr lang="ko-KR" altLang="en-US" dirty="0" smtClean="0">
                <a:latin typeface="맑은 고딕"/>
                <a:ea typeface="맑은 고딕"/>
              </a:rPr>
              <a:t>데이터 저장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ko-KR" altLang="en-US" dirty="0" smtClean="0">
                <a:latin typeface="맑은 고딕"/>
                <a:ea typeface="맑은 고딕"/>
              </a:rPr>
              <a:t>형</a:t>
            </a:r>
            <a:r>
              <a:rPr lang="ko-KR" altLang="en-US" dirty="0">
                <a:latin typeface="맑은 고딕"/>
                <a:ea typeface="맑은 고딕"/>
              </a:rPr>
              <a:t>식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821765" y="1168299"/>
            <a:ext cx="931333" cy="47537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CSV</a:t>
            </a:r>
            <a:endParaRPr lang="ko-KR" altLang="en-US" sz="2400" b="1" dirty="0"/>
          </a:p>
        </p:txBody>
      </p:sp>
      <p:pic>
        <p:nvPicPr>
          <p:cNvPr id="4100" name="Picture 4" descr="JSON Editor Text M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92" y="634974"/>
            <a:ext cx="5737208" cy="293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9819340" y="1531659"/>
            <a:ext cx="1792814" cy="5342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반구조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데이터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(semi structure data)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922934" y="1168299"/>
            <a:ext cx="1585626" cy="41583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JSON / XML</a:t>
            </a:r>
            <a:endParaRPr lang="ko-KR" altLang="en-US" sz="2000" b="1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4193"/>
            <a:ext cx="6378367" cy="3303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6659833" y="5368927"/>
            <a:ext cx="4697847" cy="86783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구조화된 데이터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보다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더 큰 규모의 데이터 셋을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사용하는데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유리함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857289" y="4796359"/>
            <a:ext cx="2302933" cy="68792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데이터베이스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(MySQL, Oracle </a:t>
            </a:r>
            <a:r>
              <a:rPr lang="ko-KR" altLang="en-US" b="1" dirty="0" smtClean="0"/>
              <a:t>등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5" name="직선 화살표 연결선 4"/>
          <p:cNvCxnSpPr>
            <a:stCxn id="4" idx="1"/>
          </p:cNvCxnSpPr>
          <p:nvPr/>
        </p:nvCxnSpPr>
        <p:spPr>
          <a:xfrm flipH="1">
            <a:off x="4377267" y="1405986"/>
            <a:ext cx="44449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9478436" y="1368270"/>
            <a:ext cx="44449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6968067" y="5123905"/>
            <a:ext cx="88922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5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444261" y="2624659"/>
            <a:ext cx="3769059" cy="39835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사용 가능한 데이터가 너무 많이 입력하면 성능이 오히려 저하되는 경우가 존재함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b="1" dirty="0" smtClean="0"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ko-KR" altLang="en-US" b="1" dirty="0" smtClean="0">
                <a:solidFill>
                  <a:schemeClr val="tx1"/>
                </a:solidFill>
              </a:rPr>
              <a:t>특히 차원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err="1" smtClean="0">
                <a:solidFill>
                  <a:schemeClr val="tx1"/>
                </a:solidFill>
              </a:rPr>
              <a:t>특징량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smtClean="0">
                <a:solidFill>
                  <a:schemeClr val="tx1"/>
                </a:solidFill>
              </a:rPr>
              <a:t>선택지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이 너무 많아지면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머신러닝</a:t>
            </a:r>
            <a:r>
              <a:rPr lang="ko-KR" altLang="en-US" b="1" dirty="0" smtClean="0">
                <a:solidFill>
                  <a:schemeClr val="tx1"/>
                </a:solidFill>
              </a:rPr>
              <a:t> 모델이 효율적으로 분류 할 수 없어짐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/>
                <a:ea typeface="맑은 고딕"/>
              </a:rPr>
              <a:t>Ⅲ. </a:t>
            </a:r>
            <a:r>
              <a:rPr lang="ko-KR" altLang="en-US" dirty="0" err="1">
                <a:solidFill>
                  <a:prstClr val="black"/>
                </a:solidFill>
                <a:cs typeface="Arial" pitchFamily="34" charset="0"/>
              </a:rPr>
              <a:t>머신러닝에서</a:t>
            </a:r>
            <a:r>
              <a:rPr lang="ko-KR" altLang="en-US" dirty="0">
                <a:solidFill>
                  <a:prstClr val="black"/>
                </a:solidFill>
                <a:cs typeface="Arial" pitchFamily="34" charset="0"/>
              </a:rPr>
              <a:t> 사용할 </a:t>
            </a:r>
            <a:r>
              <a:rPr lang="ko-KR" altLang="en-US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데이터 </a:t>
            </a:r>
            <a:r>
              <a:rPr lang="ko-KR" altLang="en-US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구성 </a:t>
            </a:r>
            <a:r>
              <a:rPr lang="en-US" altLang="ko-KR" dirty="0" smtClean="0">
                <a:latin typeface="맑은 고딕"/>
                <a:ea typeface="맑은 고딕"/>
              </a:rPr>
              <a:t>– </a:t>
            </a:r>
            <a:r>
              <a:rPr lang="ko-KR" altLang="en-US" dirty="0" smtClean="0">
                <a:latin typeface="맑은 고딕"/>
                <a:ea typeface="맑은 고딕"/>
              </a:rPr>
              <a:t>유의사항</a:t>
            </a:r>
            <a:r>
              <a:rPr lang="en-US" altLang="ko-KR" dirty="0" smtClean="0">
                <a:latin typeface="맑은 고딕"/>
                <a:ea typeface="맑은 고딕"/>
              </a:rPr>
              <a:t>(1)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398" y="939805"/>
            <a:ext cx="9152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머신러닝</a:t>
            </a:r>
            <a:r>
              <a:rPr lang="ko-KR" altLang="en-US" b="1" dirty="0" smtClean="0"/>
              <a:t> 학습을 위해 데이터를 입력하기 전에 사람이 직접 데이터 구조를 해석하고 필요한 부분을 추출하는</a:t>
            </a:r>
            <a:r>
              <a:rPr lang="en-US" altLang="ko-KR" b="1" dirty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 가공</a:t>
            </a:r>
            <a:r>
              <a:rPr lang="ko-KR" altLang="en-US" b="1" dirty="0" smtClean="0"/>
              <a:t>을 해야 함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err="1" smtClean="0"/>
              <a:t>머신러닝은</a:t>
            </a:r>
            <a:r>
              <a:rPr lang="ko-KR" altLang="en-US" b="1" dirty="0" smtClean="0"/>
              <a:t> 만능이 아니며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데이터 질에 따라 예상과 다른 결과가 나올 수 있기 때문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66792" y="2267127"/>
            <a:ext cx="15240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차원의 저주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549662" y="2624658"/>
            <a:ext cx="3769059" cy="39835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학습을 지나치게 한 탓에 미지의 데이터에 대한 답을 제대로 못 내는 경우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학습된 데이터에 너무 특화돼 기준이 엄격해져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조금이라도 다른 데이터가 나왔을 때 전혀 다른 답이 나오는 것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376900" y="2267124"/>
            <a:ext cx="2114581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초과 </a:t>
            </a:r>
            <a:r>
              <a:rPr lang="ko-KR" altLang="en-US" b="1" smtClean="0"/>
              <a:t>학습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과적</a:t>
            </a:r>
            <a:r>
              <a:rPr lang="ko-KR" altLang="en-US" b="1" dirty="0" err="1"/>
              <a:t>합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5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/>
                <a:ea typeface="맑은 고딕"/>
              </a:rPr>
              <a:t>Ⅲ. </a:t>
            </a:r>
            <a:r>
              <a:rPr lang="ko-KR" altLang="en-US" dirty="0" err="1">
                <a:solidFill>
                  <a:prstClr val="black"/>
                </a:solidFill>
                <a:cs typeface="Arial" pitchFamily="34" charset="0"/>
              </a:rPr>
              <a:t>머신러닝에서</a:t>
            </a:r>
            <a:r>
              <a:rPr lang="ko-KR" altLang="en-US" dirty="0">
                <a:solidFill>
                  <a:prstClr val="black"/>
                </a:solidFill>
                <a:cs typeface="Arial" pitchFamily="34" charset="0"/>
              </a:rPr>
              <a:t> 사용할 </a:t>
            </a:r>
            <a:r>
              <a:rPr lang="ko-KR" altLang="en-US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데이터 </a:t>
            </a:r>
            <a:r>
              <a:rPr lang="ko-KR" altLang="en-US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구성 </a:t>
            </a:r>
            <a:r>
              <a:rPr lang="en-US" altLang="ko-KR" dirty="0" smtClean="0">
                <a:latin typeface="맑은 고딕"/>
                <a:ea typeface="맑은 고딕"/>
              </a:rPr>
              <a:t>– </a:t>
            </a:r>
            <a:r>
              <a:rPr lang="ko-KR" altLang="en-US" dirty="0" smtClean="0">
                <a:latin typeface="맑은 고딕"/>
                <a:ea typeface="맑은 고딕"/>
              </a:rPr>
              <a:t>유의사항</a:t>
            </a:r>
            <a:r>
              <a:rPr lang="en-US" altLang="ko-KR" dirty="0" smtClean="0">
                <a:latin typeface="맑은 고딕"/>
                <a:ea typeface="맑은 고딕"/>
              </a:rPr>
              <a:t>(2)</a:t>
            </a:r>
            <a:endParaRPr lang="ko-KR" alt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399367" y="3145247"/>
            <a:ext cx="539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수식 </a:t>
            </a:r>
            <a:r>
              <a:rPr lang="en-US" altLang="ko-KR" sz="2000" b="1" dirty="0" smtClean="0"/>
              <a:t>: (</a:t>
            </a:r>
            <a:r>
              <a:rPr lang="ko-KR" altLang="en-US" sz="2000" b="1" dirty="0" err="1" smtClean="0"/>
              <a:t>요소값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최소값 </a:t>
            </a:r>
            <a:r>
              <a:rPr lang="en-US" altLang="ko-KR" sz="2000" b="1" dirty="0" smtClean="0"/>
              <a:t>) / (</a:t>
            </a:r>
            <a:r>
              <a:rPr lang="ko-KR" altLang="en-US" sz="2000" b="1" dirty="0" smtClean="0"/>
              <a:t>최대값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최소값</a:t>
            </a:r>
            <a:r>
              <a:rPr lang="en-US" altLang="ko-KR" sz="2000" b="1" dirty="0" smtClean="0"/>
              <a:t>)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48266" y="982136"/>
            <a:ext cx="10295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데이터는 </a:t>
            </a:r>
            <a:r>
              <a:rPr lang="ko-KR" altLang="en-US" b="1" dirty="0" err="1" smtClean="0"/>
              <a:t>머신러닝에</a:t>
            </a:r>
            <a:r>
              <a:rPr lang="ko-KR" altLang="en-US" b="1" dirty="0" smtClean="0"/>
              <a:t> 전달하기 전에 </a:t>
            </a:r>
            <a:r>
              <a:rPr lang="ko-KR" altLang="en-US" b="1" dirty="0" smtClean="0">
                <a:solidFill>
                  <a:srgbClr val="FF0000"/>
                </a:solidFill>
              </a:rPr>
              <a:t>정규화</a:t>
            </a:r>
            <a:r>
              <a:rPr lang="ko-KR" altLang="en-US" b="1" dirty="0" smtClean="0"/>
              <a:t> 해야 함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데이터를 일정한 규칙을 기반으로 가공해서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데이터의 범위를 사용자가 원하는 범위로 제한</a:t>
            </a:r>
            <a:r>
              <a:rPr lang="ko-KR" altLang="en-US" b="1" dirty="0" smtClean="0"/>
              <a:t>해 사용하기 쉽게 하기 위함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데이터의 최솟값과 최댓값을 확인한 뒤 데이터 중심을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에 두고 </a:t>
            </a:r>
            <a:r>
              <a:rPr lang="en-US" altLang="ko-KR" b="1" dirty="0" smtClean="0"/>
              <a:t>-1.0 </a:t>
            </a:r>
            <a:r>
              <a:rPr lang="ko-KR" altLang="en-US" b="1" dirty="0" smtClean="0"/>
              <a:t>부터 </a:t>
            </a:r>
            <a:r>
              <a:rPr lang="en-US" altLang="ko-KR" b="1" dirty="0" smtClean="0"/>
              <a:t>1.0 </a:t>
            </a:r>
            <a:r>
              <a:rPr lang="ko-KR" altLang="en-US" b="1" dirty="0" smtClean="0"/>
              <a:t>사이의 범위로 데이터를 가공하는 것</a:t>
            </a:r>
            <a:r>
              <a:rPr lang="en-US" altLang="ko-KR" b="1" dirty="0" smtClean="0"/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761315" y="3759257"/>
            <a:ext cx="4669370" cy="1755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rgbClr val="FF0000"/>
                </a:solidFill>
              </a:rPr>
              <a:t>Scikit</a:t>
            </a:r>
            <a:r>
              <a:rPr lang="en-US" altLang="ko-KR" b="1" dirty="0" smtClean="0">
                <a:solidFill>
                  <a:srgbClr val="FF0000"/>
                </a:solidFill>
              </a:rPr>
              <a:t>-learn(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사이킷</a:t>
            </a:r>
            <a:r>
              <a:rPr lang="en-US" altLang="ko-KR" b="1" dirty="0" smtClean="0">
                <a:solidFill>
                  <a:srgbClr val="FF0000"/>
                </a:solidFill>
              </a:rPr>
              <a:t>-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이라는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Python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머신러닝</a:t>
            </a:r>
            <a:r>
              <a:rPr lang="ko-KR" altLang="en-US" b="1" dirty="0" smtClean="0">
                <a:solidFill>
                  <a:schemeClr val="tx1"/>
                </a:solidFill>
              </a:rPr>
              <a:t> 프레임워크를 이용하면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수식 계산을 자동으로 해주어 정규화 작업을 따로 할 필요가 없음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r>
              <a:rPr lang="ko-KR" altLang="en-US" b="1" dirty="0" smtClean="0">
                <a:solidFill>
                  <a:schemeClr val="tx1"/>
                </a:solidFill>
              </a:rPr>
              <a:t> 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4417" y="6155029"/>
            <a:ext cx="586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“</a:t>
            </a:r>
            <a:r>
              <a:rPr lang="ko-KR" altLang="en-US" b="1" dirty="0" smtClean="0"/>
              <a:t>내부적으로 이러한 처리가 일어난다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라고만 알아두기</a:t>
            </a:r>
            <a:endParaRPr lang="ko-KR" altLang="en-US" b="1" dirty="0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5990166" y="5731932"/>
            <a:ext cx="211667" cy="3132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6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/>
                <a:ea typeface="맑은 고딕"/>
              </a:rPr>
              <a:t>Ⅳ</a:t>
            </a:r>
            <a:r>
              <a:rPr lang="en-US" altLang="ko-KR" dirty="0" smtClean="0">
                <a:latin typeface="맑은 고딕"/>
                <a:ea typeface="맑은 고딕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프로그래밍 언어 및 개발 환경 </a:t>
            </a:r>
            <a:r>
              <a:rPr lang="ko-KR" altLang="en-US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소개 </a:t>
            </a:r>
            <a:r>
              <a:rPr lang="en-US" altLang="ko-KR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- Python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1193799"/>
            <a:ext cx="520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파이썬</a:t>
            </a:r>
            <a:r>
              <a:rPr lang="en-US" altLang="ko-KR" b="1" dirty="0" smtClean="0"/>
              <a:t>(Python)</a:t>
            </a:r>
          </a:p>
          <a:p>
            <a:r>
              <a:rPr lang="en-US" altLang="ko-KR" dirty="0"/>
              <a:t>1990</a:t>
            </a:r>
            <a:r>
              <a:rPr lang="ko-KR" altLang="en-US" dirty="0"/>
              <a:t>년 귀도 반 </a:t>
            </a:r>
            <a:r>
              <a:rPr lang="ko-KR" altLang="en-US" dirty="0" err="1"/>
              <a:t>로섬</a:t>
            </a:r>
            <a:r>
              <a:rPr lang="en-US" altLang="ko-KR" dirty="0"/>
              <a:t>(Guido van Rossum)</a:t>
            </a:r>
            <a:r>
              <a:rPr lang="ko-KR" altLang="en-US" dirty="0"/>
              <a:t>이 만든 인터프리터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853258" y="3192157"/>
            <a:ext cx="5252228" cy="28022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다른 </a:t>
            </a:r>
            <a:r>
              <a:rPr lang="ko-KR" altLang="en-US" b="1" dirty="0">
                <a:solidFill>
                  <a:schemeClr val="tx1"/>
                </a:solidFill>
              </a:rPr>
              <a:t>언어에 비해 프로그램이 </a:t>
            </a:r>
            <a:r>
              <a:rPr lang="ko-KR" altLang="en-US" b="1" dirty="0" smtClean="0">
                <a:solidFill>
                  <a:schemeClr val="tx1"/>
                </a:solidFill>
              </a:rPr>
              <a:t>간소하다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머신러닝</a:t>
            </a:r>
            <a:r>
              <a:rPr lang="ko-KR" altLang="en-US" b="1" dirty="0" smtClean="0">
                <a:solidFill>
                  <a:schemeClr val="tx1"/>
                </a:solidFill>
              </a:rPr>
              <a:t> 라이브러리 및 프레임워크가 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e</a:t>
            </a:r>
            <a:r>
              <a:rPr lang="en-US" altLang="ko-KR" sz="1400" dirty="0" smtClean="0">
                <a:solidFill>
                  <a:schemeClr val="tx1"/>
                </a:solidFill>
              </a:rPr>
              <a:t>x: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사이킷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런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Scikit</a:t>
            </a:r>
            <a:r>
              <a:rPr lang="en-US" altLang="ko-KR" sz="1400" dirty="0">
                <a:solidFill>
                  <a:schemeClr val="tx1"/>
                </a:solidFill>
              </a:rPr>
              <a:t>-learn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텐서플로우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TensorFlow</a:t>
            </a:r>
            <a:r>
              <a:rPr lang="en-US" altLang="ko-KR" sz="1400" dirty="0">
                <a:solidFill>
                  <a:schemeClr val="tx1"/>
                </a:solidFill>
              </a:rPr>
              <a:t>), </a:t>
            </a:r>
            <a:r>
              <a:rPr lang="en-US" altLang="ko-KR" sz="1400" dirty="0" smtClean="0">
                <a:solidFill>
                  <a:schemeClr val="tx1"/>
                </a:solidFill>
              </a:rPr>
              <a:t>CNTK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en-US" b="1" dirty="0" smtClean="0">
                <a:solidFill>
                  <a:schemeClr val="tx1"/>
                </a:solidFill>
              </a:rPr>
              <a:t>메모리를 대신 관리한다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798739" y="2850595"/>
            <a:ext cx="3361266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머신러닝에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python</a:t>
            </a:r>
            <a:r>
              <a:rPr lang="ko-KR" altLang="en-US" b="1" dirty="0" smtClean="0"/>
              <a:t>을 주로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사용하는 이유</a:t>
            </a:r>
            <a:endParaRPr lang="ko-KR" altLang="en-US" b="1" dirty="0"/>
          </a:p>
        </p:txBody>
      </p:sp>
      <p:pic>
        <p:nvPicPr>
          <p:cNvPr id="11" name="Picture 2" descr="Image result for 파이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17" y="1946513"/>
            <a:ext cx="3749626" cy="242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24165" y="2218268"/>
            <a:ext cx="617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인터프리터</a:t>
            </a:r>
            <a:r>
              <a:rPr lang="en-US" altLang="ko-KR" sz="1400" b="1" dirty="0"/>
              <a:t>(interpreter, </a:t>
            </a:r>
            <a:r>
              <a:rPr lang="ko-KR" altLang="en-US" sz="1400" b="1" dirty="0"/>
              <a:t>해석기</a:t>
            </a:r>
            <a:r>
              <a:rPr lang="en-US" altLang="ko-KR" sz="1400" b="1" dirty="0"/>
              <a:t>)</a:t>
            </a:r>
            <a:r>
              <a:rPr lang="en-US" altLang="ko-KR" sz="1400" b="1" dirty="0" smtClean="0"/>
              <a:t>: </a:t>
            </a:r>
            <a:r>
              <a:rPr lang="ko-KR" altLang="en-US" sz="1400" dirty="0" smtClean="0"/>
              <a:t>프로그램을 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단계씩 기계어로 해석하여</a:t>
            </a:r>
            <a:endParaRPr lang="en-US" altLang="ko-KR" sz="1400" dirty="0" smtClean="0"/>
          </a:p>
          <a:p>
            <a:r>
              <a:rPr lang="ko-KR" altLang="en-US" sz="1400" dirty="0" smtClean="0"/>
              <a:t>실행하는 언어처리 프로그램</a:t>
            </a:r>
            <a:r>
              <a:rPr lang="en-US" altLang="ko-KR" sz="1400" dirty="0" smtClean="0"/>
              <a:t> ex: python, HTML, SQL, ruby </a:t>
            </a:r>
            <a:r>
              <a:rPr lang="ko-KR" altLang="en-US" sz="1400" dirty="0" smtClean="0"/>
              <a:t>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35089" y="1070001"/>
            <a:ext cx="2861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프로그래밍 언어</a:t>
            </a:r>
            <a:r>
              <a:rPr lang="ko-KR" altLang="en-US" b="1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ko-KR" altLang="en-US" b="1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/>
              </a:rPr>
              <a:t>Ⅳ. </a:t>
            </a:r>
            <a:r>
              <a:rPr lang="ko-KR" altLang="en-US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프로그래밍 언어 및 개발 환경 소개 </a:t>
            </a:r>
            <a:r>
              <a:rPr lang="en-US" altLang="ko-KR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– </a:t>
            </a:r>
            <a:r>
              <a:rPr lang="en-US" altLang="ko-KR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Jupyter</a:t>
            </a:r>
            <a:r>
              <a:rPr lang="en-US" altLang="ko-KR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Notebook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43" y="1626103"/>
            <a:ext cx="31432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0" y="1193799"/>
            <a:ext cx="520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주피터 노트북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Jupyter</a:t>
            </a:r>
            <a:r>
              <a:rPr lang="en-US" altLang="ko-KR" b="1" dirty="0" smtClean="0"/>
              <a:t> </a:t>
            </a:r>
            <a:r>
              <a:rPr lang="en-US" altLang="ko-KR" b="1" dirty="0"/>
              <a:t>N</a:t>
            </a:r>
            <a:r>
              <a:rPr lang="en-US" altLang="ko-KR" b="1" dirty="0" smtClean="0"/>
              <a:t>otebook)</a:t>
            </a:r>
          </a:p>
          <a:p>
            <a:r>
              <a:rPr lang="ko-KR" altLang="en-US" dirty="0" smtClean="0"/>
              <a:t>웹 </a:t>
            </a:r>
            <a:r>
              <a:rPr lang="ko-KR" altLang="en-US" dirty="0"/>
              <a:t>브라우저에서 </a:t>
            </a:r>
            <a:r>
              <a:rPr lang="ko-KR" altLang="en-US" dirty="0" err="1"/>
              <a:t>파이썬</a:t>
            </a:r>
            <a:r>
              <a:rPr lang="ko-KR" altLang="en-US" dirty="0"/>
              <a:t> 코드를 작성하고 실행까지 해볼 수 있는 </a:t>
            </a:r>
            <a:r>
              <a:rPr lang="en-US" altLang="ko-KR" dirty="0"/>
              <a:t>REPL</a:t>
            </a:r>
            <a:r>
              <a:rPr lang="ko-KR" altLang="en-US" dirty="0"/>
              <a:t>방식의 </a:t>
            </a:r>
            <a:r>
              <a:rPr lang="ko-KR" altLang="en-US" dirty="0" smtClean="0"/>
              <a:t>개발도구</a:t>
            </a:r>
            <a:r>
              <a:rPr lang="en-US" altLang="ko-KR" dirty="0" smtClean="0"/>
              <a:t>.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4165" y="2218268"/>
            <a:ext cx="4962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REPL(Read–</a:t>
            </a:r>
            <a:r>
              <a:rPr lang="en-US" altLang="ko-KR" sz="1400" b="1" dirty="0" err="1"/>
              <a:t>Eval</a:t>
            </a:r>
            <a:r>
              <a:rPr lang="en-US" altLang="ko-KR" sz="1400" b="1" dirty="0"/>
              <a:t>–Print Loop) :</a:t>
            </a:r>
            <a:r>
              <a:rPr lang="en-US" altLang="ko-KR" sz="1400" dirty="0"/>
              <a:t> </a:t>
            </a:r>
            <a:r>
              <a:rPr lang="ko-KR" altLang="en-US" sz="1400" dirty="0"/>
              <a:t>명령어를 </a:t>
            </a:r>
            <a:r>
              <a:rPr lang="ko-KR" altLang="en-US" sz="1400" dirty="0" smtClean="0"/>
              <a:t>한 줄씩 </a:t>
            </a:r>
            <a:r>
              <a:rPr lang="ko-KR" altLang="en-US" sz="1400" dirty="0"/>
              <a:t>입력하며 </a:t>
            </a:r>
            <a:endParaRPr lang="en-US" altLang="ko-KR" sz="1400" dirty="0" smtClean="0"/>
          </a:p>
          <a:p>
            <a:r>
              <a:rPr lang="ko-KR" altLang="en-US" sz="1400" dirty="0" smtClean="0"/>
              <a:t>실행 </a:t>
            </a:r>
            <a:r>
              <a:rPr lang="ko-KR" altLang="en-US" sz="1400" dirty="0"/>
              <a:t>상황을 지켜보는 방식</a:t>
            </a:r>
            <a:r>
              <a:rPr lang="en-US" altLang="ko-KR" sz="1400" dirty="0"/>
              <a:t>(</a:t>
            </a:r>
            <a:r>
              <a:rPr lang="ko-KR" altLang="en-US" sz="1400" dirty="0"/>
              <a:t>대화형</a:t>
            </a:r>
            <a:r>
              <a:rPr lang="en-US" altLang="ko-KR" sz="1400" dirty="0"/>
              <a:t>)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906839" y="3192157"/>
            <a:ext cx="5334520" cy="334410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웹 브라우저에서 프로그램 개발 가능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2. Python </a:t>
            </a:r>
            <a:r>
              <a:rPr lang="ko-KR" altLang="en-US" b="1" dirty="0" smtClean="0">
                <a:solidFill>
                  <a:schemeClr val="tx1"/>
                </a:solidFill>
              </a:rPr>
              <a:t>프로그램을 곧바로 실행할 수 있음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en-US" b="1" dirty="0" smtClean="0">
                <a:solidFill>
                  <a:schemeClr val="tx1"/>
                </a:solidFill>
              </a:rPr>
              <a:t>하나의 노트에 여러 프로그램 결과 기록 가능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ko-KR" altLang="en-US" b="1" dirty="0" smtClean="0">
                <a:solidFill>
                  <a:schemeClr val="tx1"/>
                </a:solidFill>
              </a:rPr>
              <a:t>프로그램과 함께 문서를 기록할 수 있음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=&gt;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머신러닝</a:t>
            </a:r>
            <a:r>
              <a:rPr lang="ko-KR" altLang="en-US" b="1" dirty="0" smtClean="0">
                <a:solidFill>
                  <a:srgbClr val="FF0000"/>
                </a:solidFill>
              </a:rPr>
              <a:t> 프로그램 개발에 적합한 환경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812099" y="2850595"/>
            <a:ext cx="15240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장점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1535089" y="1070001"/>
            <a:ext cx="1720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개발 환경</a:t>
            </a:r>
            <a:endParaRPr lang="ko-KR" altLang="en-US" b="1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60"/>
            <a:ext cx="10972800" cy="368280"/>
          </a:xfrm>
        </p:spPr>
        <p:txBody>
          <a:bodyPr/>
          <a:lstStyle/>
          <a:p>
            <a:r>
              <a:rPr lang="en-US" altLang="ko-KR" dirty="0" smtClean="0">
                <a:latin typeface="맑은 고딕"/>
                <a:ea typeface="맑은 고딕"/>
              </a:rPr>
              <a:t>Ⅲ. </a:t>
            </a:r>
            <a:r>
              <a:rPr lang="ko-KR" altLang="en-US" dirty="0" smtClean="0">
                <a:latin typeface="맑은 고딕"/>
                <a:ea typeface="맑은 고딕"/>
              </a:rPr>
              <a:t>개발환경 </a:t>
            </a:r>
            <a:r>
              <a:rPr lang="en-US" altLang="ko-KR" dirty="0" smtClean="0">
                <a:latin typeface="맑은 고딕"/>
                <a:ea typeface="맑은 고딕"/>
              </a:rPr>
              <a:t>– </a:t>
            </a:r>
            <a:r>
              <a:rPr lang="en-US" altLang="ko-KR" dirty="0" err="1" smtClean="0">
                <a:latin typeface="맑은 고딕"/>
                <a:ea typeface="맑은 고딕"/>
              </a:rPr>
              <a:t>Jupyter</a:t>
            </a:r>
            <a:r>
              <a:rPr lang="en-US" altLang="ko-KR" dirty="0" smtClean="0">
                <a:latin typeface="맑은 고딕"/>
                <a:ea typeface="맑은 고딕"/>
              </a:rPr>
              <a:t> Notebook(2)</a:t>
            </a:r>
            <a:endParaRPr lang="ko-KR" alt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61" name="Picture 13" descr="C:\Users\dj930\OneDrive\바탕 화면\a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082" y="1393002"/>
            <a:ext cx="4948411" cy="242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3490366" y="4574347"/>
            <a:ext cx="4697847" cy="22243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Python </a:t>
            </a:r>
            <a:r>
              <a:rPr lang="ko-KR" altLang="en-US" dirty="0">
                <a:solidFill>
                  <a:schemeClr val="tx1"/>
                </a:solidFill>
              </a:rPr>
              <a:t>및 </a:t>
            </a:r>
            <a:r>
              <a:rPr lang="en-US" altLang="ko-KR" dirty="0">
                <a:solidFill>
                  <a:schemeClr val="tx1"/>
                </a:solidFill>
              </a:rPr>
              <a:t>R </a:t>
            </a:r>
            <a:r>
              <a:rPr lang="ko-KR" altLang="en-US" dirty="0" smtClean="0">
                <a:solidFill>
                  <a:schemeClr val="tx1"/>
                </a:solidFill>
              </a:rPr>
              <a:t>언어 관련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개발환경 관리 </a:t>
            </a:r>
            <a:r>
              <a:rPr lang="ko-KR" altLang="en-US" dirty="0">
                <a:solidFill>
                  <a:schemeClr val="tx1"/>
                </a:solidFill>
              </a:rPr>
              <a:t>및 배포를 편리하게 해주는 </a:t>
            </a:r>
            <a:r>
              <a:rPr lang="ko-KR" altLang="en-US" dirty="0" smtClean="0">
                <a:solidFill>
                  <a:schemeClr val="tx1"/>
                </a:solidFill>
              </a:rPr>
              <a:t>무료 </a:t>
            </a:r>
            <a:r>
              <a:rPr lang="ko-KR" altLang="en-US" dirty="0">
                <a:solidFill>
                  <a:schemeClr val="tx1"/>
                </a:solidFill>
              </a:rPr>
              <a:t>오픈 소스 </a:t>
            </a:r>
            <a:r>
              <a:rPr lang="ko-KR" altLang="en-US" dirty="0" smtClean="0">
                <a:solidFill>
                  <a:schemeClr val="tx1"/>
                </a:solidFill>
              </a:rPr>
              <a:t>소프트웨어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Anaconda</a:t>
            </a:r>
            <a:r>
              <a:rPr lang="ko-KR" altLang="en-US" b="1" dirty="0" smtClean="0">
                <a:solidFill>
                  <a:schemeClr val="tx1"/>
                </a:solidFill>
              </a:rPr>
              <a:t>를 설치하면 </a:t>
            </a:r>
            <a:r>
              <a:rPr lang="en-US" altLang="ko-KR" b="1" dirty="0" smtClean="0">
                <a:solidFill>
                  <a:schemeClr val="tx1"/>
                </a:solidFill>
              </a:rPr>
              <a:t>Python,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Jupyter</a:t>
            </a:r>
            <a:r>
              <a:rPr lang="en-US" altLang="ko-KR" b="1" dirty="0" smtClean="0">
                <a:solidFill>
                  <a:schemeClr val="tx1"/>
                </a:solidFill>
              </a:rPr>
              <a:t> Notebook</a:t>
            </a:r>
            <a:r>
              <a:rPr lang="ko-KR" altLang="en-US" b="1" dirty="0" smtClean="0">
                <a:solidFill>
                  <a:schemeClr val="tx1"/>
                </a:solidFill>
              </a:rPr>
              <a:t>도 같이 설치가 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87822" y="4068227"/>
            <a:ext cx="2302933" cy="68792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Anaconda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91639" y="855134"/>
            <a:ext cx="801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Jupyter</a:t>
            </a:r>
            <a:r>
              <a:rPr lang="en-US" altLang="ko-KR" sz="2400" b="1" dirty="0" smtClean="0"/>
              <a:t> Notebook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실행을 위한 설치 요소</a:t>
            </a:r>
            <a:endParaRPr lang="ko-KR" altLang="en-US" sz="2400" b="1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5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29233" y="155572"/>
            <a:ext cx="10972800" cy="368280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529233" y="989009"/>
            <a:ext cx="6561166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Ⅰ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Arial" pitchFamily="34" charset="0"/>
              </a:rPr>
              <a:t>. </a:t>
            </a:r>
            <a:r>
              <a:rPr kumimoji="0" lang="ko-K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머신러</a:t>
            </a:r>
            <a:r>
              <a:rPr lang="ko-KR" altLang="en-US" sz="2800" b="1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닝</a:t>
            </a:r>
            <a:r>
              <a:rPr lang="ko-KR" altLang="en-US" sz="2800" b="1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기본 정보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	</a:t>
            </a:r>
            <a:r>
              <a:rPr lang="ko-KR" altLang="en-US" b="1" noProof="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정의</a:t>
            </a:r>
            <a:r>
              <a:rPr lang="en-US" altLang="ko-KR" b="1" noProof="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b="1" noProof="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기능</a:t>
            </a:r>
            <a:r>
              <a:rPr lang="en-US" altLang="ko-KR" b="1" noProof="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b="1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적용 분야</a:t>
            </a:r>
            <a:r>
              <a:rPr lang="en-US" altLang="ko-KR" b="1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종류</a:t>
            </a:r>
            <a:endParaRPr kumimoji="0" lang="en-US" altLang="ko-KR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lv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 smtClean="0">
                <a:solidFill>
                  <a:prstClr val="black"/>
                </a:solidFill>
                <a:cs typeface="Arial" pitchFamily="34" charset="0"/>
              </a:rPr>
              <a:t>Ⅱ. </a:t>
            </a:r>
            <a:r>
              <a:rPr lang="ko-KR" altLang="en-US" sz="2800" b="1" noProof="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과정 시나리오 및 </a:t>
            </a:r>
            <a:r>
              <a:rPr lang="ko-KR" altLang="en-US" sz="2800" b="1" noProof="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머신러닝</a:t>
            </a:r>
            <a:r>
              <a:rPr lang="ko-KR" altLang="en-US" sz="2800" b="1" noProof="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구조</a:t>
            </a:r>
            <a:endParaRPr lang="en-US" altLang="ko-KR" sz="2800" b="1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tabLst/>
              <a:defRPr/>
            </a:pPr>
            <a:endParaRPr lang="en-US" altLang="ko-KR" sz="2800" b="1" noProof="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lv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 smtClean="0">
                <a:solidFill>
                  <a:prstClr val="black"/>
                </a:solidFill>
                <a:cs typeface="Arial" pitchFamily="34" charset="0"/>
              </a:rPr>
              <a:t>Ⅲ. </a:t>
            </a:r>
            <a:r>
              <a:rPr lang="ko-KR" altLang="en-US" sz="2800" b="1" dirty="0" err="1" smtClean="0">
                <a:solidFill>
                  <a:prstClr val="black"/>
                </a:solidFill>
                <a:cs typeface="Arial" pitchFamily="34" charset="0"/>
              </a:rPr>
              <a:t>머신러닝에서</a:t>
            </a:r>
            <a:r>
              <a:rPr lang="ko-KR" altLang="en-US" sz="2800" b="1" dirty="0" smtClean="0">
                <a:solidFill>
                  <a:prstClr val="black"/>
                </a:solidFill>
                <a:cs typeface="Arial" pitchFamily="34" charset="0"/>
              </a:rPr>
              <a:t> 사용할 </a:t>
            </a:r>
            <a:r>
              <a:rPr kumimoji="0" lang="ko-KR" altLang="en-US" sz="28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데이터 구성</a:t>
            </a:r>
            <a:endParaRPr kumimoji="0" lang="en-US" altLang="ko-KR" sz="2800" b="1" i="0" u="none" strike="noStrike" kern="120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tabLst/>
              <a:defRPr/>
            </a:pPr>
            <a:r>
              <a:rPr lang="en-US" altLang="ko-KR" sz="2000" b="1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	</a:t>
            </a:r>
            <a:r>
              <a:rPr lang="ko-KR" altLang="en-US" b="1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데이터 수집</a:t>
            </a:r>
            <a:r>
              <a:rPr lang="en-US" altLang="ko-KR" b="1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저장 형식</a:t>
            </a:r>
            <a:r>
              <a:rPr lang="en-US" altLang="ko-KR" b="1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유의사항</a:t>
            </a:r>
            <a:endParaRPr kumimoji="0" lang="en-US" altLang="ko-KR" sz="2800" b="1" i="0" u="none" strike="noStrike" kern="120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lv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 smtClean="0">
                <a:solidFill>
                  <a:prstClr val="black"/>
                </a:solidFill>
                <a:cs typeface="Arial" pitchFamily="34" charset="0"/>
              </a:rPr>
              <a:t>Ⅳ. </a:t>
            </a:r>
            <a:r>
              <a:rPr lang="ko-KR" altLang="en-US" sz="2800" b="1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프로그래</a:t>
            </a:r>
            <a:r>
              <a:rPr lang="ko-KR" altLang="en-US" sz="2800" b="1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밍</a:t>
            </a:r>
            <a:r>
              <a:rPr lang="ko-KR" altLang="en-US" sz="2800" b="1" noProof="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2800" b="1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언어 및 개발 환경 소개</a:t>
            </a:r>
            <a:r>
              <a:rPr lang="en-US" altLang="ko-KR" sz="2800" b="1" noProof="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/>
            </a:r>
            <a:br>
              <a:rPr lang="en-US" altLang="ko-KR" sz="2800" b="1" noProof="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2800" b="1" noProof="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	</a:t>
            </a:r>
            <a:r>
              <a:rPr lang="en-US" altLang="ko-KR" b="1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Python</a:t>
            </a:r>
            <a:r>
              <a:rPr lang="en-US" altLang="ko-KR" b="1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Jupyter</a:t>
            </a:r>
            <a:r>
              <a:rPr lang="en-US" altLang="ko-KR" b="1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Notebook, </a:t>
            </a:r>
          </a:p>
          <a:p>
            <a:pPr lv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b="1" noProof="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	</a:t>
            </a:r>
            <a:r>
              <a:rPr lang="en-US" altLang="ko-KR" b="1" noProof="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Colaboratory</a:t>
            </a:r>
            <a:r>
              <a:rPr lang="en-US" altLang="ko-KR" b="1" noProof="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개별적 실행 방법</a:t>
            </a:r>
            <a:endParaRPr lang="en-US" altLang="ko-KR" sz="2800" b="1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026" name="Picture 2" descr="Image result for 머신러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20585"/>
            <a:ext cx="5240867" cy="333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40867" cy="1798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953000"/>
            <a:ext cx="5240868" cy="191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7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60"/>
            <a:ext cx="10972800" cy="368280"/>
          </a:xfrm>
        </p:spPr>
        <p:txBody>
          <a:bodyPr/>
          <a:lstStyle/>
          <a:p>
            <a:r>
              <a:rPr lang="en-US" altLang="ko-KR" dirty="0" smtClean="0">
                <a:latin typeface="맑은 고딕"/>
                <a:ea typeface="맑은 고딕"/>
              </a:rPr>
              <a:t>Ⅲ. </a:t>
            </a:r>
            <a:r>
              <a:rPr lang="ko-KR" altLang="en-US" dirty="0" smtClean="0">
                <a:latin typeface="맑은 고딕"/>
                <a:ea typeface="맑은 고딕"/>
              </a:rPr>
              <a:t>개발환경 </a:t>
            </a:r>
            <a:r>
              <a:rPr lang="en-US" altLang="ko-KR" dirty="0" smtClean="0">
                <a:latin typeface="맑은 고딕"/>
                <a:ea typeface="맑은 고딕"/>
              </a:rPr>
              <a:t>– </a:t>
            </a:r>
            <a:r>
              <a:rPr lang="en-US" altLang="ko-KR" dirty="0" err="1" smtClean="0">
                <a:latin typeface="맑은 고딕"/>
                <a:ea typeface="맑은 고딕"/>
              </a:rPr>
              <a:t>Jupyter</a:t>
            </a:r>
            <a:r>
              <a:rPr lang="en-US" altLang="ko-KR" dirty="0" smtClean="0">
                <a:latin typeface="맑은 고딕"/>
                <a:ea typeface="맑은 고딕"/>
              </a:rPr>
              <a:t> Notebook(2)</a:t>
            </a:r>
            <a:endParaRPr lang="ko-KR" alt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1639" y="855134"/>
            <a:ext cx="801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Anaconda </a:t>
            </a:r>
            <a:r>
              <a:rPr lang="ko-KR" altLang="en-US" sz="2400" b="1" dirty="0" smtClean="0"/>
              <a:t>설치 과정</a:t>
            </a:r>
            <a:endParaRPr lang="ko-KR" altLang="en-US" sz="2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1480" y="4635342"/>
            <a:ext cx="4864941" cy="1905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아나콘다 다운로드 페이지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>
                <a:solidFill>
                  <a:schemeClr val="tx1"/>
                </a:solidFill>
                <a:hlinkClick r:id="rId2"/>
              </a:rPr>
              <a:t>https://www.anaconda.com/download</a:t>
            </a:r>
            <a:r>
              <a:rPr lang="en-US" altLang="ko-KR" b="1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에서 다운로드 버튼 클릭하기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9" y="1552607"/>
            <a:ext cx="6201928" cy="282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67" y="1383573"/>
            <a:ext cx="4059412" cy="316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207861" y="3086181"/>
            <a:ext cx="815672" cy="427485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632194" y="4168319"/>
            <a:ext cx="815672" cy="427485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388526" y="2324181"/>
            <a:ext cx="3059339" cy="76200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69054" y="4699020"/>
            <a:ext cx="4697847" cy="19811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인스톨러를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실행하면 설치가 진행되며</a:t>
            </a:r>
            <a:r>
              <a:rPr lang="en-US" altLang="ko-KR" dirty="0" smtClean="0">
                <a:solidFill>
                  <a:schemeClr val="tx1"/>
                </a:solidFill>
              </a:rPr>
              <a:t>, Next</a:t>
            </a:r>
            <a:r>
              <a:rPr lang="ko-KR" altLang="en-US" dirty="0" smtClean="0">
                <a:solidFill>
                  <a:schemeClr val="tx1"/>
                </a:solidFill>
              </a:rPr>
              <a:t>를 누르다 위 창이 뜨면 강조한 대로 표시할 것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파이썬이</a:t>
            </a:r>
            <a:r>
              <a:rPr lang="ko-KR" altLang="en-US" dirty="0" smtClean="0">
                <a:solidFill>
                  <a:schemeClr val="tx1"/>
                </a:solidFill>
              </a:rPr>
              <a:t> 어느 곳에서든지 </a:t>
            </a:r>
            <a:r>
              <a:rPr lang="ko-KR" altLang="en-US" dirty="0">
                <a:solidFill>
                  <a:schemeClr val="tx1"/>
                </a:solidFill>
              </a:rPr>
              <a:t>실행될 수 있도록 </a:t>
            </a:r>
            <a:r>
              <a:rPr lang="en-US" altLang="ko-KR" b="1" dirty="0">
                <a:solidFill>
                  <a:schemeClr val="tx1"/>
                </a:solidFill>
              </a:rPr>
              <a:t>"Add </a:t>
            </a:r>
            <a:r>
              <a:rPr lang="en-US" altLang="ko-KR" b="1" dirty="0" smtClean="0">
                <a:solidFill>
                  <a:schemeClr val="tx1"/>
                </a:solidFill>
              </a:rPr>
              <a:t>Anaconda </a:t>
            </a:r>
            <a:r>
              <a:rPr lang="en-US" altLang="ko-KR" b="1" dirty="0">
                <a:solidFill>
                  <a:schemeClr val="tx1"/>
                </a:solidFill>
              </a:rPr>
              <a:t>to </a:t>
            </a:r>
            <a:r>
              <a:rPr lang="en-US" altLang="ko-KR" b="1" dirty="0" smtClean="0">
                <a:solidFill>
                  <a:schemeClr val="tx1"/>
                </a:solidFill>
              </a:rPr>
              <a:t>my PATH environment variable" </a:t>
            </a:r>
            <a:r>
              <a:rPr lang="ko-KR" altLang="en-US" dirty="0">
                <a:solidFill>
                  <a:schemeClr val="tx1"/>
                </a:solidFill>
              </a:rPr>
              <a:t>옵션을 </a:t>
            </a:r>
            <a:r>
              <a:rPr lang="ko-KR" altLang="en-US" dirty="0" smtClean="0">
                <a:solidFill>
                  <a:schemeClr val="tx1"/>
                </a:solidFill>
              </a:rPr>
              <a:t>선택해야 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493933" y="2810701"/>
            <a:ext cx="474135" cy="3132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1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/>
                <a:ea typeface="맑은 고딕"/>
              </a:rPr>
              <a:t>Ⅲ. </a:t>
            </a:r>
            <a:r>
              <a:rPr lang="ko-KR" altLang="en-US" dirty="0" smtClean="0">
                <a:latin typeface="맑은 고딕"/>
                <a:ea typeface="맑은 고딕"/>
              </a:rPr>
              <a:t>개발환경 </a:t>
            </a:r>
            <a:r>
              <a:rPr lang="en-US" altLang="ko-KR" dirty="0" smtClean="0">
                <a:latin typeface="맑은 고딕"/>
                <a:ea typeface="맑은 고딕"/>
              </a:rPr>
              <a:t>– </a:t>
            </a:r>
            <a:r>
              <a:rPr lang="en-US" altLang="ko-KR" dirty="0" err="1" smtClean="0">
                <a:latin typeface="맑은 고딕"/>
                <a:ea typeface="맑은 고딕"/>
              </a:rPr>
              <a:t>Jupyter</a:t>
            </a:r>
            <a:r>
              <a:rPr lang="en-US" altLang="ko-KR" dirty="0" smtClean="0">
                <a:latin typeface="맑은 고딕"/>
                <a:ea typeface="맑은 고딕"/>
              </a:rPr>
              <a:t> Notebook(3)</a:t>
            </a:r>
            <a:endParaRPr lang="ko-KR" alt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92995" y="1023883"/>
            <a:ext cx="1947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실행 방법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798" y="6130188"/>
            <a:ext cx="485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메뉴 </a:t>
            </a:r>
            <a:r>
              <a:rPr lang="en-US" altLang="ko-KR" b="1" dirty="0" smtClean="0"/>
              <a:t>– Anaconda Navigator </a:t>
            </a:r>
            <a:r>
              <a:rPr lang="ko-KR" altLang="en-US" b="1" dirty="0" smtClean="0"/>
              <a:t>실</a:t>
            </a:r>
            <a:r>
              <a:rPr lang="ko-KR" altLang="en-US" b="1" dirty="0"/>
              <a:t>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088" y="2095496"/>
            <a:ext cx="6299778" cy="35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65043" y="6130188"/>
            <a:ext cx="485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Anaconda </a:t>
            </a:r>
            <a:r>
              <a:rPr lang="ko-KR" altLang="en-US" b="1" dirty="0" smtClean="0"/>
              <a:t>실행 후 </a:t>
            </a:r>
            <a:r>
              <a:rPr lang="en-US" altLang="ko-KR" b="1" dirty="0" err="1" smtClean="0"/>
              <a:t>jupyter</a:t>
            </a:r>
            <a:r>
              <a:rPr lang="en-US" altLang="ko-KR" b="1" dirty="0" smtClean="0"/>
              <a:t> Launch </a:t>
            </a:r>
            <a:r>
              <a:rPr lang="ko-KR" altLang="en-US" b="1" dirty="0" smtClean="0"/>
              <a:t>클릭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7298267" y="3420529"/>
            <a:ext cx="513595" cy="287871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95" y="2357595"/>
            <a:ext cx="29622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오른쪽 화살표 14"/>
          <p:cNvSpPr/>
          <p:nvPr/>
        </p:nvSpPr>
        <p:spPr>
          <a:xfrm>
            <a:off x="4301065" y="3448575"/>
            <a:ext cx="804335" cy="3132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7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/>
                <a:ea typeface="맑은 고딕"/>
              </a:rPr>
              <a:t>Ⅲ. </a:t>
            </a:r>
            <a:r>
              <a:rPr lang="ko-KR" altLang="en-US" dirty="0" smtClean="0">
                <a:latin typeface="맑은 고딕"/>
                <a:ea typeface="맑은 고딕"/>
              </a:rPr>
              <a:t>개발환경 </a:t>
            </a:r>
            <a:r>
              <a:rPr lang="en-US" altLang="ko-KR" dirty="0" smtClean="0">
                <a:latin typeface="맑은 고딕"/>
                <a:ea typeface="맑은 고딕"/>
              </a:rPr>
              <a:t>– </a:t>
            </a:r>
            <a:r>
              <a:rPr lang="en-US" altLang="ko-KR" dirty="0" err="1" smtClean="0">
                <a:latin typeface="맑은 고딕"/>
                <a:ea typeface="맑은 고딕"/>
              </a:rPr>
              <a:t>Jupyter</a:t>
            </a:r>
            <a:r>
              <a:rPr lang="en-US" altLang="ko-KR" dirty="0" smtClean="0">
                <a:latin typeface="맑은 고딕"/>
                <a:ea typeface="맑은 고딕"/>
              </a:rPr>
              <a:t> Notebook(3)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99" y="1543798"/>
            <a:ext cx="8195733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634062" y="2396054"/>
            <a:ext cx="1603072" cy="51223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3532" y="897467"/>
            <a:ext cx="270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Python Notebook </a:t>
            </a:r>
            <a:r>
              <a:rPr lang="ko-KR" altLang="en-US" b="1" dirty="0" smtClean="0"/>
              <a:t>생성</a:t>
            </a:r>
            <a:endParaRPr lang="en-US" altLang="ko-KR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337297" y="6223000"/>
            <a:ext cx="471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오른쪽 상단 </a:t>
            </a:r>
            <a:r>
              <a:rPr lang="en-US" altLang="ko-KR" b="1" dirty="0" smtClean="0"/>
              <a:t>New </a:t>
            </a:r>
            <a:r>
              <a:rPr lang="ko-KR" altLang="en-US" b="1" dirty="0" smtClean="0"/>
              <a:t>클릭 후 </a:t>
            </a:r>
            <a:r>
              <a:rPr lang="en-US" altLang="ko-KR" b="1" dirty="0" smtClean="0"/>
              <a:t>Python3 </a:t>
            </a:r>
            <a:r>
              <a:rPr lang="ko-KR" altLang="en-US" b="1" dirty="0" smtClean="0"/>
              <a:t>클릭</a:t>
            </a:r>
            <a:endParaRPr lang="ko-KR" altLang="en-US" b="1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22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4668" y="6223000"/>
            <a:ext cx="545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자동으로 </a:t>
            </a:r>
            <a:r>
              <a:rPr lang="en-US" altLang="ko-KR" b="1" dirty="0" smtClean="0"/>
              <a:t>Localhost:8889</a:t>
            </a:r>
            <a:r>
              <a:rPr lang="ko-KR" altLang="en-US" b="1" dirty="0" smtClean="0"/>
              <a:t>로 접속되어 위의 창이 뜸</a:t>
            </a:r>
            <a:endParaRPr lang="ko-KR" altLang="en-US" b="1" dirty="0"/>
          </a:p>
        </p:txBody>
      </p:sp>
      <p:sp>
        <p:nvSpPr>
          <p:cNvPr id="11" name="오른쪽 화살표 10"/>
          <p:cNvSpPr/>
          <p:nvPr/>
        </p:nvSpPr>
        <p:spPr>
          <a:xfrm>
            <a:off x="5894916" y="6251033"/>
            <a:ext cx="402168" cy="3132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/>
                <a:ea typeface="맑은 고딕"/>
              </a:rPr>
              <a:t>Ⅲ. </a:t>
            </a:r>
            <a:r>
              <a:rPr lang="ko-KR" altLang="en-US" dirty="0" smtClean="0">
                <a:latin typeface="맑은 고딕"/>
                <a:ea typeface="맑은 고딕"/>
              </a:rPr>
              <a:t>개발환경 </a:t>
            </a:r>
            <a:r>
              <a:rPr lang="en-US" altLang="ko-KR" dirty="0" smtClean="0">
                <a:latin typeface="맑은 고딕"/>
                <a:ea typeface="맑은 고딕"/>
              </a:rPr>
              <a:t>– </a:t>
            </a:r>
            <a:r>
              <a:rPr lang="en-US" altLang="ko-KR" dirty="0" err="1" smtClean="0">
                <a:latin typeface="맑은 고딕"/>
                <a:ea typeface="맑은 고딕"/>
              </a:rPr>
              <a:t>Jupyter</a:t>
            </a:r>
            <a:r>
              <a:rPr lang="en-US" altLang="ko-KR" dirty="0" smtClean="0">
                <a:latin typeface="맑은 고딕"/>
                <a:ea typeface="맑은 고딕"/>
              </a:rPr>
              <a:t> Notebook(3)</a:t>
            </a:r>
            <a:endParaRPr lang="ko-KR" alt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98" y="875240"/>
            <a:ext cx="9296401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545597" y="1718718"/>
            <a:ext cx="366938" cy="33868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47861" y="1718718"/>
            <a:ext cx="468539" cy="33868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설명선 2 4"/>
          <p:cNvSpPr/>
          <p:nvPr/>
        </p:nvSpPr>
        <p:spPr>
          <a:xfrm>
            <a:off x="4769530" y="2131746"/>
            <a:ext cx="2503338" cy="443708"/>
          </a:xfrm>
          <a:prstGeom prst="borderCallout2">
            <a:avLst>
              <a:gd name="adj1" fmla="val 35923"/>
              <a:gd name="adj2" fmla="val 230"/>
              <a:gd name="adj3" fmla="val 18750"/>
              <a:gd name="adj4" fmla="val -16667"/>
              <a:gd name="adj5" fmla="val -13595"/>
              <a:gd name="adj6" fmla="val -21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셀 실행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Ctrl+enter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2" name="설명선 2 11"/>
          <p:cNvSpPr/>
          <p:nvPr/>
        </p:nvSpPr>
        <p:spPr>
          <a:xfrm>
            <a:off x="258231" y="2509441"/>
            <a:ext cx="1972734" cy="443708"/>
          </a:xfrm>
          <a:prstGeom prst="borderCallout2">
            <a:avLst>
              <a:gd name="adj1" fmla="val -7964"/>
              <a:gd name="adj2" fmla="val 55793"/>
              <a:gd name="adj3" fmla="val -109097"/>
              <a:gd name="adj4" fmla="val 83577"/>
              <a:gd name="adj5" fmla="val -124268"/>
              <a:gd name="adj6" fmla="val 1147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셀 추가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esc+B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94097" y="6223000"/>
            <a:ext cx="471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줄마다 실행 가능하며 그래프도 표현 가능</a:t>
            </a:r>
            <a:endParaRPr lang="ko-KR" altLang="en-US" b="1" dirty="0"/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/>
                <a:ea typeface="맑은 고딕"/>
              </a:rPr>
              <a:t>Ⅲ. </a:t>
            </a:r>
            <a:r>
              <a:rPr lang="ko-KR" altLang="en-US" dirty="0" smtClean="0">
                <a:latin typeface="맑은 고딕"/>
                <a:ea typeface="맑은 고딕"/>
              </a:rPr>
              <a:t>개발환경 </a:t>
            </a:r>
            <a:r>
              <a:rPr lang="en-US" altLang="ko-KR" dirty="0" smtClean="0">
                <a:latin typeface="맑은 고딕"/>
                <a:ea typeface="맑은 고딕"/>
              </a:rPr>
              <a:t>– </a:t>
            </a:r>
            <a:r>
              <a:rPr lang="en-US" altLang="ko-KR" dirty="0" err="1" smtClean="0">
                <a:latin typeface="맑은 고딕"/>
                <a:ea typeface="맑은 고딕"/>
              </a:rPr>
              <a:t>Jupyter</a:t>
            </a:r>
            <a:r>
              <a:rPr lang="en-US" altLang="ko-KR" dirty="0" smtClean="0">
                <a:latin typeface="맑은 고딕"/>
                <a:ea typeface="맑은 고딕"/>
              </a:rPr>
              <a:t> Notebook(3)</a:t>
            </a:r>
            <a:endParaRPr lang="ko-KR" alt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16" y="844289"/>
            <a:ext cx="7387167" cy="4155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824065" y="2438412"/>
            <a:ext cx="493936" cy="203196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64602" y="2302937"/>
            <a:ext cx="457200" cy="27094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19400" y="1320767"/>
            <a:ext cx="307670" cy="262499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37831" y="5206198"/>
            <a:ext cx="4715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마크다운 기법으로 문서 작성 가능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상단의 강조된 </a:t>
            </a:r>
            <a:r>
              <a:rPr lang="en-US" altLang="ko-KR" b="1" dirty="0" smtClean="0"/>
              <a:t>Markdown</a:t>
            </a:r>
            <a:r>
              <a:rPr lang="ko-KR" altLang="en-US" b="1" dirty="0" smtClean="0"/>
              <a:t>을 클릭하면 해당 줄이 마크다운 형식의 문서로 변환됨</a:t>
            </a:r>
            <a:endParaRPr lang="ko-KR" altLang="en-US" b="1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24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449734" y="1128765"/>
            <a:ext cx="33658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/>
              <a:t>마크다운</a:t>
            </a:r>
            <a:r>
              <a:rPr lang="en-US" altLang="ko-KR" sz="1400" b="1" dirty="0" smtClean="0"/>
              <a:t>(Markdown): </a:t>
            </a:r>
          </a:p>
          <a:p>
            <a:r>
              <a:rPr lang="ko-KR" altLang="en-US" sz="1400" dirty="0" smtClean="0"/>
              <a:t>누구나 </a:t>
            </a:r>
            <a:r>
              <a:rPr lang="ko-KR" altLang="en-US" sz="1400" dirty="0"/>
              <a:t>쉽게 헤더</a:t>
            </a:r>
            <a:r>
              <a:rPr lang="en-US" altLang="ko-KR" sz="1400" dirty="0"/>
              <a:t>,</a:t>
            </a:r>
            <a:r>
              <a:rPr lang="ko-KR" altLang="en-US" sz="1400" dirty="0"/>
              <a:t>글 머리 기호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이미지 </a:t>
            </a:r>
            <a:r>
              <a:rPr lang="ko-KR" altLang="en-US" sz="1400" dirty="0"/>
              <a:t>삽입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링크</a:t>
            </a:r>
            <a:r>
              <a:rPr lang="en-US" altLang="ko-KR" sz="1400" dirty="0"/>
              <a:t>, </a:t>
            </a:r>
            <a:r>
              <a:rPr lang="ko-KR" altLang="en-US" sz="1400" dirty="0"/>
              <a:t>글자 모양 등 다양한 서식을 쉽게 </a:t>
            </a:r>
            <a:r>
              <a:rPr lang="ko-KR" altLang="en-US" sz="1400" dirty="0" smtClean="0"/>
              <a:t>추가하는 </a:t>
            </a:r>
            <a:r>
              <a:rPr lang="ko-KR" altLang="en-US" sz="1400" dirty="0"/>
              <a:t>방식의 문서 편집 문법이다</a:t>
            </a:r>
            <a:r>
              <a:rPr lang="en-US" altLang="ko-KR" sz="1400" dirty="0"/>
              <a:t>.</a:t>
            </a:r>
            <a:endParaRPr lang="en-US" altLang="ko-KR" sz="1400" b="1" dirty="0" smtClean="0"/>
          </a:p>
          <a:p>
            <a:endParaRPr lang="ko-KR" altLang="en-US" sz="14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265" y="2641608"/>
            <a:ext cx="3386667" cy="288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8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/>
                <a:ea typeface="맑은 고딕"/>
              </a:rPr>
              <a:t>Ⅲ. </a:t>
            </a:r>
            <a:r>
              <a:rPr lang="ko-KR" altLang="en-US" dirty="0" smtClean="0">
                <a:latin typeface="맑은 고딕"/>
                <a:ea typeface="맑은 고딕"/>
              </a:rPr>
              <a:t>개발환경 </a:t>
            </a:r>
            <a:r>
              <a:rPr lang="en-US" altLang="ko-KR" dirty="0" smtClean="0">
                <a:latin typeface="맑은 고딕"/>
                <a:ea typeface="맑은 고딕"/>
              </a:rPr>
              <a:t>– </a:t>
            </a:r>
            <a:r>
              <a:rPr lang="en-US" altLang="ko-KR" dirty="0" err="1" smtClean="0">
                <a:latin typeface="맑은 고딕"/>
                <a:ea typeface="맑은 고딕"/>
              </a:rPr>
              <a:t>Colaboratory</a:t>
            </a:r>
            <a:r>
              <a:rPr lang="en-US" altLang="ko-KR" dirty="0" smtClean="0">
                <a:latin typeface="맑은 고딕"/>
                <a:ea typeface="맑은 고딕"/>
              </a:rPr>
              <a:t>(1)</a:t>
            </a:r>
            <a:endParaRPr lang="ko-KR" alt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34" y="1147941"/>
            <a:ext cx="2955928" cy="205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0" y="1193799"/>
            <a:ext cx="520700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Colaboratory</a:t>
            </a:r>
            <a:r>
              <a:rPr lang="en-US" altLang="ko-KR" b="1" dirty="0"/>
              <a:t> </a:t>
            </a:r>
            <a:endParaRPr lang="en-US" altLang="ko-KR" b="1" dirty="0" smtClean="0"/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Google</a:t>
            </a:r>
            <a:r>
              <a:rPr lang="ko-KR" altLang="en-US" dirty="0" smtClean="0"/>
              <a:t>이 공개하고 있는 무료 </a:t>
            </a: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ko-KR" altLang="en-US" dirty="0"/>
              <a:t>노트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머신러닝에서</a:t>
            </a:r>
            <a:r>
              <a:rPr lang="ko-KR" altLang="en-US" dirty="0" smtClean="0"/>
              <a:t> 자주 사용되는 라이브러리가 설치돼 있으며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라이브러리와 </a:t>
            </a:r>
            <a:r>
              <a:rPr lang="en-US" altLang="ko-KR" dirty="0" smtClean="0"/>
              <a:t>Linux </a:t>
            </a:r>
            <a:r>
              <a:rPr lang="ko-KR" altLang="en-US" dirty="0" smtClean="0"/>
              <a:t>명령어 설치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웹 브라우저 환경에서 </a:t>
            </a:r>
            <a:r>
              <a:rPr lang="ko-KR" altLang="en-US" dirty="0" err="1" smtClean="0"/>
              <a:t>도커</a:t>
            </a:r>
            <a:r>
              <a:rPr lang="en-US" altLang="ko-KR" dirty="0" smtClean="0"/>
              <a:t>(Docker)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서버에 접속하여 작업을 </a:t>
            </a:r>
            <a:r>
              <a:rPr lang="ko-KR" altLang="en-US" dirty="0" smtClean="0"/>
              <a:t>할 수 있도록 개발된 서비스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14970" y="4333120"/>
            <a:ext cx="3769059" cy="2316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설치가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필요없음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무료이면서 낮은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스펙의</a:t>
            </a:r>
            <a:r>
              <a:rPr lang="ko-KR" altLang="en-US" b="1" dirty="0" smtClean="0">
                <a:solidFill>
                  <a:schemeClr val="tx1"/>
                </a:solidFill>
              </a:rPr>
              <a:t> 장비에도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머신러닝을</a:t>
            </a:r>
            <a:r>
              <a:rPr lang="ko-KR" altLang="en-US" b="1" dirty="0" smtClean="0">
                <a:solidFill>
                  <a:schemeClr val="tx1"/>
                </a:solidFill>
              </a:rPr>
              <a:t> 할 수 있음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937499" y="4100290"/>
            <a:ext cx="1524000" cy="4656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장점</a:t>
            </a:r>
            <a:endParaRPr lang="ko-KR" altLang="en-US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28570" y="3906739"/>
            <a:ext cx="3769059" cy="27007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일정 시간 조작하지 않으면 가상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머신이</a:t>
            </a:r>
            <a:r>
              <a:rPr lang="ko-KR" altLang="en-US" b="1" dirty="0" smtClean="0">
                <a:solidFill>
                  <a:schemeClr val="tx1"/>
                </a:solidFill>
              </a:rPr>
              <a:t> 초기화됨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항상 웹 브라우저의 탭을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열어둬야함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최대 이용 시간 제한도 존재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51099" y="3725693"/>
            <a:ext cx="1524000" cy="36058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단</a:t>
            </a:r>
            <a:r>
              <a:rPr lang="ko-KR" altLang="en-US" b="1"/>
              <a:t>점</a:t>
            </a:r>
            <a:endParaRPr lang="ko-KR" altLang="en-US" b="1" dirty="0"/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11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/>
                <a:ea typeface="맑은 고딕"/>
              </a:rPr>
              <a:t>Ⅲ. </a:t>
            </a:r>
            <a:r>
              <a:rPr lang="ko-KR" altLang="en-US" dirty="0" smtClean="0">
                <a:latin typeface="맑은 고딕"/>
                <a:ea typeface="맑은 고딕"/>
              </a:rPr>
              <a:t>개발환경 </a:t>
            </a:r>
            <a:r>
              <a:rPr lang="en-US" altLang="ko-KR" dirty="0" smtClean="0">
                <a:latin typeface="맑은 고딕"/>
                <a:ea typeface="맑은 고딕"/>
              </a:rPr>
              <a:t>– </a:t>
            </a:r>
            <a:r>
              <a:rPr lang="en-US" altLang="ko-KR" dirty="0" err="1" smtClean="0">
                <a:latin typeface="맑은 고딕"/>
                <a:ea typeface="맑은 고딕"/>
              </a:rPr>
              <a:t>Colaboratory</a:t>
            </a:r>
            <a:r>
              <a:rPr lang="en-US" altLang="ko-KR" dirty="0" smtClean="0">
                <a:latin typeface="맑은 고딕"/>
                <a:ea typeface="맑은 고딕"/>
              </a:rPr>
              <a:t>(2)</a:t>
            </a:r>
            <a:endParaRPr lang="ko-KR" alt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5498" y="1032933"/>
            <a:ext cx="471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Url</a:t>
            </a:r>
            <a:r>
              <a:rPr lang="ko-KR" altLang="en-US" b="1" dirty="0"/>
              <a:t> </a:t>
            </a:r>
            <a:r>
              <a:rPr lang="en-US" altLang="ko-KR" b="1" dirty="0" smtClean="0"/>
              <a:t>:</a:t>
            </a:r>
            <a:r>
              <a:rPr lang="en-US" altLang="ko-KR" dirty="0">
                <a:hlinkClick r:id="rId2"/>
              </a:rPr>
              <a:t>https://colab.research.google.com/</a:t>
            </a:r>
            <a:endParaRPr lang="ko-KR" altLang="en-US" b="1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629" y="1498599"/>
            <a:ext cx="8052741" cy="452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069629" y="6189132"/>
            <a:ext cx="8052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Google </a:t>
            </a:r>
            <a:r>
              <a:rPr lang="ko-KR" altLang="en-US" dirty="0" smtClean="0"/>
              <a:t>로그인 후 상단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로 들어가면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최근 사용 노트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화면이 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오른쪽 하단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새 </a:t>
            </a:r>
            <a:r>
              <a:rPr lang="en-US" altLang="ko-KR" dirty="0" smtClean="0"/>
              <a:t>PYTHON3 </a:t>
            </a:r>
            <a:r>
              <a:rPr lang="ko-KR" altLang="en-US" dirty="0" smtClean="0"/>
              <a:t>노트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클릭하면 노트가 생성됨</a:t>
            </a:r>
            <a:endParaRPr lang="en-US" altLang="ko-KR" dirty="0" smtClean="0"/>
          </a:p>
          <a:p>
            <a:pPr algn="ctr"/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6922865" y="5092710"/>
            <a:ext cx="917268" cy="262465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4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/>
                <a:ea typeface="맑은 고딕"/>
              </a:rPr>
              <a:t>Ⅲ. </a:t>
            </a:r>
            <a:r>
              <a:rPr lang="ko-KR" altLang="en-US" dirty="0" smtClean="0">
                <a:latin typeface="맑은 고딕"/>
                <a:ea typeface="맑은 고딕"/>
              </a:rPr>
              <a:t>개발환경 </a:t>
            </a:r>
            <a:r>
              <a:rPr lang="en-US" altLang="ko-KR" dirty="0" smtClean="0">
                <a:latin typeface="맑은 고딕"/>
                <a:ea typeface="맑은 고딕"/>
              </a:rPr>
              <a:t>– </a:t>
            </a:r>
            <a:r>
              <a:rPr lang="en-US" altLang="ko-KR" dirty="0" err="1" smtClean="0">
                <a:latin typeface="맑은 고딕"/>
              </a:rPr>
              <a:t>Colaboratory</a:t>
            </a:r>
            <a:r>
              <a:rPr lang="en-US" altLang="ko-KR" dirty="0" smtClean="0">
                <a:latin typeface="맑은 고딕"/>
              </a:rPr>
              <a:t>(3)</a:t>
            </a:r>
            <a:endParaRPr lang="ko-KR" alt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40" y="790576"/>
            <a:ext cx="11127317" cy="523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69629" y="6223000"/>
            <a:ext cx="805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노트가 생성된 것을 확인할 수 있으며 셀 생성 및 실행 가능</a:t>
            </a:r>
            <a:endParaRPr lang="en-US" altLang="ko-KR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/>
                <a:ea typeface="맑은 고딕"/>
              </a:rPr>
              <a:t>Ⅲ. </a:t>
            </a:r>
            <a:r>
              <a:rPr lang="ko-KR" altLang="en-US" dirty="0" smtClean="0">
                <a:latin typeface="맑은 고딕"/>
                <a:ea typeface="맑은 고딕"/>
              </a:rPr>
              <a:t>개발환경 </a:t>
            </a:r>
            <a:r>
              <a:rPr lang="en-US" altLang="ko-KR" dirty="0" smtClean="0">
                <a:latin typeface="맑은 고딕"/>
                <a:ea typeface="맑은 고딕"/>
              </a:rPr>
              <a:t>– </a:t>
            </a:r>
            <a:r>
              <a:rPr lang="en-US" altLang="ko-KR" dirty="0" err="1" smtClean="0">
                <a:latin typeface="맑은 고딕"/>
              </a:rPr>
              <a:t>Colaboratory</a:t>
            </a:r>
            <a:r>
              <a:rPr lang="en-US" altLang="ko-KR" dirty="0" smtClean="0">
                <a:latin typeface="맑은 고딕"/>
              </a:rPr>
              <a:t>(4)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69628" y="4030133"/>
            <a:ext cx="80527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Colaboratory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Google </a:t>
            </a:r>
            <a:r>
              <a:rPr lang="ko-KR" altLang="en-US" dirty="0" smtClean="0"/>
              <a:t>서버에서 실행되기 때문에 로컬 파일을 프로그램에서 사용하려면 파일을 서버에 업로드 </a:t>
            </a:r>
            <a:r>
              <a:rPr lang="ko-KR" altLang="en-US" dirty="0" err="1" smtClean="0"/>
              <a:t>해야함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위의 코드를 입력하면 파일을 업로드 할 수 있는 양식이 나오는 것을 확인 할 수 있음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파일 선택을 누르면 로컬 파일을 업로드 할 수 있음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370541"/>
            <a:ext cx="110236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5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/>
                <a:ea typeface="맑은 고딕"/>
              </a:rPr>
              <a:t>Ⅲ. </a:t>
            </a:r>
            <a:r>
              <a:rPr lang="ko-KR" altLang="en-US" dirty="0" smtClean="0">
                <a:latin typeface="맑은 고딕"/>
                <a:ea typeface="맑은 고딕"/>
              </a:rPr>
              <a:t>개발환경 </a:t>
            </a:r>
            <a:r>
              <a:rPr lang="en-US" altLang="ko-KR" dirty="0" smtClean="0">
                <a:latin typeface="맑은 고딕"/>
                <a:ea typeface="맑은 고딕"/>
              </a:rPr>
              <a:t>– </a:t>
            </a:r>
            <a:r>
              <a:rPr lang="ko-KR" altLang="en-US" dirty="0" smtClean="0">
                <a:latin typeface="맑은 고딕"/>
                <a:ea typeface="맑은 고딕"/>
              </a:rPr>
              <a:t>개별적 프로그램 실행 방법</a:t>
            </a:r>
            <a:endParaRPr lang="ko-KR" alt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37522" y="5323932"/>
            <a:ext cx="5717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시작메뉴</a:t>
            </a:r>
            <a:r>
              <a:rPr lang="en-US" altLang="ko-KR" b="1" dirty="0" smtClean="0"/>
              <a:t> – [Anaconda] – [Anaconda Prompt] </a:t>
            </a:r>
          </a:p>
          <a:p>
            <a:pPr algn="ctr"/>
            <a:r>
              <a:rPr lang="ko-KR" altLang="en-US" b="1" dirty="0" smtClean="0"/>
              <a:t>클릭하면 위 창이 뜸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</a:t>
            </a:r>
            <a:r>
              <a:rPr lang="en-US" altLang="ko-KR" b="1" dirty="0" err="1" smtClean="0"/>
              <a:t>Cmd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Bash</a:t>
            </a:r>
            <a:r>
              <a:rPr lang="ko-KR" altLang="en-US" b="1" dirty="0" smtClean="0"/>
              <a:t>에서도 가능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1448329"/>
            <a:ext cx="594624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804091" y="1947353"/>
            <a:ext cx="2584507" cy="262465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92268" y="2302966"/>
            <a:ext cx="1295400" cy="33444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7" y="1448329"/>
            <a:ext cx="57721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062131" y="2514631"/>
            <a:ext cx="550334" cy="33444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설명선 1 2"/>
          <p:cNvSpPr/>
          <p:nvPr/>
        </p:nvSpPr>
        <p:spPr>
          <a:xfrm>
            <a:off x="4563534" y="990600"/>
            <a:ext cx="6324600" cy="457729"/>
          </a:xfrm>
          <a:prstGeom prst="borderCallout1">
            <a:avLst>
              <a:gd name="adj1" fmla="val 100137"/>
              <a:gd name="adj2" fmla="val 86616"/>
              <a:gd name="adj3" fmla="val 204986"/>
              <a:gd name="adj4" fmla="val 7163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cd </a:t>
            </a:r>
            <a:r>
              <a:rPr lang="ko-KR" altLang="en-US" dirty="0" smtClean="0">
                <a:solidFill>
                  <a:schemeClr val="tx1"/>
                </a:solidFill>
              </a:rPr>
              <a:t>명령어를 입력해 </a:t>
            </a:r>
            <a:r>
              <a:rPr lang="ko-KR" altLang="en-US" dirty="0" err="1" smtClean="0">
                <a:solidFill>
                  <a:schemeClr val="tx1"/>
                </a:solidFill>
              </a:rPr>
              <a:t>디렉토리</a:t>
            </a:r>
            <a:r>
              <a:rPr lang="ko-KR" altLang="en-US" dirty="0" smtClean="0">
                <a:solidFill>
                  <a:schemeClr val="tx1"/>
                </a:solidFill>
              </a:rPr>
              <a:t> 이동하기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설명선 1 14"/>
          <p:cNvSpPr/>
          <p:nvPr/>
        </p:nvSpPr>
        <p:spPr>
          <a:xfrm>
            <a:off x="6968067" y="3327135"/>
            <a:ext cx="4301065" cy="457729"/>
          </a:xfrm>
          <a:prstGeom prst="borderCallout1">
            <a:avLst>
              <a:gd name="adj1" fmla="val -3447"/>
              <a:gd name="adj2" fmla="val 84945"/>
              <a:gd name="adj3" fmla="val -155708"/>
              <a:gd name="adj4" fmla="val 9864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‘python </a:t>
            </a:r>
            <a:r>
              <a:rPr lang="ko-KR" altLang="en-US" dirty="0" smtClean="0">
                <a:solidFill>
                  <a:schemeClr val="tx1"/>
                </a:solidFill>
              </a:rPr>
              <a:t>파일 이름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을 입력해 파일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설명선 1 15"/>
          <p:cNvSpPr/>
          <p:nvPr/>
        </p:nvSpPr>
        <p:spPr>
          <a:xfrm>
            <a:off x="6871417" y="4250002"/>
            <a:ext cx="2197703" cy="457729"/>
          </a:xfrm>
          <a:prstGeom prst="borderCallout1">
            <a:avLst>
              <a:gd name="adj1" fmla="val 3952"/>
              <a:gd name="adj2" fmla="val 11475"/>
              <a:gd name="adj3" fmla="val -303685"/>
              <a:gd name="adj4" fmla="val -1363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결과 확인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378" y="5619750"/>
            <a:ext cx="26003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29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4321703" y="4707731"/>
            <a:ext cx="2549714" cy="91201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0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</a:t>
            </a:r>
            <a:r>
              <a:rPr lang="en-US" altLang="ko-KR" baseline="0" dirty="0"/>
              <a:t> </a:t>
            </a:r>
            <a:r>
              <a:rPr lang="ko-KR" altLang="en-US" dirty="0" err="1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머신러닝</a:t>
            </a:r>
            <a:r>
              <a:rPr lang="ko-KR" altLang="en-US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dirty="0" smtClean="0"/>
              <a:t>기본 정보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(1)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5334" y="1286933"/>
            <a:ext cx="1088813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머신러닝</a:t>
            </a:r>
            <a:r>
              <a:rPr lang="en-US" altLang="ko-KR" sz="2400" b="1" dirty="0"/>
              <a:t>(Machine </a:t>
            </a:r>
            <a:r>
              <a:rPr lang="en-US" altLang="ko-KR" sz="2400" b="1" dirty="0" smtClean="0"/>
              <a:t>Learning)</a:t>
            </a:r>
            <a:r>
              <a:rPr lang="ko-KR" altLang="en-US" sz="2400" b="1" dirty="0" smtClean="0"/>
              <a:t>이란</a:t>
            </a:r>
            <a:r>
              <a:rPr lang="en-US" altLang="ko-KR" sz="2400" b="1" dirty="0" smtClean="0"/>
              <a:t>? </a:t>
            </a:r>
          </a:p>
          <a:p>
            <a:endParaRPr lang="en-US" altLang="ko-KR" sz="2800" b="1" dirty="0" smtClean="0"/>
          </a:p>
          <a:p>
            <a:r>
              <a:rPr lang="ko-KR" altLang="en-US" sz="2000" b="1" dirty="0" smtClean="0"/>
              <a:t>기계 학습</a:t>
            </a:r>
            <a:r>
              <a:rPr lang="ko-KR" altLang="en-US" sz="2000" dirty="0" smtClean="0"/>
              <a:t>이라고도 불리며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인공 </a:t>
            </a:r>
            <a:r>
              <a:rPr lang="ko-KR" altLang="en-US" sz="2000" dirty="0" smtClean="0"/>
              <a:t>지능</a:t>
            </a:r>
            <a:r>
              <a:rPr lang="en-US" altLang="ko-KR" sz="2000" dirty="0" smtClean="0"/>
              <a:t>(Artificial Intelligence)</a:t>
            </a:r>
            <a:r>
              <a:rPr lang="ko-KR" altLang="en-US" sz="2000" dirty="0" smtClean="0"/>
              <a:t>의 </a:t>
            </a:r>
            <a:r>
              <a:rPr lang="ko-KR" altLang="en-US" sz="2000" dirty="0"/>
              <a:t>한 </a:t>
            </a:r>
            <a:r>
              <a:rPr lang="ko-KR" altLang="en-US" sz="2000" dirty="0" smtClean="0"/>
              <a:t>분야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컴퓨터에게 배울 수 있는 능력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즉 코드로 정의하지 않은 동작을 실행하는 능력에 관한 알고리즘과 </a:t>
            </a:r>
            <a:r>
              <a:rPr lang="ko-KR" altLang="en-US" sz="2000" dirty="0"/>
              <a:t>기술을 </a:t>
            </a:r>
            <a:r>
              <a:rPr lang="ko-KR" altLang="en-US" sz="2000" dirty="0" smtClean="0"/>
              <a:t>개발하는 연구 </a:t>
            </a:r>
            <a:r>
              <a:rPr lang="ko-KR" altLang="en-US" sz="2000" dirty="0"/>
              <a:t>분야를 </a:t>
            </a:r>
            <a:r>
              <a:rPr lang="ko-KR" altLang="en-US" sz="2000" dirty="0" smtClean="0"/>
              <a:t>일컬음</a:t>
            </a:r>
            <a:r>
              <a:rPr lang="en-US" altLang="ko-KR" sz="2000" dirty="0" smtClean="0"/>
              <a:t>.</a:t>
            </a:r>
            <a:endParaRPr lang="en-US" altLang="ko-KR" sz="2000" b="1" dirty="0" smtClean="0"/>
          </a:p>
          <a:p>
            <a:endParaRPr lang="en-US" altLang="ko-KR" sz="2800" b="1" dirty="0"/>
          </a:p>
          <a:p>
            <a:r>
              <a:rPr lang="ko-KR" altLang="en-US" sz="2000" dirty="0" smtClean="0"/>
              <a:t>요약하면</a:t>
            </a:r>
            <a:r>
              <a:rPr lang="en-US" altLang="ko-KR" sz="2000" dirty="0"/>
              <a:t>,</a:t>
            </a:r>
            <a:endParaRPr lang="en-US" altLang="ko-KR" sz="2000" dirty="0" smtClean="0"/>
          </a:p>
          <a:p>
            <a:r>
              <a:rPr lang="ko-KR" altLang="en-US" sz="2800" b="1" dirty="0" smtClean="0">
                <a:solidFill>
                  <a:srgbClr val="FF0000"/>
                </a:solidFill>
              </a:rPr>
              <a:t>인간의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학습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’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능력과 같은 기능을 컴퓨터가 대신하게 하는 기술</a:t>
            </a:r>
            <a:endParaRPr lang="en-US" altLang="ko-KR" sz="2800" b="1" dirty="0" smtClean="0">
              <a:solidFill>
                <a:srgbClr val="FF0000"/>
              </a:solidFill>
            </a:endParaRPr>
          </a:p>
          <a:p>
            <a:endParaRPr lang="en-US" altLang="ko-KR" sz="2800" b="1" dirty="0">
              <a:solidFill>
                <a:srgbClr val="FF0000"/>
              </a:solidFill>
            </a:endParaRPr>
          </a:p>
          <a:p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ko-KR" altLang="en-US" sz="2200" b="1" dirty="0" smtClean="0"/>
              <a:t>인공지능</a:t>
            </a:r>
            <a:r>
              <a:rPr lang="en-US" altLang="ko-KR" sz="2200" b="1" dirty="0" smtClean="0"/>
              <a:t>(Artificial Intelligence), </a:t>
            </a:r>
            <a:r>
              <a:rPr lang="ko-KR" altLang="en-US" sz="2200" b="1" dirty="0" err="1" smtClean="0"/>
              <a:t>딥</a:t>
            </a:r>
            <a:r>
              <a:rPr lang="ko-KR" altLang="en-US" sz="2200" b="1" dirty="0" smtClean="0"/>
              <a:t> 러닝</a:t>
            </a:r>
            <a:r>
              <a:rPr lang="en-US" altLang="ko-KR" sz="2200" b="1" dirty="0" smtClean="0"/>
              <a:t>(Deep Learning)</a:t>
            </a:r>
            <a:r>
              <a:rPr lang="ko-KR" altLang="en-US" sz="2200" b="1" dirty="0" smtClean="0"/>
              <a:t>과는 의미가 각각 다름</a:t>
            </a:r>
            <a:endParaRPr lang="ko-KR" altLang="en-US" sz="2200" b="1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60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</a:t>
            </a:r>
            <a:r>
              <a:rPr lang="en-US" altLang="ko-KR" baseline="0" dirty="0"/>
              <a:t> </a:t>
            </a:r>
            <a:r>
              <a:rPr lang="ko-KR" altLang="en-US" dirty="0" err="1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머신러닝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기본 정보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(2) 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0532" y="931333"/>
            <a:ext cx="527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AI, Machine Learning, Deep Learning</a:t>
            </a:r>
            <a:r>
              <a:rPr lang="ko-KR" altLang="en-US" b="1" dirty="0" smtClean="0"/>
              <a:t>의 차이점</a:t>
            </a:r>
            <a:endParaRPr lang="ko-KR" alt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" y="2150533"/>
            <a:ext cx="4607739" cy="354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설명선 2 4"/>
          <p:cNvSpPr/>
          <p:nvPr/>
        </p:nvSpPr>
        <p:spPr>
          <a:xfrm>
            <a:off x="4605867" y="1412308"/>
            <a:ext cx="6748860" cy="1305492"/>
          </a:xfrm>
          <a:prstGeom prst="borderCallout2">
            <a:avLst>
              <a:gd name="adj1" fmla="val 51648"/>
              <a:gd name="adj2" fmla="val 1508"/>
              <a:gd name="adj3" fmla="val 51247"/>
              <a:gd name="adj4" fmla="val -12977"/>
              <a:gd name="adj5" fmla="val 105651"/>
              <a:gd name="adj6" fmla="val -21094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인공 지능</a:t>
            </a:r>
            <a:r>
              <a:rPr lang="en-US" altLang="ko-KR" b="1" dirty="0" smtClean="0"/>
              <a:t>(Artificial </a:t>
            </a:r>
            <a:r>
              <a:rPr lang="en-US" altLang="ko-KR" b="1" dirty="0" err="1" smtClean="0"/>
              <a:t>Inteligence</a:t>
            </a:r>
            <a:r>
              <a:rPr lang="en-US" altLang="ko-KR" b="1" dirty="0" smtClean="0"/>
              <a:t>) : </a:t>
            </a:r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ko-KR" altLang="en-US" dirty="0"/>
              <a:t>문제 해결</a:t>
            </a:r>
            <a:r>
              <a:rPr lang="en-US" altLang="ko-KR" dirty="0"/>
              <a:t>, </a:t>
            </a:r>
            <a:r>
              <a:rPr lang="ko-KR" altLang="en-US" dirty="0"/>
              <a:t>패턴 인식 등과 같이 주로 인간 지능과 연결된 인지 문제를 해결하는 데 주력하는 컴퓨터 공학 </a:t>
            </a:r>
            <a:r>
              <a:rPr lang="ko-KR" altLang="en-US" dirty="0" smtClean="0"/>
              <a:t>분야</a:t>
            </a:r>
            <a:r>
              <a:rPr lang="en-US" altLang="ko-KR" dirty="0" smtClean="0"/>
              <a:t>. </a:t>
            </a:r>
            <a:r>
              <a:rPr lang="ko-KR" altLang="en-US" b="1" dirty="0" smtClean="0"/>
              <a:t>지적 능력 관련 연구분야</a:t>
            </a:r>
            <a:endParaRPr lang="ko-KR" altLang="en-US" b="1" dirty="0"/>
          </a:p>
        </p:txBody>
      </p:sp>
      <p:sp>
        <p:nvSpPr>
          <p:cNvPr id="32" name="설명선 2 31"/>
          <p:cNvSpPr/>
          <p:nvPr/>
        </p:nvSpPr>
        <p:spPr>
          <a:xfrm>
            <a:off x="4605867" y="2997200"/>
            <a:ext cx="6748860" cy="1422399"/>
          </a:xfrm>
          <a:prstGeom prst="borderCallout2">
            <a:avLst>
              <a:gd name="adj1" fmla="val 51648"/>
              <a:gd name="adj2" fmla="val 1508"/>
              <a:gd name="adj3" fmla="val 49674"/>
              <a:gd name="adj4" fmla="val -13856"/>
              <a:gd name="adj5" fmla="val 32354"/>
              <a:gd name="adj6" fmla="val -24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머신 러닝</a:t>
            </a:r>
            <a:r>
              <a:rPr lang="en-US" altLang="ko-KR" b="1" dirty="0" smtClean="0"/>
              <a:t>(Machine Learning) : </a:t>
            </a:r>
            <a:r>
              <a:rPr lang="ko-KR" altLang="en-US" dirty="0" smtClean="0"/>
              <a:t>지적 능력 중 </a:t>
            </a:r>
            <a:r>
              <a:rPr lang="ko-KR" altLang="en-US" b="1" dirty="0" smtClean="0"/>
              <a:t>학습 능력을 연구하는 분야</a:t>
            </a:r>
            <a:endParaRPr lang="ko-KR" altLang="en-US" b="1" dirty="0"/>
          </a:p>
        </p:txBody>
      </p:sp>
      <p:sp>
        <p:nvSpPr>
          <p:cNvPr id="33" name="설명선 2 32"/>
          <p:cNvSpPr/>
          <p:nvPr/>
        </p:nvSpPr>
        <p:spPr>
          <a:xfrm>
            <a:off x="4605867" y="4707467"/>
            <a:ext cx="6748860" cy="1447800"/>
          </a:xfrm>
          <a:prstGeom prst="borderCallout2">
            <a:avLst>
              <a:gd name="adj1" fmla="val 51648"/>
              <a:gd name="adj2" fmla="val 1508"/>
              <a:gd name="adj3" fmla="val 18753"/>
              <a:gd name="adj4" fmla="val -15236"/>
              <a:gd name="adj5" fmla="val -37366"/>
              <a:gd name="adj6" fmla="val -29626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딥</a:t>
            </a:r>
            <a:r>
              <a:rPr lang="ko-KR" altLang="en-US" b="1" dirty="0" smtClean="0"/>
              <a:t> 러닝</a:t>
            </a:r>
            <a:r>
              <a:rPr lang="en-US" altLang="ko-KR" b="1" dirty="0" smtClean="0"/>
              <a:t>(Deep Learning): </a:t>
            </a:r>
            <a:r>
              <a:rPr lang="ko-KR" altLang="en-US" b="1" dirty="0" err="1" smtClean="0"/>
              <a:t>머신러닝에</a:t>
            </a:r>
            <a:r>
              <a:rPr lang="ko-KR" altLang="en-US" b="1" dirty="0" err="1"/>
              <a:t>서</a:t>
            </a:r>
            <a:r>
              <a:rPr lang="ko-KR" altLang="en-US" b="1" dirty="0" smtClean="0"/>
              <a:t> 알고리즘으로 사용되는 여러 기술 분야 중 하나로써 데이터의 고수준 패턴을 복합적인 </a:t>
            </a:r>
            <a:r>
              <a:rPr lang="ko-KR" altLang="en-US" b="1" dirty="0" err="1" smtClean="0"/>
              <a:t>다계층</a:t>
            </a:r>
            <a:r>
              <a:rPr lang="ko-KR" altLang="en-US" b="1" dirty="0" smtClean="0"/>
              <a:t> 네트워크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인공신경망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로 모델링 하는 방법</a:t>
            </a:r>
            <a:endParaRPr lang="en-US" altLang="ko-KR" b="1" dirty="0" smtClean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2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. </a:t>
            </a:r>
            <a:r>
              <a:rPr lang="ko-KR" altLang="en-US" dirty="0" err="1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머신러닝</a:t>
            </a:r>
            <a:r>
              <a:rPr lang="en-US" altLang="ko-KR" dirty="0" smtClean="0"/>
              <a:t> </a:t>
            </a:r>
            <a:r>
              <a:rPr lang="ko-KR" altLang="en-US" dirty="0"/>
              <a:t>기본 정보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(</a:t>
            </a:r>
            <a:r>
              <a:rPr lang="en-US" altLang="ko-KR" dirty="0"/>
              <a:t>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 descr="Image result for 사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7" y="812851"/>
            <a:ext cx="2160059" cy="194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귤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530" y="997517"/>
            <a:ext cx="3169709" cy="181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02381" y="2759154"/>
            <a:ext cx="8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49350" y="2807773"/>
            <a:ext cx="8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614" y="1340980"/>
            <a:ext cx="326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식별 방법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3448" y="3607361"/>
            <a:ext cx="1327685" cy="58477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사람</a:t>
            </a:r>
            <a:endParaRPr lang="ko-KR" alt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8347" y="4741893"/>
            <a:ext cx="1657885" cy="58477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컴퓨터</a:t>
            </a:r>
            <a:endParaRPr lang="ko-KR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9012" y="5847639"/>
            <a:ext cx="1996554" cy="58477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/>
              <a:t>머신러닝</a:t>
            </a:r>
            <a:endParaRPr lang="ko-KR" altLang="en-US" sz="3200" b="1" dirty="0"/>
          </a:p>
        </p:txBody>
      </p:sp>
      <p:sp>
        <p:nvSpPr>
          <p:cNvPr id="6" name="사각형 설명선 5"/>
          <p:cNvSpPr/>
          <p:nvPr/>
        </p:nvSpPr>
        <p:spPr>
          <a:xfrm>
            <a:off x="2980279" y="3595509"/>
            <a:ext cx="4224854" cy="714024"/>
          </a:xfrm>
          <a:prstGeom prst="wedgeRectCallout">
            <a:avLst>
              <a:gd name="adj1" fmla="val -68770"/>
              <a:gd name="adj2" fmla="val 1319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시각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촉각 등 오감을 이용하여 식별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3005674" y="4495802"/>
            <a:ext cx="5748867" cy="1024465"/>
          </a:xfrm>
          <a:prstGeom prst="wedgeRectCallout">
            <a:avLst>
              <a:gd name="adj1" fmla="val -60218"/>
              <a:gd name="adj2" fmla="val 1133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붉은색 </a:t>
            </a:r>
            <a:r>
              <a:rPr lang="ko-KR" altLang="en-US" dirty="0" err="1" smtClean="0">
                <a:solidFill>
                  <a:schemeClr val="tx1"/>
                </a:solidFill>
              </a:rPr>
              <a:t>화소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25% </a:t>
            </a:r>
            <a:r>
              <a:rPr lang="ko-KR" altLang="en-US" dirty="0" smtClean="0">
                <a:solidFill>
                  <a:schemeClr val="tx1"/>
                </a:solidFill>
              </a:rPr>
              <a:t>이상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  <a:r>
              <a:rPr lang="ko-KR" altLang="en-US" dirty="0" smtClean="0">
                <a:solidFill>
                  <a:schemeClr val="tx1"/>
                </a:solidFill>
              </a:rPr>
              <a:t>사과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주황색 </a:t>
            </a:r>
            <a:r>
              <a:rPr lang="ko-KR" altLang="en-US" dirty="0" err="1" smtClean="0">
                <a:solidFill>
                  <a:schemeClr val="tx1"/>
                </a:solidFill>
              </a:rPr>
              <a:t>화소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25% </a:t>
            </a:r>
            <a:r>
              <a:rPr lang="ko-KR" altLang="en-US" dirty="0" smtClean="0">
                <a:solidFill>
                  <a:schemeClr val="tx1"/>
                </a:solidFill>
              </a:rPr>
              <a:t>이상 </a:t>
            </a:r>
            <a:r>
              <a:rPr lang="en-US" altLang="ko-KR" dirty="0" smtClean="0">
                <a:solidFill>
                  <a:schemeClr val="tx1"/>
                </a:solidFill>
              </a:rPr>
              <a:t>= </a:t>
            </a:r>
            <a:r>
              <a:rPr lang="ko-KR" altLang="en-US" dirty="0" smtClean="0">
                <a:solidFill>
                  <a:schemeClr val="tx1"/>
                </a:solidFill>
              </a:rPr>
              <a:t>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사람이 직접 기준 설정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2988720" y="5752251"/>
            <a:ext cx="7984080" cy="843276"/>
          </a:xfrm>
          <a:prstGeom prst="wedgeRectCallout">
            <a:avLst>
              <a:gd name="adj1" fmla="val -57623"/>
              <a:gd name="adj2" fmla="val 1886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대량의 사과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귤 사진들만 프로그램에 전달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프로그램이 스스로 </a:t>
            </a:r>
            <a:r>
              <a:rPr lang="ko-KR" altLang="en-US" dirty="0" smtClean="0">
                <a:solidFill>
                  <a:schemeClr val="tx1"/>
                </a:solidFill>
              </a:rPr>
              <a:t>붉은색 </a:t>
            </a:r>
            <a:r>
              <a:rPr lang="ko-KR" altLang="en-US" dirty="0" err="1" smtClean="0">
                <a:solidFill>
                  <a:schemeClr val="tx1"/>
                </a:solidFill>
              </a:rPr>
              <a:t>화소가</a:t>
            </a:r>
            <a:r>
              <a:rPr lang="ko-KR" altLang="en-US" dirty="0" smtClean="0">
                <a:solidFill>
                  <a:schemeClr val="tx1"/>
                </a:solidFill>
              </a:rPr>
              <a:t> 많으면 사과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주황색 </a:t>
            </a:r>
            <a:r>
              <a:rPr lang="ko-KR" altLang="en-US" dirty="0" err="1" smtClean="0">
                <a:solidFill>
                  <a:schemeClr val="tx1"/>
                </a:solidFill>
              </a:rPr>
              <a:t>화소가</a:t>
            </a:r>
            <a:r>
              <a:rPr lang="ko-KR" altLang="en-US" dirty="0" smtClean="0">
                <a:solidFill>
                  <a:schemeClr val="tx1"/>
                </a:solidFill>
              </a:rPr>
              <a:t> 많으면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귤이라 학습함</a:t>
            </a:r>
            <a:r>
              <a:rPr lang="en-US" altLang="ko-KR" dirty="0" smtClean="0">
                <a:solidFill>
                  <a:schemeClr val="tx1"/>
                </a:solidFill>
              </a:rPr>
              <a:t>.(</a:t>
            </a:r>
            <a:r>
              <a:rPr lang="ko-KR" altLang="en-US" dirty="0" smtClean="0">
                <a:solidFill>
                  <a:schemeClr val="tx1"/>
                </a:solidFill>
              </a:rPr>
              <a:t>사과일 확률 </a:t>
            </a:r>
            <a:r>
              <a:rPr lang="en-US" altLang="ko-KR" dirty="0" smtClean="0">
                <a:solidFill>
                  <a:schemeClr val="tx1"/>
                </a:solidFill>
              </a:rPr>
              <a:t>90%, </a:t>
            </a:r>
            <a:r>
              <a:rPr lang="ko-KR" altLang="en-US" dirty="0" smtClean="0">
                <a:solidFill>
                  <a:schemeClr val="tx1"/>
                </a:solidFill>
              </a:rPr>
              <a:t>귤일 확률 </a:t>
            </a:r>
            <a:r>
              <a:rPr lang="en-US" altLang="ko-KR" dirty="0" smtClean="0">
                <a:solidFill>
                  <a:schemeClr val="tx1"/>
                </a:solidFill>
              </a:rPr>
              <a:t>10% </a:t>
            </a:r>
            <a:r>
              <a:rPr lang="ko-KR" altLang="en-US" dirty="0" smtClean="0">
                <a:solidFill>
                  <a:schemeClr val="tx1"/>
                </a:solidFill>
              </a:rPr>
              <a:t>형식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16957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60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. </a:t>
            </a:r>
            <a:r>
              <a:rPr lang="ko-KR" altLang="en-US" dirty="0" err="1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머신러닝</a:t>
            </a:r>
            <a:r>
              <a:rPr lang="en-US" altLang="ko-KR" baseline="0" dirty="0" smtClean="0"/>
              <a:t> </a:t>
            </a:r>
            <a:r>
              <a:rPr lang="ko-KR" altLang="en-US" dirty="0"/>
              <a:t>기본 정보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1927" y="1299633"/>
            <a:ext cx="1854201" cy="6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분류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(classification)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51926" y="2366431"/>
            <a:ext cx="1854201" cy="6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회귀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(regression)</a:t>
            </a:r>
            <a:endParaRPr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51927" y="3386667"/>
            <a:ext cx="1854200" cy="6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클러스터링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(clustering)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9889" y="4478865"/>
            <a:ext cx="2218275" cy="6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추천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(recommendation)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9889" y="5418666"/>
            <a:ext cx="2218275" cy="85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차원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축소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(dimensionality reduction)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29467" y="1299633"/>
            <a:ext cx="8229600" cy="61806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주어진 데이터 분류 및 </a:t>
            </a:r>
            <a:r>
              <a:rPr lang="ko-KR" altLang="en-US" dirty="0" smtClean="0">
                <a:solidFill>
                  <a:schemeClr val="tx1"/>
                </a:solidFill>
              </a:rPr>
              <a:t>판정하기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29467" y="2353732"/>
            <a:ext cx="8229600" cy="6180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과거의 수치를 기반으로 미래의 수치를 예측하기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71801" y="3386667"/>
            <a:ext cx="8229600" cy="61806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중 비슷한 것을 찾아 그룹으로 </a:t>
            </a:r>
            <a:r>
              <a:rPr lang="ko-KR" altLang="en-US" dirty="0" smtClean="0">
                <a:solidFill>
                  <a:schemeClr val="tx1"/>
                </a:solidFill>
              </a:rPr>
              <a:t>만들기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29467" y="4478866"/>
            <a:ext cx="8229600" cy="6180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주어진 데이터를 기반으로 다른 정보를 추천하기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71801" y="5537200"/>
            <a:ext cx="8229600" cy="61806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데이터의 실질적인 특징과 관련 없는 데이터 없애기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60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머신러닝</a:t>
            </a:r>
            <a:r>
              <a:rPr lang="ko-KR" altLang="en-US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dirty="0" smtClean="0"/>
              <a:t>기본 </a:t>
            </a:r>
            <a:r>
              <a:rPr lang="ko-KR" altLang="en-US" dirty="0"/>
              <a:t>정보</a:t>
            </a:r>
            <a:r>
              <a:rPr lang="en-US" altLang="ko-KR" dirty="0"/>
              <a:t> – </a:t>
            </a:r>
            <a:r>
              <a:rPr lang="ko-KR" altLang="en-US" dirty="0"/>
              <a:t>기능</a:t>
            </a:r>
            <a:r>
              <a:rPr lang="en-US" altLang="ko-KR" dirty="0" smtClean="0"/>
              <a:t>(</a:t>
            </a:r>
            <a:r>
              <a:rPr lang="en-US" altLang="ko-KR" dirty="0"/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4333" y="1109133"/>
            <a:ext cx="608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분류와 </a:t>
            </a:r>
            <a:r>
              <a:rPr lang="ko-KR" altLang="en-US" sz="2400" b="1" dirty="0" err="1" smtClean="0"/>
              <a:t>클러스터링의</a:t>
            </a:r>
            <a:r>
              <a:rPr lang="ko-KR" altLang="en-US" sz="2400" b="1" dirty="0" smtClean="0"/>
              <a:t> 차이점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62765" y="1733431"/>
            <a:ext cx="682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집단으로 분류하기 전에 소속집단의 정보를 알고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84966" y="2329191"/>
            <a:ext cx="175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0070C0"/>
                </a:solidFill>
              </a:rPr>
              <a:t>있을 경우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69766" y="2329191"/>
            <a:ext cx="1617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없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을 경우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8232" y="2756297"/>
            <a:ext cx="112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분류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43798" y="2729301"/>
            <a:ext cx="226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/>
              <a:t>클러스터</a:t>
            </a:r>
            <a:r>
              <a:rPr lang="ko-KR" altLang="en-US" sz="2400" b="1" dirty="0" err="1"/>
              <a:t>링</a:t>
            </a:r>
            <a:endParaRPr lang="ko-KR" alt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829" y="3190966"/>
            <a:ext cx="2506873" cy="228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98" y="3190966"/>
            <a:ext cx="2929467" cy="228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7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3049" y="5658236"/>
            <a:ext cx="1716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ex : </a:t>
            </a:r>
            <a:r>
              <a:rPr lang="ko-KR" altLang="en-US" sz="1600" b="1" dirty="0" smtClean="0"/>
              <a:t>사과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귤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03999" y="5658236"/>
            <a:ext cx="4148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ex :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여러 고객들 중 유사한 특성 분리하기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8932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. </a:t>
            </a:r>
            <a:r>
              <a:rPr lang="ko-KR" altLang="en-US" dirty="0" err="1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머신러닝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</a:t>
            </a:r>
            <a:r>
              <a:rPr lang="ko-KR" altLang="en-US" dirty="0"/>
              <a:t>정보</a:t>
            </a:r>
            <a:r>
              <a:rPr lang="en-US" altLang="ko-KR" dirty="0"/>
              <a:t> – </a:t>
            </a:r>
            <a:r>
              <a:rPr lang="ko-KR" altLang="en-US" dirty="0" smtClean="0"/>
              <a:t>적용 분</a:t>
            </a:r>
            <a:r>
              <a:rPr lang="ko-KR" altLang="en-US" dirty="0"/>
              <a:t>야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982133" y="1392766"/>
            <a:ext cx="1524000" cy="6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이미지 처리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82133" y="3297769"/>
            <a:ext cx="1524000" cy="6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음성 처리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82133" y="5448299"/>
            <a:ext cx="1524000" cy="6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텍스트 처리</a:t>
            </a:r>
            <a:endParaRPr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997200" y="1170515"/>
            <a:ext cx="8229600" cy="106256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 또는 동영상 등의 데이터를 대상으로 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이미지 내부의 물체를 판정</a:t>
            </a:r>
            <a:r>
              <a:rPr lang="ko-KR" altLang="en-US" dirty="0" smtClean="0">
                <a:solidFill>
                  <a:schemeClr val="tx1"/>
                </a:solidFill>
              </a:rPr>
              <a:t>하거나 </a:t>
            </a:r>
            <a:r>
              <a:rPr lang="ko-KR" altLang="en-US" b="1" dirty="0" smtClean="0">
                <a:solidFill>
                  <a:srgbClr val="FF0000"/>
                </a:solidFill>
              </a:rPr>
              <a:t>얼굴 검출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문자 인식 </a:t>
            </a:r>
            <a:r>
              <a:rPr lang="ko-KR" altLang="en-US" dirty="0" smtClean="0">
                <a:solidFill>
                  <a:schemeClr val="tx1"/>
                </a:solidFill>
              </a:rPr>
              <a:t>등에 사용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97200" y="3100920"/>
            <a:ext cx="8229600" cy="10117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음성을 분석해 여성인지 남성인지 확인하거나 </a:t>
            </a:r>
            <a:r>
              <a:rPr lang="ko-KR" altLang="en-US" b="1" dirty="0" smtClean="0">
                <a:solidFill>
                  <a:srgbClr val="FF0000"/>
                </a:solidFill>
              </a:rPr>
              <a:t>음성을 텍스트로 변환</a:t>
            </a:r>
            <a:r>
              <a:rPr lang="ko-KR" altLang="en-US" dirty="0" smtClean="0">
                <a:solidFill>
                  <a:schemeClr val="tx1"/>
                </a:solidFill>
              </a:rPr>
              <a:t>하는데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사용됨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또한 </a:t>
            </a:r>
            <a:r>
              <a:rPr lang="ko-KR" altLang="en-US" dirty="0" err="1" smtClean="0">
                <a:solidFill>
                  <a:schemeClr val="tx1"/>
                </a:solidFill>
              </a:rPr>
              <a:t>스마트폰의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음성 인식</a:t>
            </a:r>
            <a:r>
              <a:rPr lang="ko-KR" altLang="en-US" dirty="0" smtClean="0">
                <a:solidFill>
                  <a:schemeClr val="tx1"/>
                </a:solidFill>
              </a:rPr>
              <a:t>도 이를 활용한 것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97200" y="5219699"/>
            <a:ext cx="8229600" cy="10752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문장의 내용을 기반으로 카테고리를 나누거나 구문을 분석하는 것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스팸</a:t>
            </a:r>
            <a:r>
              <a:rPr lang="ko-KR" altLang="en-US" b="1" dirty="0" smtClean="0">
                <a:solidFill>
                  <a:srgbClr val="FF0000"/>
                </a:solidFill>
              </a:rPr>
              <a:t> 메일 판정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블로그</a:t>
            </a:r>
            <a:r>
              <a:rPr lang="ko-KR" altLang="en-US" b="1" dirty="0" smtClean="0">
                <a:solidFill>
                  <a:srgbClr val="FF0000"/>
                </a:solidFill>
              </a:rPr>
              <a:t> 기사 카테고리 자동 구분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자동 번역</a:t>
            </a:r>
            <a:r>
              <a:rPr lang="ko-KR" altLang="en-US" dirty="0" smtClean="0">
                <a:solidFill>
                  <a:schemeClr val="tx1"/>
                </a:solidFill>
              </a:rPr>
              <a:t> 등에 사용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4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.</a:t>
            </a:r>
            <a:r>
              <a:rPr lang="ko-KR" altLang="en-US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머신러닝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</a:t>
            </a:r>
            <a:r>
              <a:rPr lang="ko-KR" altLang="en-US" dirty="0"/>
              <a:t>정보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17032" y="1426636"/>
            <a:ext cx="27940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지도 학습</a:t>
            </a:r>
            <a:endParaRPr lang="en-US" altLang="ko-KR" sz="2400" b="1" dirty="0" smtClean="0"/>
          </a:p>
          <a:p>
            <a:pPr algn="ctr"/>
            <a:r>
              <a:rPr lang="en-US" altLang="ko-KR" b="1" dirty="0" smtClean="0"/>
              <a:t>(Supervised Learning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07998" y="2717799"/>
            <a:ext cx="3412068" cy="3395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트레이닝 시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</a:rPr>
              <a:t> 데이터와 함께 정답도 주어짐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미지의 데이터를 예측함</a:t>
            </a:r>
            <a:r>
              <a:rPr lang="en-US" altLang="ko-KR" b="1" dirty="0" smtClean="0"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b="1" dirty="0" smtClean="0"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b="1" dirty="0" smtClean="0">
                <a:solidFill>
                  <a:schemeClr val="tx1"/>
                </a:solidFill>
              </a:rPr>
              <a:t>ex </a:t>
            </a:r>
            <a:r>
              <a:rPr lang="en-US" altLang="ko-KR" b="1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  <a:sym typeface="Wingdings" pitchFamily="2" charset="2"/>
              </a:rPr>
              <a:t>사과</a:t>
            </a:r>
            <a:r>
              <a:rPr lang="en-US" altLang="ko-KR" b="1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sym typeface="Wingdings" pitchFamily="2" charset="2"/>
              </a:rPr>
              <a:t>귤</a:t>
            </a:r>
            <a:r>
              <a:rPr lang="en-US" altLang="ko-KR" b="1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sym typeface="Wingdings" pitchFamily="2" charset="2"/>
              </a:rPr>
              <a:t>판</a:t>
            </a:r>
            <a:r>
              <a:rPr lang="ko-KR" altLang="en-US" b="1" dirty="0">
                <a:solidFill>
                  <a:schemeClr val="tx1"/>
                </a:solidFill>
                <a:sym typeface="Wingdings" pitchFamily="2" charset="2"/>
              </a:rPr>
              <a:t>정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75666" y="2717799"/>
            <a:ext cx="3412068" cy="3395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트레이닝 시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정답 데이터가 주어지지 않음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ctr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미지의 데이터에서 규칙성을 발견함</a:t>
            </a:r>
            <a:r>
              <a:rPr lang="en-US" altLang="ko-KR" b="1" dirty="0" smtClean="0"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b="1" dirty="0" smtClean="0"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b="1" dirty="0" smtClean="0">
                <a:solidFill>
                  <a:schemeClr val="tx1"/>
                </a:solidFill>
              </a:rPr>
              <a:t>ex :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클러스터링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성분 분석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벡터 양자화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자기조직화 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225366" y="2717798"/>
            <a:ext cx="3412068" cy="3395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현재 상태를 관측하고 행동을 결정할 때 사용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ctr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데이터에서 최적의 답을 찾아냄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ex : </a:t>
            </a:r>
            <a:r>
              <a:rPr lang="ko-KR" altLang="en-US" b="1" dirty="0" smtClean="0">
                <a:solidFill>
                  <a:schemeClr val="tx1"/>
                </a:solidFill>
              </a:rPr>
              <a:t>게임의 경우 최단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클리어</a:t>
            </a:r>
            <a:r>
              <a:rPr lang="ko-KR" altLang="en-US" b="1" dirty="0" smtClean="0">
                <a:solidFill>
                  <a:schemeClr val="tx1"/>
                </a:solidFill>
              </a:rPr>
              <a:t> 루트 탐색 및 결정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 rot="16200000">
            <a:off x="2108199" y="2336795"/>
            <a:ext cx="211667" cy="3132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6200000">
            <a:off x="5875866" y="2353721"/>
            <a:ext cx="211667" cy="3132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6200000">
            <a:off x="9825566" y="2353721"/>
            <a:ext cx="211667" cy="3132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510615" y="1426636"/>
            <a:ext cx="2942168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비지도 학습</a:t>
            </a:r>
            <a:endParaRPr lang="en-US" altLang="ko-KR" sz="2400" b="1" dirty="0" smtClean="0"/>
          </a:p>
          <a:p>
            <a:pPr algn="ctr"/>
            <a:r>
              <a:rPr lang="en-US" altLang="ko-KR" b="1" dirty="0" smtClean="0"/>
              <a:t>(Unsupervised Learning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379881" y="1426636"/>
            <a:ext cx="310303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강</a:t>
            </a:r>
            <a:r>
              <a:rPr lang="ko-KR" altLang="en-US" sz="2400" b="1" dirty="0"/>
              <a:t>화</a:t>
            </a:r>
            <a:r>
              <a:rPr lang="ko-KR" altLang="en-US" sz="2400" b="1" dirty="0" smtClean="0"/>
              <a:t> 학습</a:t>
            </a:r>
            <a:endParaRPr lang="en-US" altLang="ko-KR" sz="2400" b="1" dirty="0" smtClean="0"/>
          </a:p>
          <a:p>
            <a:pPr algn="ctr"/>
            <a:r>
              <a:rPr lang="en-US" altLang="ko-KR" b="1" dirty="0" smtClean="0"/>
              <a:t>(Reinforcement Learning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="" xmlns:a16="http://schemas.microsoft.com/office/drawing/2014/main" id="{85E0C771-D4C0-414B-847D-A522715A4AF4}"/>
              </a:ext>
            </a:extLst>
          </p:cNvPr>
          <p:cNvSpPr txBox="1">
            <a:spLocks/>
          </p:cNvSpPr>
          <p:nvPr/>
        </p:nvSpPr>
        <p:spPr>
          <a:xfrm>
            <a:off x="11269133" y="208490"/>
            <a:ext cx="4487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5BDF42-5D93-4055-830E-ACF87F7796B0}" type="slidenum">
              <a:rPr lang="ko-KR" altLang="en-US" smtClean="0"/>
              <a:pPr algn="ctr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1601</Words>
  <Application>Microsoft Office PowerPoint</Application>
  <PresentationFormat>사용자 지정</PresentationFormat>
  <Paragraphs>311</Paragraphs>
  <Slides>29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Office 테마</vt:lpstr>
      <vt:lpstr>3_Office 테마</vt:lpstr>
      <vt:lpstr>1_Office 테마</vt:lpstr>
      <vt:lpstr>2_Office 테마</vt:lpstr>
      <vt:lpstr>PowerPoint 프레젠테이션</vt:lpstr>
      <vt:lpstr>목차</vt:lpstr>
      <vt:lpstr>I. 머신러닝 기본 정보 – 정의(1) </vt:lpstr>
      <vt:lpstr>I. 머신러닝 기본 정보 – 정의(2) </vt:lpstr>
      <vt:lpstr>I. 머신러닝 기본 정보 – 정의(3)</vt:lpstr>
      <vt:lpstr>I. 머신러닝 기본 정보 – 기능(1)</vt:lpstr>
      <vt:lpstr>I. 머신러닝 기본 정보 – 기능(2)</vt:lpstr>
      <vt:lpstr>I. 머신러닝 기본 정보 – 적용 분야</vt:lpstr>
      <vt:lpstr>I. 머신러닝 기본 정보 – 종류</vt:lpstr>
      <vt:lpstr>II. 과정 시나리오 및 머신러닝 구조</vt:lpstr>
      <vt:lpstr>II. 과정 시나리오 및 머신러닝 구조</vt:lpstr>
      <vt:lpstr>II. 과정 시나리오 및 머신러닝 구조</vt:lpstr>
      <vt:lpstr>Ⅲ. 머신러닝에서 사용할 데이터 구성 – 데이터 수집</vt:lpstr>
      <vt:lpstr>Ⅲ. 머신러닝에서 사용할 데이터 구성 – 데이터 저장 형식</vt:lpstr>
      <vt:lpstr>Ⅲ. 머신러닝에서 사용할 데이터 구성 – 유의사항(1)</vt:lpstr>
      <vt:lpstr>Ⅲ. 머신러닝에서 사용할 데이터 구성 – 유의사항(2)</vt:lpstr>
      <vt:lpstr>Ⅳ. 프로그래밍 언어 및 개발 환경 소개 - Python</vt:lpstr>
      <vt:lpstr>Ⅳ. 프로그래밍 언어 및 개발 환경 소개 – Jupyter Notebook</vt:lpstr>
      <vt:lpstr>Ⅲ. 개발환경 – Jupyter Notebook(2)</vt:lpstr>
      <vt:lpstr>Ⅲ. 개발환경 – Jupyter Notebook(2)</vt:lpstr>
      <vt:lpstr>Ⅲ. 개발환경 – Jupyter Notebook(3)</vt:lpstr>
      <vt:lpstr>Ⅲ. 개발환경 – Jupyter Notebook(3)</vt:lpstr>
      <vt:lpstr>Ⅲ. 개발환경 – Jupyter Notebook(3)</vt:lpstr>
      <vt:lpstr>Ⅲ. 개발환경 – Jupyter Notebook(3)</vt:lpstr>
      <vt:lpstr>Ⅲ. 개발환경 – Colaboratory(1)</vt:lpstr>
      <vt:lpstr>Ⅲ. 개발환경 – Colaboratory(2)</vt:lpstr>
      <vt:lpstr>Ⅲ. 개발환경 – Colaboratory(3)</vt:lpstr>
      <vt:lpstr>Ⅲ. 개발환경 – Colaboratory(4)</vt:lpstr>
      <vt:lpstr>Ⅲ. 개발환경 – 개별적 프로그램 실행 방법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</dc:creator>
  <cp:lastModifiedBy>설동재</cp:lastModifiedBy>
  <cp:revision>287</cp:revision>
  <dcterms:created xsi:type="dcterms:W3CDTF">2019-12-03T02:08:23Z</dcterms:created>
  <dcterms:modified xsi:type="dcterms:W3CDTF">2019-12-06T06:07:28Z</dcterms:modified>
</cp:coreProperties>
</file>