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embeddedFontLst>
    <p:embeddedFont>
      <p:font typeface="Inter" panose="02000503000000020004" pitchFamily="2" charset="0"/>
      <p:regular r:id="rId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93" d="100"/>
          <a:sy n="93" d="100"/>
        </p:scale>
        <p:origin x="6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1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474595"/>
            <a:ext cx="13042821" cy="1488519"/>
          </a:xfrm>
          <a:prstGeom prst="rect">
            <a:avLst/>
          </a:prstGeom>
          <a:noFill/>
          <a:ln/>
        </p:spPr>
        <p:txBody>
          <a:bodyPr wrap="square" lIns="0" tIns="0" rIns="0" bIns="0" rtlCol="0" anchor="t"/>
          <a:lstStyle/>
          <a:p>
            <a:pPr>
              <a:lnSpc>
                <a:spcPts val="5850"/>
              </a:lnSpc>
            </a:pPr>
            <a:r>
              <a:rPr lang="en-US" sz="4650" dirty="0"/>
              <a:t>Market Opportunity &amp; Risk</a:t>
            </a:r>
          </a:p>
        </p:txBody>
      </p:sp>
      <p:sp>
        <p:nvSpPr>
          <p:cNvPr id="3" name="Text 1"/>
          <p:cNvSpPr/>
          <p:nvPr/>
        </p:nvSpPr>
        <p:spPr>
          <a:xfrm>
            <a:off x="793790" y="4303276"/>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As a dynamic fashion brand in India, you're at the forefront of a vibrant industry, but every moment spent without optimizing your sales strategy is a moment where revenue slips through your fingers. Every abandoned cart is not just a lost sale; it's an opportunity missed and money left on the table. In the competitive landscape of fashion, where trends shift rapidly and consumer attention is fleeting, the cost of inaction can be crippling.</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0812" y="793433"/>
            <a:ext cx="13068776" cy="1463993"/>
          </a:xfrm>
          <a:prstGeom prst="rect">
            <a:avLst/>
          </a:prstGeom>
          <a:noFill/>
          <a:ln/>
        </p:spPr>
        <p:txBody>
          <a:bodyPr wrap="square" lIns="0" tIns="0" rIns="0" bIns="0" rtlCol="0" anchor="t"/>
          <a:lstStyle/>
          <a:p>
            <a:pPr>
              <a:lnSpc>
                <a:spcPts val="5750"/>
              </a:lnSpc>
            </a:pPr>
            <a:r>
              <a:rPr lang="en-US" sz="4600" b="1" dirty="0">
                <a:solidFill>
                  <a:srgbClr val="000000"/>
                </a:solidFill>
                <a:latin typeface="Petrona Bold" pitchFamily="34" charset="0"/>
                <a:ea typeface="Petrona Bold" pitchFamily="34" charset="-122"/>
                <a:cs typeface="Petrona Bold" pitchFamily="34" charset="-120"/>
              </a:rPr>
              <a:t>Top Features &amp; Case Study</a:t>
            </a:r>
            <a:endParaRPr lang="en-US" sz="4600" dirty="0"/>
          </a:p>
        </p:txBody>
      </p:sp>
      <p:sp>
        <p:nvSpPr>
          <p:cNvPr id="3" name="Text 1"/>
          <p:cNvSpPr/>
          <p:nvPr/>
        </p:nvSpPr>
        <p:spPr>
          <a:xfrm>
            <a:off x="780812" y="2814995"/>
            <a:ext cx="4133136" cy="736163"/>
          </a:xfrm>
          <a:prstGeom prst="rect">
            <a:avLst/>
          </a:prstGeom>
          <a:noFill/>
          <a:ln/>
        </p:spPr>
        <p:txBody>
          <a:bodyPr wrap="none" lIns="0" tIns="0" rIns="0" bIns="0" rtlCol="0" anchor="t"/>
          <a:lstStyle/>
          <a:p>
            <a:pPr marL="0" indent="0" algn="ctr">
              <a:lnSpc>
                <a:spcPts val="5750"/>
              </a:lnSpc>
              <a:buNone/>
            </a:pPr>
            <a:r>
              <a:rPr lang="en-US" sz="5750" b="1" dirty="0">
                <a:solidFill>
                  <a:srgbClr val="272525"/>
                </a:solidFill>
                <a:latin typeface="Petrona Bold" pitchFamily="34" charset="0"/>
                <a:ea typeface="Petrona Bold" pitchFamily="34" charset="-122"/>
                <a:cs typeface="Petrona Bold" pitchFamily="34" charset="-120"/>
              </a:rPr>
              <a:t>20%</a:t>
            </a:r>
            <a:endParaRPr lang="en-US" sz="5750" dirty="0"/>
          </a:p>
        </p:txBody>
      </p:sp>
      <p:sp>
        <p:nvSpPr>
          <p:cNvPr id="4" name="Text 2"/>
          <p:cNvSpPr/>
          <p:nvPr/>
        </p:nvSpPr>
        <p:spPr>
          <a:xfrm>
            <a:off x="1383268" y="3829883"/>
            <a:ext cx="2928223" cy="365879"/>
          </a:xfrm>
          <a:prstGeom prst="rect">
            <a:avLst/>
          </a:prstGeom>
          <a:noFill/>
          <a:ln/>
        </p:spPr>
        <p:txBody>
          <a:bodyPr wrap="none" lIns="0" tIns="0" rIns="0" bIns="0" rtlCol="0" anchor="t"/>
          <a:lstStyle/>
          <a:p>
            <a:pPr marL="0" indent="0" algn="ctr">
              <a:lnSpc>
                <a:spcPts val="2850"/>
              </a:lnSpc>
              <a:buNone/>
            </a:pPr>
            <a:r>
              <a:rPr lang="en-US" sz="2300" b="1" dirty="0">
                <a:solidFill>
                  <a:srgbClr val="272525"/>
                </a:solidFill>
                <a:latin typeface="Petrona Bold" pitchFamily="34" charset="0"/>
                <a:ea typeface="Petrona Bold" pitchFamily="34" charset="-122"/>
                <a:cs typeface="Petrona Bold" pitchFamily="34" charset="-120"/>
              </a:rPr>
              <a:t>Revenue Recovery</a:t>
            </a:r>
            <a:endParaRPr lang="en-US" sz="2300" dirty="0"/>
          </a:p>
        </p:txBody>
      </p:sp>
      <p:sp>
        <p:nvSpPr>
          <p:cNvPr id="5" name="Text 3"/>
          <p:cNvSpPr/>
          <p:nvPr/>
        </p:nvSpPr>
        <p:spPr>
          <a:xfrm>
            <a:off x="780812" y="4329589"/>
            <a:ext cx="4133136" cy="713899"/>
          </a:xfrm>
          <a:prstGeom prst="rect">
            <a:avLst/>
          </a:prstGeom>
          <a:noFill/>
          <a:ln/>
        </p:spPr>
        <p:txBody>
          <a:bodyPr wrap="square" lIns="0" tIns="0" rIns="0" bIns="0" rtlCol="0" anchor="t"/>
          <a:lstStyle/>
          <a:p>
            <a:pPr marL="0" indent="0" algn="ctr">
              <a:lnSpc>
                <a:spcPts val="2800"/>
              </a:lnSpc>
              <a:buNone/>
            </a:pPr>
            <a:r>
              <a:rPr lang="en-US" sz="1750" dirty="0">
                <a:solidFill>
                  <a:srgbClr val="272525"/>
                </a:solidFill>
                <a:latin typeface="Inter" pitchFamily="34" charset="0"/>
                <a:ea typeface="Inter" pitchFamily="34" charset="-122"/>
                <a:cs typeface="Inter" pitchFamily="34" charset="-120"/>
              </a:rPr>
              <a:t>Potential recovery of lost sales through our Abandoned Cart Reminders</a:t>
            </a:r>
            <a:endParaRPr lang="en-US" sz="1750" dirty="0"/>
          </a:p>
        </p:txBody>
      </p:sp>
      <p:sp>
        <p:nvSpPr>
          <p:cNvPr id="6" name="Text 4"/>
          <p:cNvSpPr/>
          <p:nvPr/>
        </p:nvSpPr>
        <p:spPr>
          <a:xfrm>
            <a:off x="5248513" y="2814995"/>
            <a:ext cx="4133255" cy="736163"/>
          </a:xfrm>
          <a:prstGeom prst="rect">
            <a:avLst/>
          </a:prstGeom>
          <a:noFill/>
          <a:ln/>
        </p:spPr>
        <p:txBody>
          <a:bodyPr wrap="none" lIns="0" tIns="0" rIns="0" bIns="0" rtlCol="0" anchor="t"/>
          <a:lstStyle/>
          <a:p>
            <a:pPr marL="0" indent="0" algn="ctr">
              <a:lnSpc>
                <a:spcPts val="5750"/>
              </a:lnSpc>
              <a:buNone/>
            </a:pPr>
            <a:r>
              <a:rPr lang="en-US" sz="5750" b="1" dirty="0">
                <a:solidFill>
                  <a:srgbClr val="272525"/>
                </a:solidFill>
                <a:latin typeface="Petrona Bold" pitchFamily="34" charset="0"/>
                <a:ea typeface="Petrona Bold" pitchFamily="34" charset="-122"/>
                <a:cs typeface="Petrona Bold" pitchFamily="34" charset="-120"/>
              </a:rPr>
              <a:t>30%</a:t>
            </a:r>
            <a:endParaRPr lang="en-US" sz="5750" dirty="0"/>
          </a:p>
        </p:txBody>
      </p:sp>
      <p:sp>
        <p:nvSpPr>
          <p:cNvPr id="7" name="Text 5"/>
          <p:cNvSpPr/>
          <p:nvPr/>
        </p:nvSpPr>
        <p:spPr>
          <a:xfrm>
            <a:off x="5850969" y="3829883"/>
            <a:ext cx="2928223" cy="365879"/>
          </a:xfrm>
          <a:prstGeom prst="rect">
            <a:avLst/>
          </a:prstGeom>
          <a:noFill/>
          <a:ln/>
        </p:spPr>
        <p:txBody>
          <a:bodyPr wrap="none" lIns="0" tIns="0" rIns="0" bIns="0" rtlCol="0" anchor="t"/>
          <a:lstStyle/>
          <a:p>
            <a:pPr marL="0" indent="0" algn="ctr">
              <a:lnSpc>
                <a:spcPts val="2850"/>
              </a:lnSpc>
              <a:buNone/>
            </a:pPr>
            <a:r>
              <a:rPr lang="en-US" sz="2300" b="1" dirty="0">
                <a:solidFill>
                  <a:srgbClr val="272525"/>
                </a:solidFill>
                <a:latin typeface="Petrona Bold" pitchFamily="34" charset="0"/>
                <a:ea typeface="Petrona Bold" pitchFamily="34" charset="-122"/>
                <a:cs typeface="Petrona Bold" pitchFamily="34" charset="-120"/>
              </a:rPr>
              <a:t>Sales Boost</a:t>
            </a:r>
            <a:endParaRPr lang="en-US" sz="2300" dirty="0"/>
          </a:p>
        </p:txBody>
      </p:sp>
      <p:sp>
        <p:nvSpPr>
          <p:cNvPr id="8" name="Text 6"/>
          <p:cNvSpPr/>
          <p:nvPr/>
        </p:nvSpPr>
        <p:spPr>
          <a:xfrm>
            <a:off x="5248513" y="4329589"/>
            <a:ext cx="4133255" cy="713899"/>
          </a:xfrm>
          <a:prstGeom prst="rect">
            <a:avLst/>
          </a:prstGeom>
          <a:noFill/>
          <a:ln/>
        </p:spPr>
        <p:txBody>
          <a:bodyPr wrap="square" lIns="0" tIns="0" rIns="0" bIns="0" rtlCol="0" anchor="t"/>
          <a:lstStyle/>
          <a:p>
            <a:pPr marL="0" indent="0" algn="ctr">
              <a:lnSpc>
                <a:spcPts val="2800"/>
              </a:lnSpc>
              <a:buNone/>
            </a:pPr>
            <a:r>
              <a:rPr lang="en-US" sz="1750" dirty="0">
                <a:solidFill>
                  <a:srgbClr val="272525"/>
                </a:solidFill>
                <a:latin typeface="Inter" pitchFamily="34" charset="0"/>
                <a:ea typeface="Inter" pitchFamily="34" charset="-122"/>
                <a:cs typeface="Inter" pitchFamily="34" charset="-120"/>
              </a:rPr>
              <a:t>Increase experienced by TrendAura within just 30 days</a:t>
            </a:r>
            <a:endParaRPr lang="en-US" sz="1750" dirty="0"/>
          </a:p>
        </p:txBody>
      </p:sp>
      <p:sp>
        <p:nvSpPr>
          <p:cNvPr id="9" name="Text 7"/>
          <p:cNvSpPr/>
          <p:nvPr/>
        </p:nvSpPr>
        <p:spPr>
          <a:xfrm>
            <a:off x="9716333" y="2814995"/>
            <a:ext cx="4133136" cy="736163"/>
          </a:xfrm>
          <a:prstGeom prst="rect">
            <a:avLst/>
          </a:prstGeom>
          <a:noFill/>
          <a:ln/>
        </p:spPr>
        <p:txBody>
          <a:bodyPr wrap="none" lIns="0" tIns="0" rIns="0" bIns="0" rtlCol="0" anchor="t"/>
          <a:lstStyle/>
          <a:p>
            <a:pPr marL="0" indent="0" algn="ctr">
              <a:lnSpc>
                <a:spcPts val="5750"/>
              </a:lnSpc>
              <a:buNone/>
            </a:pPr>
            <a:r>
              <a:rPr lang="en-US" sz="5750" b="1" dirty="0">
                <a:solidFill>
                  <a:srgbClr val="272525"/>
                </a:solidFill>
                <a:latin typeface="Petrona Bold" pitchFamily="34" charset="0"/>
                <a:ea typeface="Petrona Bold" pitchFamily="34" charset="-122"/>
                <a:cs typeface="Petrona Bold" pitchFamily="34" charset="-120"/>
              </a:rPr>
              <a:t>$30-100</a:t>
            </a:r>
            <a:endParaRPr lang="en-US" sz="5750" dirty="0"/>
          </a:p>
        </p:txBody>
      </p:sp>
      <p:sp>
        <p:nvSpPr>
          <p:cNvPr id="10" name="Text 8"/>
          <p:cNvSpPr/>
          <p:nvPr/>
        </p:nvSpPr>
        <p:spPr>
          <a:xfrm>
            <a:off x="10318790" y="3829883"/>
            <a:ext cx="2928223" cy="365879"/>
          </a:xfrm>
          <a:prstGeom prst="rect">
            <a:avLst/>
          </a:prstGeom>
          <a:noFill/>
          <a:ln/>
        </p:spPr>
        <p:txBody>
          <a:bodyPr wrap="none" lIns="0" tIns="0" rIns="0" bIns="0" rtlCol="0" anchor="t"/>
          <a:lstStyle/>
          <a:p>
            <a:pPr marL="0" indent="0" algn="ctr">
              <a:lnSpc>
                <a:spcPts val="2850"/>
              </a:lnSpc>
              <a:buNone/>
            </a:pPr>
            <a:r>
              <a:rPr lang="en-US" sz="2300" b="1" dirty="0">
                <a:solidFill>
                  <a:srgbClr val="272525"/>
                </a:solidFill>
                <a:latin typeface="Petrona Bold" pitchFamily="34" charset="0"/>
                <a:ea typeface="Petrona Bold" pitchFamily="34" charset="-122"/>
                <a:cs typeface="Petrona Bold" pitchFamily="34" charset="-120"/>
              </a:rPr>
              <a:t>Average Order Value</a:t>
            </a:r>
            <a:endParaRPr lang="en-US" sz="2300" dirty="0"/>
          </a:p>
        </p:txBody>
      </p:sp>
      <p:sp>
        <p:nvSpPr>
          <p:cNvPr id="11" name="Text 9"/>
          <p:cNvSpPr/>
          <p:nvPr/>
        </p:nvSpPr>
        <p:spPr>
          <a:xfrm>
            <a:off x="9716333" y="4329589"/>
            <a:ext cx="4133136" cy="713899"/>
          </a:xfrm>
          <a:prstGeom prst="rect">
            <a:avLst/>
          </a:prstGeom>
          <a:noFill/>
          <a:ln/>
        </p:spPr>
        <p:txBody>
          <a:bodyPr wrap="square" lIns="0" tIns="0" rIns="0" bIns="0" rtlCol="0" anchor="t"/>
          <a:lstStyle/>
          <a:p>
            <a:pPr marL="0" indent="0" algn="ctr">
              <a:lnSpc>
                <a:spcPts val="2800"/>
              </a:lnSpc>
              <a:buNone/>
            </a:pPr>
            <a:r>
              <a:rPr lang="en-US" sz="1750" dirty="0">
                <a:solidFill>
                  <a:srgbClr val="272525"/>
                </a:solidFill>
                <a:latin typeface="Inter" pitchFamily="34" charset="0"/>
                <a:ea typeface="Inter" pitchFamily="34" charset="-122"/>
                <a:cs typeface="Inter" pitchFamily="34" charset="-120"/>
              </a:rPr>
              <a:t>Ideal range for brands using our solution</a:t>
            </a:r>
            <a:endParaRPr lang="en-US" sz="1750" dirty="0"/>
          </a:p>
        </p:txBody>
      </p:sp>
      <p:sp>
        <p:nvSpPr>
          <p:cNvPr id="12" name="Text 10"/>
          <p:cNvSpPr/>
          <p:nvPr/>
        </p:nvSpPr>
        <p:spPr>
          <a:xfrm>
            <a:off x="780812" y="5294471"/>
            <a:ext cx="13068776" cy="2141696"/>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At BiteSpeed, we specialize in transforming potential losses into wins, especially for brands like yours with an average order value of $30–100. Our Abandoned Cart Reminders can help you recover up to 20% of lost revenue, ensuring that interested shoppers are reminded of what they left behind. Take a cue from our India-based fashion client, TrendAura, which experienced a remarkable 30% boost in their sales within just 30 days of implementing our flows. By leveraging our automated upsell features, they were able to enhance their customer experience while driving additional revenue seamlessly.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694730"/>
            <a:ext cx="6552128" cy="669846"/>
          </a:xfrm>
          <a:prstGeom prst="rect">
            <a:avLst/>
          </a:prstGeom>
          <a:noFill/>
          <a:ln/>
        </p:spPr>
        <p:txBody>
          <a:bodyPr wrap="none" lIns="0" tIns="0" rIns="0" bIns="0" rtlCol="0" anchor="t"/>
          <a:lstStyle/>
          <a:p>
            <a:pPr marL="0" indent="0" algn="l">
              <a:lnSpc>
                <a:spcPts val="5250"/>
              </a:lnSpc>
              <a:buNone/>
            </a:pPr>
            <a:r>
              <a:rPr lang="en-US" sz="4200" b="1" dirty="0">
                <a:solidFill>
                  <a:srgbClr val="000000"/>
                </a:solidFill>
                <a:latin typeface="Petrona Bold" pitchFamily="34" charset="0"/>
                <a:ea typeface="Petrona Bold" pitchFamily="34" charset="-122"/>
                <a:cs typeface="Petrona Bold" pitchFamily="34" charset="-120"/>
              </a:rPr>
              <a:t>Start Your Free Trial Today</a:t>
            </a:r>
            <a:endParaRPr lang="en-US" sz="4200" dirty="0"/>
          </a:p>
        </p:txBody>
      </p:sp>
      <p:pic>
        <p:nvPicPr>
          <p:cNvPr id="4" name="Image 1" descr="preencoded.png"/>
          <p:cNvPicPr>
            <a:picLocks noChangeAspect="1"/>
          </p:cNvPicPr>
          <p:nvPr/>
        </p:nvPicPr>
        <p:blipFill>
          <a:blip r:embed="rId4"/>
          <a:stretch>
            <a:fillRect/>
          </a:stretch>
        </p:blipFill>
        <p:spPr>
          <a:xfrm>
            <a:off x="6280190" y="1670685"/>
            <a:ext cx="1020723" cy="1224796"/>
          </a:xfrm>
          <a:prstGeom prst="rect">
            <a:avLst/>
          </a:prstGeom>
        </p:spPr>
      </p:pic>
      <p:sp>
        <p:nvSpPr>
          <p:cNvPr id="5" name="Text 1"/>
          <p:cNvSpPr/>
          <p:nvPr/>
        </p:nvSpPr>
        <p:spPr>
          <a:xfrm>
            <a:off x="7607022" y="1874758"/>
            <a:ext cx="2886313" cy="334804"/>
          </a:xfrm>
          <a:prstGeom prst="rect">
            <a:avLst/>
          </a:prstGeom>
          <a:noFill/>
          <a:ln/>
        </p:spPr>
        <p:txBody>
          <a:bodyPr wrap="none" lIns="0" tIns="0" rIns="0" bIns="0" rtlCol="0" anchor="t"/>
          <a:lstStyle/>
          <a:p>
            <a:pPr marL="0" indent="0" algn="l">
              <a:lnSpc>
                <a:spcPts val="2600"/>
              </a:lnSpc>
              <a:buNone/>
            </a:pPr>
            <a:r>
              <a:rPr lang="en-US" sz="2100" b="1" dirty="0">
                <a:solidFill>
                  <a:srgbClr val="272525"/>
                </a:solidFill>
                <a:latin typeface="Petrona Bold" pitchFamily="34" charset="0"/>
                <a:ea typeface="Petrona Bold" pitchFamily="34" charset="-122"/>
                <a:cs typeface="Petrona Bold" pitchFamily="34" charset="-120"/>
              </a:rPr>
              <a:t>Growing Store Maturity</a:t>
            </a:r>
            <a:endParaRPr lang="en-US" sz="2100" dirty="0"/>
          </a:p>
        </p:txBody>
      </p:sp>
      <p:sp>
        <p:nvSpPr>
          <p:cNvPr id="6" name="Text 2"/>
          <p:cNvSpPr/>
          <p:nvPr/>
        </p:nvSpPr>
        <p:spPr>
          <a:xfrm>
            <a:off x="7607022" y="2331958"/>
            <a:ext cx="6229588" cy="326708"/>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Your fashion brand is ready for advanced features</a:t>
            </a:r>
            <a:endParaRPr lang="en-US" sz="1600" dirty="0"/>
          </a:p>
        </p:txBody>
      </p:sp>
      <p:pic>
        <p:nvPicPr>
          <p:cNvPr id="7" name="Image 2" descr="preencoded.png"/>
          <p:cNvPicPr>
            <a:picLocks noChangeAspect="1"/>
          </p:cNvPicPr>
          <p:nvPr/>
        </p:nvPicPr>
        <p:blipFill>
          <a:blip r:embed="rId5"/>
          <a:stretch>
            <a:fillRect/>
          </a:stretch>
        </p:blipFill>
        <p:spPr>
          <a:xfrm>
            <a:off x="6280190" y="2895481"/>
            <a:ext cx="1020723" cy="1224796"/>
          </a:xfrm>
          <a:prstGeom prst="rect">
            <a:avLst/>
          </a:prstGeom>
        </p:spPr>
      </p:pic>
      <p:sp>
        <p:nvSpPr>
          <p:cNvPr id="8" name="Text 3"/>
          <p:cNvSpPr/>
          <p:nvPr/>
        </p:nvSpPr>
        <p:spPr>
          <a:xfrm>
            <a:off x="7607022" y="3099554"/>
            <a:ext cx="2679383" cy="334804"/>
          </a:xfrm>
          <a:prstGeom prst="rect">
            <a:avLst/>
          </a:prstGeom>
          <a:noFill/>
          <a:ln/>
        </p:spPr>
        <p:txBody>
          <a:bodyPr wrap="none" lIns="0" tIns="0" rIns="0" bIns="0" rtlCol="0" anchor="t"/>
          <a:lstStyle/>
          <a:p>
            <a:pPr marL="0" indent="0" algn="l">
              <a:lnSpc>
                <a:spcPts val="2600"/>
              </a:lnSpc>
              <a:buNone/>
            </a:pPr>
            <a:r>
              <a:rPr lang="en-US" sz="2100" b="1" dirty="0">
                <a:solidFill>
                  <a:srgbClr val="272525"/>
                </a:solidFill>
                <a:latin typeface="Petrona Bold" pitchFamily="34" charset="0"/>
                <a:ea typeface="Petrona Bold" pitchFamily="34" charset="-122"/>
                <a:cs typeface="Petrona Bold" pitchFamily="34" charset="-120"/>
              </a:rPr>
              <a:t>Pro Plan Features</a:t>
            </a:r>
            <a:endParaRPr lang="en-US" sz="2100" dirty="0"/>
          </a:p>
        </p:txBody>
      </p:sp>
      <p:sp>
        <p:nvSpPr>
          <p:cNvPr id="9" name="Text 4"/>
          <p:cNvSpPr/>
          <p:nvPr/>
        </p:nvSpPr>
        <p:spPr>
          <a:xfrm>
            <a:off x="7607022" y="3556754"/>
            <a:ext cx="6229588" cy="326708"/>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Advanced tools tailored to maximize your AOV</a:t>
            </a:r>
            <a:endParaRPr lang="en-US" sz="1600" dirty="0"/>
          </a:p>
        </p:txBody>
      </p:sp>
      <p:pic>
        <p:nvPicPr>
          <p:cNvPr id="10" name="Image 3" descr="preencoded.png"/>
          <p:cNvPicPr>
            <a:picLocks noChangeAspect="1"/>
          </p:cNvPicPr>
          <p:nvPr/>
        </p:nvPicPr>
        <p:blipFill>
          <a:blip r:embed="rId6"/>
          <a:stretch>
            <a:fillRect/>
          </a:stretch>
        </p:blipFill>
        <p:spPr>
          <a:xfrm>
            <a:off x="6280190" y="4120277"/>
            <a:ext cx="1020723" cy="1224796"/>
          </a:xfrm>
          <a:prstGeom prst="rect">
            <a:avLst/>
          </a:prstGeom>
        </p:spPr>
      </p:pic>
      <p:sp>
        <p:nvSpPr>
          <p:cNvPr id="11" name="Text 5"/>
          <p:cNvSpPr/>
          <p:nvPr/>
        </p:nvSpPr>
        <p:spPr>
          <a:xfrm>
            <a:off x="7607022" y="4324350"/>
            <a:ext cx="2679383" cy="334804"/>
          </a:xfrm>
          <a:prstGeom prst="rect">
            <a:avLst/>
          </a:prstGeom>
          <a:noFill/>
          <a:ln/>
        </p:spPr>
        <p:txBody>
          <a:bodyPr wrap="none" lIns="0" tIns="0" rIns="0" bIns="0" rtlCol="0" anchor="t"/>
          <a:lstStyle/>
          <a:p>
            <a:pPr marL="0" indent="0" algn="l">
              <a:lnSpc>
                <a:spcPts val="2600"/>
              </a:lnSpc>
              <a:buNone/>
            </a:pPr>
            <a:r>
              <a:rPr lang="en-US" sz="2100" b="1" dirty="0">
                <a:solidFill>
                  <a:srgbClr val="272525"/>
                </a:solidFill>
                <a:latin typeface="Petrona Bold" pitchFamily="34" charset="0"/>
                <a:ea typeface="Petrona Bold" pitchFamily="34" charset="-122"/>
                <a:cs typeface="Petrona Bold" pitchFamily="34" charset="-120"/>
              </a:rPr>
              <a:t>Limited Time Offer</a:t>
            </a:r>
            <a:endParaRPr lang="en-US" sz="2100" dirty="0"/>
          </a:p>
        </p:txBody>
      </p:sp>
      <p:sp>
        <p:nvSpPr>
          <p:cNvPr id="12" name="Text 6"/>
          <p:cNvSpPr/>
          <p:nvPr/>
        </p:nvSpPr>
        <p:spPr>
          <a:xfrm>
            <a:off x="7607022" y="4781550"/>
            <a:ext cx="6229588" cy="326708"/>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20% bonus on your first paid month if you sign up within 7 days</a:t>
            </a:r>
            <a:endParaRPr lang="en-US" sz="1600" dirty="0"/>
          </a:p>
        </p:txBody>
      </p:sp>
      <p:sp>
        <p:nvSpPr>
          <p:cNvPr id="13" name="Text 7"/>
          <p:cNvSpPr/>
          <p:nvPr/>
        </p:nvSpPr>
        <p:spPr>
          <a:xfrm>
            <a:off x="6280190" y="5574625"/>
            <a:ext cx="7556421" cy="196024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Given your growing store maturity and the need for strategic upselling, we recommend starting with our Pro plan, which provides advanced features tailored to maximize your AOV. To sweeten the deal, if you sign up in the next 7 days, you can lock in a 20% bonus on your first paid month. Don't let another opportunity slip away—are you ready to start your free trial today and capture every possible sale?</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362</Words>
  <Application>Microsoft Macintosh PowerPoint</Application>
  <PresentationFormat>Custom</PresentationFormat>
  <Paragraphs>24</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Petrona Bold</vt:lpstr>
      <vt:lpstr>Arial</vt:lpstr>
      <vt:lpstr>Inter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Daivik Alva</cp:lastModifiedBy>
  <cp:revision>2</cp:revision>
  <dcterms:created xsi:type="dcterms:W3CDTF">2025-05-22T07:45:44Z</dcterms:created>
  <dcterms:modified xsi:type="dcterms:W3CDTF">2025-05-22T11:00:27Z</dcterms:modified>
</cp:coreProperties>
</file>