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3289-C83A-89CB-ACA7-F949C1AA28EF}"/>
              </a:ext>
            </a:extLst>
          </p:cNvPr>
          <p:cNvSpPr>
            <a:spLocks noGrp="1"/>
          </p:cNvSpPr>
          <p:nvPr>
            <p:ph type="ctrTitle"/>
          </p:nvPr>
        </p:nvSpPr>
        <p:spPr>
          <a:xfrm>
            <a:off x="2589213" y="2421833"/>
            <a:ext cx="8915399" cy="2262781"/>
          </a:xfrm>
        </p:spPr>
        <p:txBody>
          <a:bodyPr>
            <a:noAutofit/>
          </a:bodyPr>
          <a:lstStyle/>
          <a:p>
            <a:pPr algn="ctr"/>
            <a:r>
              <a:rPr lang="en-US" sz="4000" dirty="0"/>
              <a:t>PENGENALAN </a:t>
            </a:r>
            <a:br>
              <a:rPr lang="en-US" sz="4000" dirty="0"/>
            </a:br>
            <a:r>
              <a:rPr lang="en-US" sz="4000" dirty="0"/>
              <a:t>UNIT TEST DAN WHITE BOX TESTING</a:t>
            </a:r>
          </a:p>
        </p:txBody>
      </p:sp>
      <p:sp>
        <p:nvSpPr>
          <p:cNvPr id="3" name="Subtitle 2">
            <a:extLst>
              <a:ext uri="{FF2B5EF4-FFF2-40B4-BE49-F238E27FC236}">
                <a16:creationId xmlns:a16="http://schemas.microsoft.com/office/drawing/2014/main" id="{9960DF59-8372-D901-37AC-E2AFC63893BF}"/>
              </a:ext>
            </a:extLst>
          </p:cNvPr>
          <p:cNvSpPr>
            <a:spLocks noGrp="1"/>
          </p:cNvSpPr>
          <p:nvPr>
            <p:ph type="subTitle" idx="1"/>
          </p:nvPr>
        </p:nvSpPr>
        <p:spPr/>
        <p:txBody>
          <a:bodyPr>
            <a:normAutofit fontScale="70000" lnSpcReduction="20000"/>
          </a:bodyPr>
          <a:lstStyle/>
          <a:p>
            <a:pPr algn="ctr"/>
            <a:r>
              <a:rPr lang="en-US" dirty="0"/>
              <a:t>TESTING DAN QA PERANGKAT LUNAK</a:t>
            </a:r>
          </a:p>
          <a:p>
            <a:pPr algn="ctr"/>
            <a:r>
              <a:rPr lang="en-US" dirty="0"/>
              <a:t>Muhammad </a:t>
            </a:r>
            <a:r>
              <a:rPr lang="en-US" dirty="0" err="1"/>
              <a:t>Djafar</a:t>
            </a:r>
            <a:endParaRPr lang="en-US" dirty="0"/>
          </a:p>
          <a:p>
            <a:pPr algn="ctr"/>
            <a:r>
              <a:rPr lang="en-US" dirty="0"/>
              <a:t>201011400691</a:t>
            </a:r>
          </a:p>
          <a:p>
            <a:pPr algn="ctr"/>
            <a:r>
              <a:rPr lang="en-US" dirty="0"/>
              <a:t>07TPLP016</a:t>
            </a:r>
          </a:p>
        </p:txBody>
      </p:sp>
    </p:spTree>
    <p:extLst>
      <p:ext uri="{BB962C8B-B14F-4D97-AF65-F5344CB8AC3E}">
        <p14:creationId xmlns:p14="http://schemas.microsoft.com/office/powerpoint/2010/main" val="2594563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50574"/>
          </a:xfrm>
        </p:spPr>
        <p:txBody>
          <a:bodyPr/>
          <a:lstStyle/>
          <a:p>
            <a:pPr marL="0" indent="0">
              <a:buNone/>
            </a:pPr>
            <a:r>
              <a:rPr lang="en-US" dirty="0"/>
              <a:t>5. Buka Github.com/</a:t>
            </a:r>
            <a:r>
              <a:rPr lang="en-US" dirty="0" err="1"/>
              <a:t>nama_repo</a:t>
            </a:r>
            <a:r>
              <a:rPr lang="en-US" dirty="0"/>
              <a:t>, Lalu </a:t>
            </a:r>
            <a:r>
              <a:rPr lang="en-US" dirty="0" err="1"/>
              <a:t>buka</a:t>
            </a:r>
            <a:r>
              <a:rPr lang="en-US" dirty="0"/>
              <a:t> tab Actions </a:t>
            </a:r>
          </a:p>
        </p:txBody>
      </p:sp>
      <p:pic>
        <p:nvPicPr>
          <p:cNvPr id="6" name="Picture 5">
            <a:extLst>
              <a:ext uri="{FF2B5EF4-FFF2-40B4-BE49-F238E27FC236}">
                <a16:creationId xmlns:a16="http://schemas.microsoft.com/office/drawing/2014/main" id="{0E359324-7BDE-97D3-9B94-2EB0094824D7}"/>
              </a:ext>
            </a:extLst>
          </p:cNvPr>
          <p:cNvPicPr>
            <a:picLocks noChangeAspect="1"/>
          </p:cNvPicPr>
          <p:nvPr/>
        </p:nvPicPr>
        <p:blipFill>
          <a:blip r:embed="rId2"/>
          <a:stretch>
            <a:fillRect/>
          </a:stretch>
        </p:blipFill>
        <p:spPr>
          <a:xfrm>
            <a:off x="1789046" y="1775791"/>
            <a:ext cx="8335614" cy="4686495"/>
          </a:xfrm>
          <a:prstGeom prst="rect">
            <a:avLst/>
          </a:prstGeom>
        </p:spPr>
      </p:pic>
    </p:spTree>
    <p:extLst>
      <p:ext uri="{BB962C8B-B14F-4D97-AF65-F5344CB8AC3E}">
        <p14:creationId xmlns:p14="http://schemas.microsoft.com/office/powerpoint/2010/main" val="161472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50574"/>
          </a:xfrm>
        </p:spPr>
        <p:txBody>
          <a:bodyPr/>
          <a:lstStyle/>
          <a:p>
            <a:pPr marL="0" indent="0">
              <a:buNone/>
            </a:pPr>
            <a:r>
              <a:rPr lang="en-US" dirty="0"/>
              <a:t>6. </a:t>
            </a:r>
            <a:r>
              <a:rPr lang="en-US" dirty="0" err="1"/>
              <a:t>Pilih</a:t>
            </a:r>
            <a:r>
              <a:rPr lang="en-US" dirty="0"/>
              <a:t> Python Application &gt; Configure</a:t>
            </a:r>
          </a:p>
        </p:txBody>
      </p:sp>
      <p:pic>
        <p:nvPicPr>
          <p:cNvPr id="6" name="Picture 5">
            <a:extLst>
              <a:ext uri="{FF2B5EF4-FFF2-40B4-BE49-F238E27FC236}">
                <a16:creationId xmlns:a16="http://schemas.microsoft.com/office/drawing/2014/main" id="{EAE13FCD-050C-30F7-4431-D7DF0A1A0764}"/>
              </a:ext>
            </a:extLst>
          </p:cNvPr>
          <p:cNvPicPr>
            <a:picLocks noChangeAspect="1"/>
          </p:cNvPicPr>
          <p:nvPr/>
        </p:nvPicPr>
        <p:blipFill>
          <a:blip r:embed="rId2"/>
          <a:stretch>
            <a:fillRect/>
          </a:stretch>
        </p:blipFill>
        <p:spPr>
          <a:xfrm>
            <a:off x="1789046" y="1775791"/>
            <a:ext cx="8335613" cy="4686494"/>
          </a:xfrm>
          <a:prstGeom prst="rect">
            <a:avLst/>
          </a:prstGeom>
        </p:spPr>
      </p:pic>
    </p:spTree>
    <p:extLst>
      <p:ext uri="{BB962C8B-B14F-4D97-AF65-F5344CB8AC3E}">
        <p14:creationId xmlns:p14="http://schemas.microsoft.com/office/powerpoint/2010/main" val="226101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50574"/>
          </a:xfrm>
        </p:spPr>
        <p:txBody>
          <a:bodyPr/>
          <a:lstStyle/>
          <a:p>
            <a:pPr marL="0" indent="0">
              <a:buNone/>
            </a:pPr>
            <a:r>
              <a:rPr lang="en-US" dirty="0"/>
              <a:t>7. </a:t>
            </a:r>
            <a:r>
              <a:rPr lang="en-US" dirty="0" err="1"/>
              <a:t>Ubah</a:t>
            </a:r>
            <a:r>
              <a:rPr lang="en-US" dirty="0"/>
              <a:t> file </a:t>
            </a:r>
            <a:r>
              <a:rPr lang="en-US" dirty="0" err="1"/>
              <a:t>sesuai</a:t>
            </a:r>
            <a:r>
              <a:rPr lang="en-US" dirty="0"/>
              <a:t> </a:t>
            </a:r>
            <a:r>
              <a:rPr lang="en-US" dirty="0" err="1"/>
              <a:t>dengan</a:t>
            </a:r>
            <a:r>
              <a:rPr lang="en-US" dirty="0"/>
              <a:t> </a:t>
            </a:r>
            <a:r>
              <a:rPr lang="en-US" dirty="0" err="1"/>
              <a:t>gambar</a:t>
            </a:r>
            <a:r>
              <a:rPr lang="en-US" dirty="0"/>
              <a:t> </a:t>
            </a:r>
            <a:r>
              <a:rPr lang="en-US" dirty="0" err="1"/>
              <a:t>dibawah</a:t>
            </a:r>
            <a:r>
              <a:rPr lang="en-US" dirty="0"/>
              <a:t> </a:t>
            </a:r>
            <a:r>
              <a:rPr lang="en-US" dirty="0" err="1"/>
              <a:t>lalu</a:t>
            </a:r>
            <a:r>
              <a:rPr lang="en-US" dirty="0"/>
              <a:t> </a:t>
            </a:r>
            <a:r>
              <a:rPr lang="en-US" dirty="0" err="1"/>
              <a:t>klik</a:t>
            </a:r>
            <a:r>
              <a:rPr lang="en-US" dirty="0"/>
              <a:t> </a:t>
            </a:r>
            <a:r>
              <a:rPr lang="en-US" dirty="0" err="1"/>
              <a:t>tombol</a:t>
            </a:r>
            <a:r>
              <a:rPr lang="en-US" dirty="0"/>
              <a:t> commit changes</a:t>
            </a:r>
          </a:p>
        </p:txBody>
      </p:sp>
      <p:pic>
        <p:nvPicPr>
          <p:cNvPr id="4" name="Picture 3">
            <a:extLst>
              <a:ext uri="{FF2B5EF4-FFF2-40B4-BE49-F238E27FC236}">
                <a16:creationId xmlns:a16="http://schemas.microsoft.com/office/drawing/2014/main" id="{D12D7E08-2220-A4FD-974A-A950968BFB77}"/>
              </a:ext>
            </a:extLst>
          </p:cNvPr>
          <p:cNvPicPr>
            <a:picLocks noChangeAspect="1"/>
          </p:cNvPicPr>
          <p:nvPr/>
        </p:nvPicPr>
        <p:blipFill>
          <a:blip r:embed="rId2"/>
          <a:stretch>
            <a:fillRect/>
          </a:stretch>
        </p:blipFill>
        <p:spPr>
          <a:xfrm>
            <a:off x="1789046" y="1775791"/>
            <a:ext cx="8379973" cy="4711434"/>
          </a:xfrm>
          <a:prstGeom prst="rect">
            <a:avLst/>
          </a:prstGeom>
        </p:spPr>
      </p:pic>
    </p:spTree>
    <p:extLst>
      <p:ext uri="{BB962C8B-B14F-4D97-AF65-F5344CB8AC3E}">
        <p14:creationId xmlns:p14="http://schemas.microsoft.com/office/powerpoint/2010/main" val="323481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63826"/>
          </a:xfrm>
        </p:spPr>
        <p:txBody>
          <a:bodyPr>
            <a:normAutofit fontScale="70000" lnSpcReduction="20000"/>
          </a:bodyPr>
          <a:lstStyle/>
          <a:p>
            <a:pPr marL="0" indent="0">
              <a:lnSpc>
                <a:spcPct val="120000"/>
              </a:lnSpc>
              <a:buNone/>
            </a:pPr>
            <a:r>
              <a:rPr lang="en-US" dirty="0"/>
              <a:t>8. Buka </a:t>
            </a:r>
            <a:r>
              <a:rPr lang="en-US" dirty="0" err="1"/>
              <a:t>kembali</a:t>
            </a:r>
            <a:r>
              <a:rPr lang="en-US" dirty="0"/>
              <a:t> Tab Actions, Lalu </a:t>
            </a:r>
            <a:r>
              <a:rPr lang="en-US" dirty="0" err="1"/>
              <a:t>berikut</a:t>
            </a:r>
            <a:r>
              <a:rPr lang="en-US" dirty="0"/>
              <a:t> </a:t>
            </a:r>
            <a:r>
              <a:rPr lang="en-US" dirty="0" err="1"/>
              <a:t>adalah</a:t>
            </a:r>
            <a:r>
              <a:rPr lang="en-US" dirty="0"/>
              <a:t> </a:t>
            </a:r>
            <a:r>
              <a:rPr lang="en-US" dirty="0" err="1"/>
              <a:t>hasil</a:t>
            </a:r>
            <a:r>
              <a:rPr lang="en-US" dirty="0"/>
              <a:t> </a:t>
            </a:r>
            <a:r>
              <a:rPr lang="en-US" dirty="0" err="1"/>
              <a:t>dari</a:t>
            </a:r>
            <a:r>
              <a:rPr lang="en-US" dirty="0"/>
              <a:t> testing </a:t>
            </a:r>
            <a:r>
              <a:rPr lang="en-US" dirty="0" err="1"/>
              <a:t>otomatis</a:t>
            </a:r>
            <a:r>
              <a:rPr lang="en-US" dirty="0"/>
              <a:t> </a:t>
            </a:r>
            <a:r>
              <a:rPr lang="en-US" dirty="0" err="1"/>
              <a:t>menggunakan</a:t>
            </a:r>
            <a:r>
              <a:rPr lang="en-US" dirty="0"/>
              <a:t> </a:t>
            </a:r>
            <a:r>
              <a:rPr lang="en-US" dirty="0" err="1"/>
              <a:t>github</a:t>
            </a:r>
            <a:r>
              <a:rPr lang="en-US" dirty="0"/>
              <a:t> </a:t>
            </a:r>
            <a:r>
              <a:rPr lang="en-US" dirty="0" err="1"/>
              <a:t>tanpa</a:t>
            </a:r>
            <a:r>
              <a:rPr lang="en-US" dirty="0"/>
              <a:t> error</a:t>
            </a:r>
          </a:p>
        </p:txBody>
      </p:sp>
      <p:pic>
        <p:nvPicPr>
          <p:cNvPr id="6" name="Picture 5">
            <a:extLst>
              <a:ext uri="{FF2B5EF4-FFF2-40B4-BE49-F238E27FC236}">
                <a16:creationId xmlns:a16="http://schemas.microsoft.com/office/drawing/2014/main" id="{A614BBB7-0C99-7DD0-E8D2-BDB534BA8A19}"/>
              </a:ext>
            </a:extLst>
          </p:cNvPr>
          <p:cNvPicPr>
            <a:picLocks noChangeAspect="1"/>
          </p:cNvPicPr>
          <p:nvPr/>
        </p:nvPicPr>
        <p:blipFill>
          <a:blip r:embed="rId2"/>
          <a:stretch>
            <a:fillRect/>
          </a:stretch>
        </p:blipFill>
        <p:spPr>
          <a:xfrm>
            <a:off x="1789046" y="1775791"/>
            <a:ext cx="8377375" cy="4709974"/>
          </a:xfrm>
          <a:prstGeom prst="rect">
            <a:avLst/>
          </a:prstGeom>
        </p:spPr>
      </p:pic>
    </p:spTree>
    <p:extLst>
      <p:ext uri="{BB962C8B-B14F-4D97-AF65-F5344CB8AC3E}">
        <p14:creationId xmlns:p14="http://schemas.microsoft.com/office/powerpoint/2010/main" val="143944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69DBEE-367D-06AC-FC4A-544A7AC3D2F2}"/>
              </a:ext>
            </a:extLst>
          </p:cNvPr>
          <p:cNvSpPr>
            <a:spLocks noGrp="1"/>
          </p:cNvSpPr>
          <p:nvPr>
            <p:ph type="body" idx="1"/>
          </p:nvPr>
        </p:nvSpPr>
        <p:spPr>
          <a:xfrm>
            <a:off x="1638301" y="0"/>
            <a:ext cx="8915399" cy="748041"/>
          </a:xfrm>
        </p:spPr>
        <p:txBody>
          <a:bodyPr/>
          <a:lstStyle/>
          <a:p>
            <a:pPr algn="ctr"/>
            <a:r>
              <a:rPr lang="en-US" dirty="0">
                <a:ln w="0"/>
                <a:solidFill>
                  <a:schemeClr val="tx1"/>
                </a:solidFill>
                <a:effectLst>
                  <a:outerShdw blurRad="38100" dist="19050" dir="2700000" algn="tl" rotWithShape="0">
                    <a:schemeClr val="dk1">
                      <a:alpha val="40000"/>
                    </a:schemeClr>
                  </a:outerShdw>
                </a:effectLst>
              </a:rPr>
              <a:t>DAFTAR ISI</a:t>
            </a:r>
          </a:p>
        </p:txBody>
      </p:sp>
      <p:sp>
        <p:nvSpPr>
          <p:cNvPr id="5" name="Oval 4">
            <a:extLst>
              <a:ext uri="{FF2B5EF4-FFF2-40B4-BE49-F238E27FC236}">
                <a16:creationId xmlns:a16="http://schemas.microsoft.com/office/drawing/2014/main" id="{E3749CE7-0CE3-BF62-38D3-085A09FB4969}"/>
              </a:ext>
            </a:extLst>
          </p:cNvPr>
          <p:cNvSpPr/>
          <p:nvPr/>
        </p:nvSpPr>
        <p:spPr>
          <a:xfrm>
            <a:off x="4982816" y="783292"/>
            <a:ext cx="2226365" cy="1007165"/>
          </a:xfrm>
          <a:prstGeom prst="ellipse">
            <a:avLst/>
          </a:prstGeom>
          <a:solidFill>
            <a:schemeClr val="tx2">
              <a:lumMod val="20000"/>
              <a:lumOff val="8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UNIT TEST</a:t>
            </a:r>
          </a:p>
        </p:txBody>
      </p:sp>
      <p:sp>
        <p:nvSpPr>
          <p:cNvPr id="9" name="Oval 8">
            <a:extLst>
              <a:ext uri="{FF2B5EF4-FFF2-40B4-BE49-F238E27FC236}">
                <a16:creationId xmlns:a16="http://schemas.microsoft.com/office/drawing/2014/main" id="{20466AD1-E18E-34AE-DB5C-A077C4A4A2B4}"/>
              </a:ext>
            </a:extLst>
          </p:cNvPr>
          <p:cNvSpPr/>
          <p:nvPr/>
        </p:nvSpPr>
        <p:spPr>
          <a:xfrm>
            <a:off x="4817163" y="3112852"/>
            <a:ext cx="2557670" cy="1007165"/>
          </a:xfrm>
          <a:prstGeom prst="ellipse">
            <a:avLst/>
          </a:prstGeom>
          <a:solidFill>
            <a:schemeClr val="tx2">
              <a:lumMod val="20000"/>
              <a:lumOff val="8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CI</a:t>
            </a:r>
          </a:p>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(CONTINUOUS INTEGRATION)</a:t>
            </a:r>
          </a:p>
        </p:txBody>
      </p:sp>
      <p:sp>
        <p:nvSpPr>
          <p:cNvPr id="10" name="Oval 9">
            <a:extLst>
              <a:ext uri="{FF2B5EF4-FFF2-40B4-BE49-F238E27FC236}">
                <a16:creationId xmlns:a16="http://schemas.microsoft.com/office/drawing/2014/main" id="{D8DC9737-246F-E34F-2309-49F630878FCD}"/>
              </a:ext>
            </a:extLst>
          </p:cNvPr>
          <p:cNvSpPr/>
          <p:nvPr/>
        </p:nvSpPr>
        <p:spPr>
          <a:xfrm>
            <a:off x="4863546" y="1934820"/>
            <a:ext cx="2464904" cy="1007165"/>
          </a:xfrm>
          <a:prstGeom prst="ellipse">
            <a:avLst/>
          </a:prstGeom>
          <a:solidFill>
            <a:schemeClr val="tx2">
              <a:lumMod val="20000"/>
              <a:lumOff val="8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WHITE BOX </a:t>
            </a:r>
          </a:p>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TESTING</a:t>
            </a:r>
          </a:p>
        </p:txBody>
      </p:sp>
      <p:sp>
        <p:nvSpPr>
          <p:cNvPr id="11" name="Oval 10">
            <a:extLst>
              <a:ext uri="{FF2B5EF4-FFF2-40B4-BE49-F238E27FC236}">
                <a16:creationId xmlns:a16="http://schemas.microsoft.com/office/drawing/2014/main" id="{0894C11F-81C8-E02A-F0B1-17DCD39630CA}"/>
              </a:ext>
            </a:extLst>
          </p:cNvPr>
          <p:cNvSpPr/>
          <p:nvPr/>
        </p:nvSpPr>
        <p:spPr>
          <a:xfrm>
            <a:off x="4744276" y="4277632"/>
            <a:ext cx="2703443" cy="1007165"/>
          </a:xfrm>
          <a:prstGeom prst="ellipse">
            <a:avLst/>
          </a:prstGeom>
          <a:solidFill>
            <a:schemeClr val="tx2">
              <a:lumMod val="20000"/>
              <a:lumOff val="8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CD</a:t>
            </a:r>
          </a:p>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(CONTINUOUS DELIVERY)</a:t>
            </a:r>
          </a:p>
        </p:txBody>
      </p:sp>
      <p:sp>
        <p:nvSpPr>
          <p:cNvPr id="12" name="Oval 11">
            <a:extLst>
              <a:ext uri="{FF2B5EF4-FFF2-40B4-BE49-F238E27FC236}">
                <a16:creationId xmlns:a16="http://schemas.microsoft.com/office/drawing/2014/main" id="{AE776CCC-4993-627D-830B-C6CD4AA656CE}"/>
              </a:ext>
            </a:extLst>
          </p:cNvPr>
          <p:cNvSpPr/>
          <p:nvPr/>
        </p:nvSpPr>
        <p:spPr>
          <a:xfrm>
            <a:off x="4817163" y="5486411"/>
            <a:ext cx="2557670" cy="1007165"/>
          </a:xfrm>
          <a:prstGeom prst="ellipse">
            <a:avLst/>
          </a:prstGeom>
          <a:solidFill>
            <a:schemeClr val="tx2">
              <a:lumMod val="20000"/>
              <a:lumOff val="8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CARA KERJA CI/CD</a:t>
            </a:r>
          </a:p>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STUDI KASUS</a:t>
            </a:r>
          </a:p>
        </p:txBody>
      </p:sp>
    </p:spTree>
    <p:extLst>
      <p:ext uri="{BB962C8B-B14F-4D97-AF65-F5344CB8AC3E}">
        <p14:creationId xmlns:p14="http://schemas.microsoft.com/office/powerpoint/2010/main" val="196987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917063" y="690371"/>
            <a:ext cx="8911687" cy="542081"/>
          </a:xfrm>
        </p:spPr>
        <p:txBody>
          <a:bodyPr>
            <a:normAutofit/>
          </a:bodyPr>
          <a:lstStyle/>
          <a:p>
            <a:r>
              <a:rPr lang="en-US" sz="2800" b="1" dirty="0"/>
              <a:t>UNIT TEST</a:t>
            </a:r>
          </a:p>
        </p:txBody>
      </p:sp>
      <p:sp>
        <p:nvSpPr>
          <p:cNvPr id="3" name="Content Placeholder 2">
            <a:extLst>
              <a:ext uri="{FF2B5EF4-FFF2-40B4-BE49-F238E27FC236}">
                <a16:creationId xmlns:a16="http://schemas.microsoft.com/office/drawing/2014/main" id="{10B797D3-AF1E-2FBA-DDAF-A14C2F1D4E1D}"/>
              </a:ext>
            </a:extLst>
          </p:cNvPr>
          <p:cNvSpPr>
            <a:spLocks noGrp="1"/>
          </p:cNvSpPr>
          <p:nvPr>
            <p:ph sz="half" idx="1"/>
          </p:nvPr>
        </p:nvSpPr>
        <p:spPr>
          <a:xfrm>
            <a:off x="967415" y="1449269"/>
            <a:ext cx="6387548" cy="4357028"/>
          </a:xfrm>
          <a:solidFill>
            <a:schemeClr val="bg1">
              <a:lumMod val="95000"/>
            </a:schemeClr>
          </a:solidFill>
        </p:spPr>
        <p:txBody>
          <a:bodyPr>
            <a:normAutofit fontScale="92500" lnSpcReduction="10000"/>
          </a:bodyPr>
          <a:lstStyle/>
          <a:p>
            <a:pPr algn="just"/>
            <a:r>
              <a:rPr lang="en-US" i="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 Test</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adalah</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salah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satu</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jenis</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pengujian</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perangkat</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lunak</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yang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digunakan</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dalam</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pengembangan</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perangkat</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lunak</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unit testing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adalah</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jenis</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software testing </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yang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dilakukan</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untuk</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menguji</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suatu</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bagian</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atau</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komponen</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software.</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yang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dimaksud</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bisa</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berupa</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kode</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fungsi</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metode</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prosedur</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modul</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atau</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objek</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tersendiri</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pPr algn="just"/>
            <a:r>
              <a:rPr lang="en-US"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Tujuan</a:t>
            </a:r>
            <a:r>
              <a:rPr lang="en-US"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dari</a:t>
            </a:r>
            <a:r>
              <a:rPr lang="en-US"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Unit Testing</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adalah</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untuk</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memastikan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bahwa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setiap</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kode</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seperti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fungsi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atau</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metode</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berfungsi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sebagaimana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mestinya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sesuai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dengan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spesifikasi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dan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menghasilkan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hasil</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yang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benar</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r>
              <a:rPr lang="en-US" i="0"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Mengapa</a:t>
            </a:r>
            <a:r>
              <a:rPr lang="en-US" i="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Unit Test </a:t>
            </a:r>
            <a:r>
              <a:rPr lang="en-US" i="0"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itu</a:t>
            </a:r>
            <a:r>
              <a:rPr lang="en-US" i="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penting</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 Test membantu mengidentifikasi kesalahan atau bug pada</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tahap</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awal pengembangan</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sehingga dapat diperbaiki sebelum</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mencapai tahap pengujian yang lebih besar. Hal ini juga</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membantu meningkatkan kualitas kode dan memudahkan dalam</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melakukan perubahan atau penambahan fitur di masa yang akan</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datang.</a:t>
            </a:r>
          </a:p>
          <a:p>
            <a:pPr marL="0" indent="0" algn="just">
              <a:buNone/>
            </a:pPr>
            <a:endPar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DEE76D9-D790-2E3B-97C0-EABA51F7F072}"/>
              </a:ext>
            </a:extLst>
          </p:cNvPr>
          <p:cNvPicPr>
            <a:picLocks noGrp="1" noChangeAspect="1"/>
          </p:cNvPicPr>
          <p:nvPr>
            <p:ph sz="half" idx="2"/>
          </p:nvPr>
        </p:nvPicPr>
        <p:blipFill>
          <a:blip r:embed="rId2"/>
          <a:stretch>
            <a:fillRect/>
          </a:stretch>
        </p:blipFill>
        <p:spPr>
          <a:xfrm>
            <a:off x="7562434" y="2215902"/>
            <a:ext cx="4313238" cy="2426196"/>
          </a:xfrm>
        </p:spPr>
      </p:pic>
    </p:spTree>
    <p:extLst>
      <p:ext uri="{BB962C8B-B14F-4D97-AF65-F5344CB8AC3E}">
        <p14:creationId xmlns:p14="http://schemas.microsoft.com/office/powerpoint/2010/main" val="369173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877306" y="690370"/>
            <a:ext cx="8911687" cy="701108"/>
          </a:xfrm>
        </p:spPr>
        <p:txBody>
          <a:bodyPr>
            <a:normAutofit/>
          </a:bodyPr>
          <a:lstStyle/>
          <a:p>
            <a:r>
              <a:rPr lang="en-US" sz="2800" b="1" dirty="0"/>
              <a:t>WHITE BOX TESTING</a:t>
            </a:r>
          </a:p>
        </p:txBody>
      </p:sp>
      <p:sp>
        <p:nvSpPr>
          <p:cNvPr id="3" name="Content Placeholder 2">
            <a:extLst>
              <a:ext uri="{FF2B5EF4-FFF2-40B4-BE49-F238E27FC236}">
                <a16:creationId xmlns:a16="http://schemas.microsoft.com/office/drawing/2014/main" id="{10B797D3-AF1E-2FBA-DDAF-A14C2F1D4E1D}"/>
              </a:ext>
            </a:extLst>
          </p:cNvPr>
          <p:cNvSpPr>
            <a:spLocks noGrp="1"/>
          </p:cNvSpPr>
          <p:nvPr>
            <p:ph sz="half" idx="1"/>
          </p:nvPr>
        </p:nvSpPr>
        <p:spPr>
          <a:xfrm>
            <a:off x="397566" y="1540189"/>
            <a:ext cx="5698434" cy="3777622"/>
          </a:xfrm>
          <a:solidFill>
            <a:schemeClr val="bg1">
              <a:lumMod val="95000"/>
            </a:schemeClr>
          </a:solidFill>
        </p:spPr>
        <p:txBody>
          <a:bodyPr>
            <a:normAutofit fontScale="92500" lnSpcReduction="20000"/>
          </a:bodyPr>
          <a:lstStyle/>
          <a:p>
            <a:pPr algn="just"/>
            <a:r>
              <a:rPr lang="en-US"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White box testing</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adalah</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Teknik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pengujian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software yang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berfokus</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pada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komponen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didalam</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software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seperti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desain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struktur</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kode</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dan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cara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kerja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software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ketika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dijalankan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Pada white box testing,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kode</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yang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digunakan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untuk</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membuat</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software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bisa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dilihat</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oleh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penguji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Karena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itu</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white box testing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disebut</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juga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dengan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clear box testing, open box testing, code-based testing,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atau</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structural testing.</a:t>
            </a:r>
          </a:p>
          <a:p>
            <a:pPr algn="just"/>
            <a:r>
              <a:rPr lang="en-US"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Tujuan</a:t>
            </a:r>
            <a:r>
              <a:rPr lang="en-US"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dari</a:t>
            </a:r>
            <a:r>
              <a:rPr lang="en-US"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white box testing</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adalah</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untuk</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mengetahui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alur</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pengiriman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data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dari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input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hingga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output,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kegunaan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dan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keamanan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software. </a:t>
            </a:r>
          </a:p>
          <a:p>
            <a:pPr algn="just"/>
            <a:r>
              <a:rPr lang="en-US"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
            </a:r>
            <a:r>
              <a:rPr lang="id-ID" sz="1800" u="sng"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etode yang digunakan dalam White Box Testing</a:t>
            </a:r>
            <a:r>
              <a:rPr lang="id-ID" sz="1800"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antara lain: Statement Coverage, Branch Coverage, dan Path Coverage. Statement Coverage menguji setiap baris kode program, Branch Coverage menguji setiap percabangan dalam kode, dan Path Coverage menguji semua kemungkinan jalur eksekusi kode.</a:t>
            </a: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587B585E-FCC6-7902-3434-6FD878DE891E}"/>
              </a:ext>
            </a:extLst>
          </p:cNvPr>
          <p:cNvSpPr txBox="1">
            <a:spLocks/>
          </p:cNvSpPr>
          <p:nvPr/>
        </p:nvSpPr>
        <p:spPr>
          <a:xfrm>
            <a:off x="6102634" y="1540189"/>
            <a:ext cx="5698434" cy="3777622"/>
          </a:xfrm>
          <a:prstGeom prst="rect">
            <a:avLst/>
          </a:prstGeom>
          <a:solidFill>
            <a:schemeClr val="bg1">
              <a:lumMod val="95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a:t>
            </a:r>
            <a:r>
              <a:rPr lang="id-ID" sz="1600" u="sng"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euntungan dari menggunakan White Box Testing</a:t>
            </a:r>
            <a:r>
              <a:rPr lang="id-ID" sz="1600"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antara lain: dapat mengidentifikasi kesalahan pada tingkat kode, memastikan bahwa setiap baris kode telah diuji, dan membantu meningkatkan kualitas dan keandalan perangkat lunak.</a:t>
            </a:r>
            <a:endParaRPr lang="en-US" sz="1600"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160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Cara </a:t>
            </a:r>
            <a:r>
              <a:rPr lang="en-US" sz="1600"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Kerja</a:t>
            </a:r>
            <a:r>
              <a:rPr lang="en-US" sz="160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60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Metode White Box Testing</a:t>
            </a:r>
            <a:r>
              <a:rPr lang="en-US"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yaitu</a:t>
            </a:r>
            <a:r>
              <a:rPr lang="id-ID"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dilakukan dengan memeriksa kode sumber program dan melakukan pengujian pada setiap jalur kode. Pengujian ini dilakukan dengan menggunakan teknik seperti statement coverage, branch coverage, dan path coverage. Dengan teknik ini, kita dapat memastikan bahwa setiap jalur kode telah diuji dan tidak ada bagian dari kode yang tidak tercakup dalam pengujian.</a:t>
            </a: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95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961323" y="730127"/>
            <a:ext cx="9733728" cy="581838"/>
          </a:xfrm>
        </p:spPr>
        <p:txBody>
          <a:bodyPr>
            <a:noAutofit/>
          </a:bodyPr>
          <a:lstStyle/>
          <a:p>
            <a:r>
              <a:rPr lang="en-US" sz="2400" b="1" dirty="0"/>
              <a:t>CI/CD (Continuous integration/Continuous Deployment)</a:t>
            </a:r>
          </a:p>
        </p:txBody>
      </p:sp>
      <p:sp>
        <p:nvSpPr>
          <p:cNvPr id="3" name="Content Placeholder 2">
            <a:extLst>
              <a:ext uri="{FF2B5EF4-FFF2-40B4-BE49-F238E27FC236}">
                <a16:creationId xmlns:a16="http://schemas.microsoft.com/office/drawing/2014/main" id="{10B797D3-AF1E-2FBA-DDAF-A14C2F1D4E1D}"/>
              </a:ext>
            </a:extLst>
          </p:cNvPr>
          <p:cNvSpPr>
            <a:spLocks noGrp="1"/>
          </p:cNvSpPr>
          <p:nvPr>
            <p:ph sz="half" idx="1"/>
          </p:nvPr>
        </p:nvSpPr>
        <p:spPr>
          <a:xfrm>
            <a:off x="397566" y="1540189"/>
            <a:ext cx="4717773" cy="4357028"/>
          </a:xfrm>
          <a:solidFill>
            <a:schemeClr val="bg1">
              <a:lumMod val="95000"/>
            </a:schemeClr>
          </a:solidFill>
        </p:spPr>
        <p:txBody>
          <a:bodyPr>
            <a:normAutofit fontScale="92500" lnSpcReduction="20000"/>
          </a:bodyPr>
          <a:lstStyle/>
          <a:p>
            <a:pPr algn="just"/>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CI/CD (Continuous Integration/Continuous Deployment) adalah suatu praktik dalam pengembangan perangkat lunak yang bertujuan untuk meningkatkan produktivitas, kualitas, dan kecepatan dalam pengembangan perangkat lunak. </a:t>
            </a:r>
            <a:endPar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18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Manfaat</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CI/CD</a:t>
            </a:r>
          </a:p>
          <a:p>
            <a:pPr algn="just">
              <a:buFont typeface="Arial" panose="020B0604020202020204" pitchFamily="34" charset="0"/>
              <a:buChar char="•"/>
            </a:pP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Mengurangi risiko kesalahan manusia melalui otomatisasi pengujian dan penerapan.</a:t>
            </a:r>
          </a:p>
          <a:p>
            <a:pPr algn="just">
              <a:buFont typeface="Arial" panose="020B0604020202020204" pitchFamily="34" charset="0"/>
              <a:buChar char="•"/>
            </a:pP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Peningkatan kualitas perangkat lunak dengan mendeteksi masalah dan bug lebih awal.</a:t>
            </a:r>
          </a:p>
          <a:p>
            <a:pPr algn="just">
              <a:buFont typeface="Arial" panose="020B0604020202020204" pitchFamily="34" charset="0"/>
              <a:buChar char="•"/>
            </a:pP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Peningkatan produktivitas dengan merilis perangkat lunak lebih sering dan responsif terhadap kebutuhan pelanggan.</a:t>
            </a:r>
          </a:p>
          <a:p>
            <a:pPr algn="just">
              <a:buFont typeface="Arial" panose="020B0604020202020204" pitchFamily="34" charset="0"/>
              <a:buChar char="•"/>
            </a:pP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Penghematan waktu dan biaya dengan otomatisasi proses pengujian dan penerapan.</a:t>
            </a:r>
          </a:p>
          <a:p>
            <a:pPr algn="just"/>
            <a:endPar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587B585E-FCC6-7902-3434-6FD878DE891E}"/>
              </a:ext>
            </a:extLst>
          </p:cNvPr>
          <p:cNvSpPr txBox="1">
            <a:spLocks/>
          </p:cNvSpPr>
          <p:nvPr/>
        </p:nvSpPr>
        <p:spPr>
          <a:xfrm>
            <a:off x="5698435" y="1540189"/>
            <a:ext cx="6102633" cy="4357028"/>
          </a:xfrm>
          <a:prstGeom prst="rect">
            <a:avLst/>
          </a:prstGeom>
          <a:solidFill>
            <a:schemeClr val="bg1">
              <a:lumMod val="95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b="1" dirty="0">
                <a:latin typeface="Times New Roman" panose="02020603050405020304" pitchFamily="18" charset="0"/>
                <a:cs typeface="Times New Roman" panose="02020603050405020304" pitchFamily="18" charset="0"/>
              </a:rPr>
              <a:t>CI (Continuous Integration) </a:t>
            </a:r>
            <a:r>
              <a:rPr lang="en-US" sz="1600" b="1" dirty="0" err="1">
                <a:latin typeface="Times New Roman" panose="02020603050405020304" pitchFamily="18" charset="0"/>
                <a:cs typeface="Times New Roman" panose="02020603050405020304" pitchFamily="18" charset="0"/>
              </a:rPr>
              <a:t>adalah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praktik</a:t>
            </a:r>
            <a:r>
              <a:rPr lang="en-US" sz="1600" b="1" dirty="0">
                <a:latin typeface="Times New Roman" panose="02020603050405020304" pitchFamily="18" charset="0"/>
                <a:cs typeface="Times New Roman" panose="02020603050405020304" pitchFamily="18" charset="0"/>
              </a:rPr>
              <a:t> di mana </a:t>
            </a:r>
            <a:r>
              <a:rPr lang="en-US" sz="1600" b="1" dirty="0" err="1">
                <a:latin typeface="Times New Roman" panose="02020603050405020304" pitchFamily="18" charset="0"/>
                <a:cs typeface="Times New Roman" panose="02020603050405020304" pitchFamily="18" charset="0"/>
              </a:rPr>
              <a:t>anggota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tim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pengembangan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secara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teratur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menggabungkan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kode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mereka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dalam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repositori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bersama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Setiap</a:t>
            </a:r>
            <a:r>
              <a:rPr lang="en-US" sz="1600" b="1" dirty="0">
                <a:latin typeface="Times New Roman" panose="02020603050405020304" pitchFamily="18" charset="0"/>
                <a:cs typeface="Times New Roman" panose="02020603050405020304" pitchFamily="18" charset="0"/>
              </a:rPr>
              <a:t> kali </a:t>
            </a:r>
            <a:r>
              <a:rPr lang="en-US" sz="1600" b="1" dirty="0" err="1">
                <a:latin typeface="Times New Roman" panose="02020603050405020304" pitchFamily="18" charset="0"/>
                <a:cs typeface="Times New Roman" panose="02020603050405020304" pitchFamily="18" charset="0"/>
              </a:rPr>
              <a:t>perubahan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kode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diintegrasikan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otomatisasi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akan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memicu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serangkaian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tes</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otomatis</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untuk</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memeriksa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apakah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perubahan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tersebut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memecahkan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atau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merusak</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aplikasi</a:t>
            </a:r>
            <a:r>
              <a:rPr lang="en-US" sz="1600" b="1" dirty="0">
                <a:latin typeface="Times New Roman" panose="02020603050405020304" pitchFamily="18" charset="0"/>
                <a:cs typeface="Times New Roman" panose="02020603050405020304" pitchFamily="18" charset="0"/>
              </a:rPr>
              <a:t>. Jika </a:t>
            </a:r>
            <a:r>
              <a:rPr lang="en-US" sz="1600" b="1" dirty="0" err="1">
                <a:latin typeface="Times New Roman" panose="02020603050405020304" pitchFamily="18" charset="0"/>
                <a:cs typeface="Times New Roman" panose="02020603050405020304" pitchFamily="18" charset="0"/>
              </a:rPr>
              <a:t>semua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tes</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berhasil</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perubahan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tersebut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dianggap</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aman</a:t>
            </a:r>
            <a:r>
              <a:rPr lang="en-US" sz="1600" b="1" dirty="0">
                <a:latin typeface="Times New Roman" panose="02020603050405020304" pitchFamily="18" charset="0"/>
                <a:cs typeface="Times New Roman" panose="02020603050405020304" pitchFamily="18" charset="0"/>
              </a:rPr>
              <a:t> dan </a:t>
            </a:r>
            <a:r>
              <a:rPr lang="en-US" sz="1600" b="1" dirty="0" err="1">
                <a:latin typeface="Times New Roman" panose="02020603050405020304" pitchFamily="18" charset="0"/>
                <a:cs typeface="Times New Roman" panose="02020603050405020304" pitchFamily="18" charset="0"/>
              </a:rPr>
              <a:t>dapat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diintegrasikan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dalam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kode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utama</a:t>
            </a:r>
            <a:r>
              <a:rPr lang="en-US" sz="1600" b="1" dirty="0">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rPr>
              <a:t>CD (Continuous Deployment) </a:t>
            </a:r>
            <a:r>
              <a:rPr lang="en-US" sz="1600" b="1" dirty="0" err="1">
                <a:latin typeface="Times New Roman" panose="02020603050405020304" pitchFamily="18" charset="0"/>
                <a:cs typeface="Times New Roman" panose="02020603050405020304" pitchFamily="18" charset="0"/>
              </a:rPr>
              <a:t>adalah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langkah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selanjutnya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setelah</a:t>
            </a:r>
            <a:r>
              <a:rPr lang="en-US" sz="1600" b="1" dirty="0">
                <a:latin typeface="Times New Roman" panose="02020603050405020304" pitchFamily="18" charset="0"/>
                <a:cs typeface="Times New Roman" panose="02020603050405020304" pitchFamily="18" charset="0"/>
              </a:rPr>
              <a:t> Continuous Integration. </a:t>
            </a:r>
            <a:r>
              <a:rPr lang="en-US" sz="1600" b="1" dirty="0" err="1">
                <a:latin typeface="Times New Roman" panose="02020603050405020304" pitchFamily="18" charset="0"/>
                <a:cs typeface="Times New Roman" panose="02020603050405020304" pitchFamily="18" charset="0"/>
              </a:rPr>
              <a:t>Dalam</a:t>
            </a:r>
            <a:r>
              <a:rPr lang="en-US" sz="1600" b="1" dirty="0">
                <a:latin typeface="Times New Roman" panose="02020603050405020304" pitchFamily="18" charset="0"/>
                <a:cs typeface="Times New Roman" panose="02020603050405020304" pitchFamily="18" charset="0"/>
              </a:rPr>
              <a:t> CD, </a:t>
            </a:r>
            <a:r>
              <a:rPr lang="en-US" sz="1600" b="1" dirty="0" err="1">
                <a:latin typeface="Times New Roman" panose="02020603050405020304" pitchFamily="18" charset="0"/>
                <a:cs typeface="Times New Roman" panose="02020603050405020304" pitchFamily="18" charset="0"/>
              </a:rPr>
              <a:t>setiap</a:t>
            </a:r>
            <a:r>
              <a:rPr lang="en-US" sz="1600" b="1" dirty="0">
                <a:latin typeface="Times New Roman" panose="02020603050405020304" pitchFamily="18" charset="0"/>
                <a:cs typeface="Times New Roman" panose="02020603050405020304" pitchFamily="18" charset="0"/>
              </a:rPr>
              <a:t> kali </a:t>
            </a:r>
            <a:r>
              <a:rPr lang="en-US" sz="1600" b="1" dirty="0" err="1">
                <a:latin typeface="Times New Roman" panose="02020603050405020304" pitchFamily="18" charset="0"/>
                <a:cs typeface="Times New Roman" panose="02020603050405020304" pitchFamily="18" charset="0"/>
              </a:rPr>
              <a:t>ada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perubahan</a:t>
            </a:r>
            <a:r>
              <a:rPr lang="en-US" sz="1600" b="1" dirty="0">
                <a:latin typeface="Times New Roman" panose="02020603050405020304" pitchFamily="18" charset="0"/>
                <a:cs typeface="Times New Roman" panose="02020603050405020304" pitchFamily="18" charset="0"/>
              </a:rPr>
              <a:t> yang </a:t>
            </a:r>
            <a:r>
              <a:rPr lang="en-US" sz="1600" b="1" dirty="0" err="1">
                <a:latin typeface="Times New Roman" panose="02020603050405020304" pitchFamily="18" charset="0"/>
                <a:cs typeface="Times New Roman" panose="02020603050405020304" pitchFamily="18" charset="0"/>
              </a:rPr>
              <a:t>diintegrasikan</a:t>
            </a:r>
            <a:r>
              <a:rPr lang="en-US" sz="1600" b="1" dirty="0">
                <a:latin typeface="Times New Roman" panose="02020603050405020304" pitchFamily="18" charset="0"/>
                <a:cs typeface="Times New Roman" panose="02020603050405020304" pitchFamily="18" charset="0"/>
              </a:rPr>
              <a:t> dan </a:t>
            </a:r>
            <a:r>
              <a:rPr lang="en-US" sz="1600" b="1" dirty="0" err="1">
                <a:latin typeface="Times New Roman" panose="02020603050405020304" pitchFamily="18" charset="0"/>
                <a:cs typeface="Times New Roman" panose="02020603050405020304" pitchFamily="18" charset="0"/>
              </a:rPr>
              <a:t>tes</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berhasil</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perangkat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lunak</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tersebut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secara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otomatis</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diterapkan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lingkungan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produksi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atau</a:t>
            </a:r>
            <a:r>
              <a:rPr lang="en-US" sz="1600" b="1" dirty="0">
                <a:latin typeface="Times New Roman" panose="02020603050405020304" pitchFamily="18" charset="0"/>
                <a:cs typeface="Times New Roman" panose="02020603050405020304" pitchFamily="18" charset="0"/>
              </a:rPr>
              <a:t> staging </a:t>
            </a:r>
            <a:r>
              <a:rPr lang="en-US" sz="1600" b="1" dirty="0" err="1">
                <a:latin typeface="Times New Roman" panose="02020603050405020304" pitchFamily="18" charset="0"/>
                <a:cs typeface="Times New Roman" panose="02020603050405020304" pitchFamily="18" charset="0"/>
              </a:rPr>
              <a:t>untuk</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konsumen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atau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pengguna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akhir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Tujuannya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adalah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untuk</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membuat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rilis</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perangkat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lunak</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menjadi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lebih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cepat</a:t>
            </a:r>
            <a:r>
              <a:rPr lang="en-US" sz="1600" b="1" dirty="0">
                <a:latin typeface="Times New Roman" panose="02020603050405020304" pitchFamily="18" charset="0"/>
                <a:cs typeface="Times New Roman" panose="02020603050405020304" pitchFamily="18" charset="0"/>
              </a:rPr>
              <a:t> dan </a:t>
            </a:r>
            <a:r>
              <a:rPr lang="en-US" sz="1600" b="1" dirty="0" err="1">
                <a:latin typeface="Times New Roman" panose="02020603050405020304" pitchFamily="18" charset="0"/>
                <a:cs typeface="Times New Roman" panose="02020603050405020304" pitchFamily="18" charset="0"/>
              </a:rPr>
              <a:t>lebih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terprediksi</a:t>
            </a:r>
            <a:r>
              <a:rPr lang="en-US" sz="1600" b="1" dirty="0">
                <a:latin typeface="Times New Roman" panose="02020603050405020304" pitchFamily="18" charset="0"/>
                <a:cs typeface="Times New Roman" panose="02020603050405020304" pitchFamily="18" charset="0"/>
              </a:rPr>
              <a:t>.</a:t>
            </a:r>
          </a:p>
          <a:p>
            <a:pPr algn="just"/>
            <a:endParaRPr lang="en-US" sz="1600" b="1" dirty="0"/>
          </a:p>
          <a:p>
            <a:pPr algn="just"/>
            <a:endParaRPr lang="en-US" sz="1600" b="1" dirty="0"/>
          </a:p>
        </p:txBody>
      </p:sp>
    </p:spTree>
    <p:extLst>
      <p:ext uri="{BB962C8B-B14F-4D97-AF65-F5344CB8AC3E}">
        <p14:creationId xmlns:p14="http://schemas.microsoft.com/office/powerpoint/2010/main" val="3168028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50574"/>
          </a:xfrm>
        </p:spPr>
        <p:txBody>
          <a:bodyPr/>
          <a:lstStyle/>
          <a:p>
            <a:pPr marL="0" indent="0">
              <a:buNone/>
            </a:pPr>
            <a:r>
              <a:rPr lang="en-US" dirty="0"/>
              <a:t>1 </a:t>
            </a:r>
            <a:r>
              <a:rPr lang="en-US" dirty="0" err="1"/>
              <a:t>Siapkan</a:t>
            </a:r>
            <a:r>
              <a:rPr lang="en-US" dirty="0"/>
              <a:t> File yang </a:t>
            </a:r>
            <a:r>
              <a:rPr lang="en-US" dirty="0" err="1"/>
              <a:t>ingin</a:t>
            </a:r>
            <a:r>
              <a:rPr lang="en-US" dirty="0"/>
              <a:t> di Uji </a:t>
            </a:r>
            <a:r>
              <a:rPr lang="en-US" dirty="0" err="1"/>
              <a:t>misalnya</a:t>
            </a:r>
            <a:r>
              <a:rPr lang="en-US" dirty="0"/>
              <a:t> </a:t>
            </a:r>
            <a:r>
              <a:rPr lang="en-US" dirty="0" err="1"/>
              <a:t>disini</a:t>
            </a:r>
            <a:r>
              <a:rPr lang="en-US" dirty="0"/>
              <a:t> Fuzzy.py</a:t>
            </a:r>
          </a:p>
        </p:txBody>
      </p:sp>
      <p:pic>
        <p:nvPicPr>
          <p:cNvPr id="4" name="Picture 3">
            <a:extLst>
              <a:ext uri="{FF2B5EF4-FFF2-40B4-BE49-F238E27FC236}">
                <a16:creationId xmlns:a16="http://schemas.microsoft.com/office/drawing/2014/main" id="{1C156B2F-9DD8-048F-7A6A-F6FFA7F6C769}"/>
              </a:ext>
            </a:extLst>
          </p:cNvPr>
          <p:cNvPicPr>
            <a:picLocks noChangeAspect="1"/>
          </p:cNvPicPr>
          <p:nvPr/>
        </p:nvPicPr>
        <p:blipFill>
          <a:blip r:embed="rId2"/>
          <a:stretch>
            <a:fillRect/>
          </a:stretch>
        </p:blipFill>
        <p:spPr>
          <a:xfrm>
            <a:off x="1928192" y="1775791"/>
            <a:ext cx="8335615" cy="4686495"/>
          </a:xfrm>
          <a:prstGeom prst="rect">
            <a:avLst/>
          </a:prstGeom>
        </p:spPr>
      </p:pic>
    </p:spTree>
    <p:extLst>
      <p:ext uri="{BB962C8B-B14F-4D97-AF65-F5344CB8AC3E}">
        <p14:creationId xmlns:p14="http://schemas.microsoft.com/office/powerpoint/2010/main" val="410923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50574"/>
          </a:xfrm>
        </p:spPr>
        <p:txBody>
          <a:bodyPr/>
          <a:lstStyle/>
          <a:p>
            <a:pPr marL="0" indent="0">
              <a:buNone/>
            </a:pPr>
            <a:r>
              <a:rPr lang="en-US" dirty="0"/>
              <a:t>2. </a:t>
            </a:r>
            <a:r>
              <a:rPr lang="en-US" dirty="0" err="1"/>
              <a:t>Buatlah</a:t>
            </a:r>
            <a:r>
              <a:rPr lang="en-US" dirty="0"/>
              <a:t> File </a:t>
            </a:r>
            <a:r>
              <a:rPr lang="en-US" dirty="0" err="1"/>
              <a:t>dengan</a:t>
            </a:r>
            <a:r>
              <a:rPr lang="en-US" dirty="0"/>
              <a:t> </a:t>
            </a:r>
            <a:r>
              <a:rPr lang="en-US" dirty="0" err="1"/>
              <a:t>nama</a:t>
            </a:r>
            <a:r>
              <a:rPr lang="en-US" dirty="0"/>
              <a:t> test_fuzzy.py </a:t>
            </a:r>
            <a:r>
              <a:rPr lang="en-US" dirty="0" err="1"/>
              <a:t>isi</a:t>
            </a:r>
            <a:r>
              <a:rPr lang="en-US" dirty="0"/>
              <a:t> </a:t>
            </a:r>
            <a:r>
              <a:rPr lang="en-US" dirty="0" err="1"/>
              <a:t>dengan</a:t>
            </a:r>
            <a:r>
              <a:rPr lang="en-US" dirty="0"/>
              <a:t> </a:t>
            </a:r>
            <a:r>
              <a:rPr lang="en-US" dirty="0" err="1"/>
              <a:t>fungsi</a:t>
            </a:r>
            <a:r>
              <a:rPr lang="en-US" dirty="0"/>
              <a:t> yang </a:t>
            </a:r>
            <a:r>
              <a:rPr lang="en-US" dirty="0" err="1"/>
              <a:t>ingin</a:t>
            </a:r>
            <a:r>
              <a:rPr lang="en-US" dirty="0"/>
              <a:t> di test</a:t>
            </a:r>
          </a:p>
        </p:txBody>
      </p:sp>
      <p:pic>
        <p:nvPicPr>
          <p:cNvPr id="4" name="Picture 3">
            <a:extLst>
              <a:ext uri="{FF2B5EF4-FFF2-40B4-BE49-F238E27FC236}">
                <a16:creationId xmlns:a16="http://schemas.microsoft.com/office/drawing/2014/main" id="{E1E8B33B-97A1-DCB2-937C-7A45F0D84246}"/>
              </a:ext>
            </a:extLst>
          </p:cNvPr>
          <p:cNvPicPr>
            <a:picLocks noChangeAspect="1"/>
          </p:cNvPicPr>
          <p:nvPr/>
        </p:nvPicPr>
        <p:blipFill>
          <a:blip r:embed="rId2"/>
          <a:stretch>
            <a:fillRect/>
          </a:stretch>
        </p:blipFill>
        <p:spPr>
          <a:xfrm>
            <a:off x="1928193" y="1775791"/>
            <a:ext cx="8335614" cy="4686495"/>
          </a:xfrm>
          <a:prstGeom prst="rect">
            <a:avLst/>
          </a:prstGeom>
        </p:spPr>
      </p:pic>
    </p:spTree>
    <p:extLst>
      <p:ext uri="{BB962C8B-B14F-4D97-AF65-F5344CB8AC3E}">
        <p14:creationId xmlns:p14="http://schemas.microsoft.com/office/powerpoint/2010/main" val="223986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50574"/>
          </a:xfrm>
        </p:spPr>
        <p:txBody>
          <a:bodyPr/>
          <a:lstStyle/>
          <a:p>
            <a:pPr marL="0" indent="0">
              <a:buNone/>
            </a:pPr>
            <a:r>
              <a:rPr lang="en-US" dirty="0"/>
              <a:t>3. Buka terminal </a:t>
            </a:r>
            <a:r>
              <a:rPr lang="en-US" dirty="0" err="1"/>
              <a:t>ketik</a:t>
            </a:r>
            <a:r>
              <a:rPr lang="en-US" dirty="0"/>
              <a:t> python test_fuzzy.py </a:t>
            </a:r>
            <a:r>
              <a:rPr lang="en-US" dirty="0" err="1"/>
              <a:t>untuk</a:t>
            </a:r>
            <a:r>
              <a:rPr lang="en-US" dirty="0"/>
              <a:t> </a:t>
            </a:r>
            <a:r>
              <a:rPr lang="en-US" dirty="0" err="1"/>
              <a:t>melakukan</a:t>
            </a:r>
            <a:r>
              <a:rPr lang="en-US" dirty="0"/>
              <a:t> testing di local</a:t>
            </a:r>
          </a:p>
        </p:txBody>
      </p:sp>
      <p:pic>
        <p:nvPicPr>
          <p:cNvPr id="4" name="Picture 3">
            <a:extLst>
              <a:ext uri="{FF2B5EF4-FFF2-40B4-BE49-F238E27FC236}">
                <a16:creationId xmlns:a16="http://schemas.microsoft.com/office/drawing/2014/main" id="{F39BF631-4088-5C1C-70ED-8D47DE592411}"/>
              </a:ext>
            </a:extLst>
          </p:cNvPr>
          <p:cNvPicPr>
            <a:picLocks noChangeAspect="1"/>
          </p:cNvPicPr>
          <p:nvPr/>
        </p:nvPicPr>
        <p:blipFill>
          <a:blip r:embed="rId2"/>
          <a:stretch>
            <a:fillRect/>
          </a:stretch>
        </p:blipFill>
        <p:spPr>
          <a:xfrm>
            <a:off x="1789046" y="1775791"/>
            <a:ext cx="8335615" cy="4686495"/>
          </a:xfrm>
          <a:prstGeom prst="rect">
            <a:avLst/>
          </a:prstGeom>
        </p:spPr>
      </p:pic>
    </p:spTree>
    <p:extLst>
      <p:ext uri="{BB962C8B-B14F-4D97-AF65-F5344CB8AC3E}">
        <p14:creationId xmlns:p14="http://schemas.microsoft.com/office/powerpoint/2010/main" val="154348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50574"/>
          </a:xfrm>
        </p:spPr>
        <p:txBody>
          <a:bodyPr/>
          <a:lstStyle/>
          <a:p>
            <a:pPr marL="0" indent="0">
              <a:buNone/>
            </a:pPr>
            <a:r>
              <a:rPr lang="en-US" dirty="0"/>
              <a:t>4. Buka Github.com </a:t>
            </a:r>
            <a:r>
              <a:rPr lang="en-US" dirty="0" err="1"/>
              <a:t>buat</a:t>
            </a:r>
            <a:r>
              <a:rPr lang="en-US" dirty="0"/>
              <a:t> repository </a:t>
            </a:r>
            <a:r>
              <a:rPr lang="en-US" dirty="0" err="1"/>
              <a:t>baru</a:t>
            </a:r>
            <a:r>
              <a:rPr lang="en-US" dirty="0"/>
              <a:t>, Lalu upload project</a:t>
            </a:r>
          </a:p>
        </p:txBody>
      </p:sp>
      <p:pic>
        <p:nvPicPr>
          <p:cNvPr id="4" name="Picture 3">
            <a:extLst>
              <a:ext uri="{FF2B5EF4-FFF2-40B4-BE49-F238E27FC236}">
                <a16:creationId xmlns:a16="http://schemas.microsoft.com/office/drawing/2014/main" id="{075F9DE5-55A5-225E-6DF6-E2DD1E56BF67}"/>
              </a:ext>
            </a:extLst>
          </p:cNvPr>
          <p:cNvPicPr>
            <a:picLocks noChangeAspect="1"/>
          </p:cNvPicPr>
          <p:nvPr/>
        </p:nvPicPr>
        <p:blipFill>
          <a:blip r:embed="rId2"/>
          <a:stretch>
            <a:fillRect/>
          </a:stretch>
        </p:blipFill>
        <p:spPr>
          <a:xfrm>
            <a:off x="1789046" y="1762539"/>
            <a:ext cx="8335614" cy="4719033"/>
          </a:xfrm>
          <a:prstGeom prst="rect">
            <a:avLst/>
          </a:prstGeom>
        </p:spPr>
      </p:pic>
    </p:spTree>
    <p:extLst>
      <p:ext uri="{BB962C8B-B14F-4D97-AF65-F5344CB8AC3E}">
        <p14:creationId xmlns:p14="http://schemas.microsoft.com/office/powerpoint/2010/main" val="31995738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1210</TotalTime>
  <Words>798</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Wisp</vt:lpstr>
      <vt:lpstr>PENGENALAN  UNIT TEST DAN WHITE BOX TESTING</vt:lpstr>
      <vt:lpstr>PowerPoint Presentation</vt:lpstr>
      <vt:lpstr>UNIT TEST</vt:lpstr>
      <vt:lpstr>WHITE BOX TESTING</vt:lpstr>
      <vt:lpstr>CI/CD (Continuous integration/Continuous Deployment)</vt:lpstr>
      <vt:lpstr>Cara Kerja CI/CD Dengan Studi Kasus</vt:lpstr>
      <vt:lpstr>Cara Kerja CI/CD Dengan Studi Kasus</vt:lpstr>
      <vt:lpstr>Cara Kerja CI/CD Dengan Studi Kasus</vt:lpstr>
      <vt:lpstr>Cara Kerja CI/CD Dengan Studi Kasus</vt:lpstr>
      <vt:lpstr>Cara Kerja CI/CD Dengan Studi Kasus</vt:lpstr>
      <vt:lpstr>Cara Kerja CI/CD Dengan Studi Kasus</vt:lpstr>
      <vt:lpstr>Cara Kerja CI/CD Dengan Studi Kasus</vt:lpstr>
      <vt:lpstr>Cara Kerja CI/CD Dengan Studi Kasus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UNIT TEST DAN WHITE BOX TESTING</dc:title>
  <dc:creator>Lenovo</dc:creator>
  <cp:lastModifiedBy>Lenovo</cp:lastModifiedBy>
  <cp:revision>2</cp:revision>
  <dcterms:created xsi:type="dcterms:W3CDTF">2023-10-28T07:02:06Z</dcterms:created>
  <dcterms:modified xsi:type="dcterms:W3CDTF">2023-10-30T03:21:32Z</dcterms:modified>
</cp:coreProperties>
</file>