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9" r:id="rId1"/>
  </p:sldMasterIdLst>
  <p:notesMasterIdLst>
    <p:notesMasterId r:id="rId12"/>
  </p:notesMasterIdLst>
  <p:sldIdLst>
    <p:sldId id="270" r:id="rId2"/>
    <p:sldId id="357" r:id="rId3"/>
    <p:sldId id="359" r:id="rId4"/>
    <p:sldId id="360" r:id="rId5"/>
    <p:sldId id="363" r:id="rId6"/>
    <p:sldId id="365" r:id="rId7"/>
    <p:sldId id="364" r:id="rId8"/>
    <p:sldId id="366" r:id="rId9"/>
    <p:sldId id="367" r:id="rId10"/>
    <p:sldId id="356" r:id="rId11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87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21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496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512EA-4EBA-4E2C-9DAB-C5514957C4C3}" type="datetimeFigureOut">
              <a:t>20/08/25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8E9C9-96A7-4E79-86B1-7B0DE63C370C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0158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7C57EF8F-8361-448B-B33D-B27F754A85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DD545CD-AACE-464A-8873-AFDA579DE3B8}" type="slidenum">
              <a:rPr lang="nl-NL" altLang="it-IT">
                <a:latin typeface="Arial" panose="020B0604020202020204" pitchFamily="34" charset="0"/>
              </a:rPr>
              <a:pPr/>
              <a:t>1</a:t>
            </a:fld>
            <a:endParaRPr lang="nl-NL" altLang="it-IT">
              <a:latin typeface="Arial" panose="020B0604020202020204" pitchFamily="34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7461A36A-26A4-442B-A193-C48F58FB7F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9575" y="703263"/>
            <a:ext cx="6046788" cy="3402012"/>
          </a:xfrm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393DB840-CA14-4E5B-BB44-138D926D3B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5988" y="4340225"/>
            <a:ext cx="5026025" cy="4116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047" tIns="38524" rIns="77047" bIns="38524"/>
          <a:lstStyle/>
          <a:p>
            <a:pPr eaLnBrk="1" hangingPunct="1"/>
            <a:endParaRPr lang="en-US" altLang="it-IT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</p:spPr>
        <p:txBody>
          <a:bodyPr/>
          <a:lstStyle>
            <a:lvl1pPr>
              <a:defRPr>
                <a:solidFill>
                  <a:srgbClr val="800000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58F5CD9-6EAF-4B8B-9A4D-446D9D822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800000"/>
                </a:solidFill>
              </a:defRPr>
            </a:lvl1pPr>
          </a:lstStyle>
          <a:p>
            <a:pPr>
              <a:defRPr/>
            </a:pPr>
            <a:r>
              <a:rPr lang="it-IT" altLang="it-IT"/>
              <a:t>LEZIONE 1</a:t>
            </a:r>
            <a:endParaRPr lang="it-IT" alt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F5EC06-D9EF-421D-B636-55F4AACA0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800000"/>
                </a:solidFill>
              </a:defRPr>
            </a:lvl1pPr>
          </a:lstStyle>
          <a:p>
            <a:pPr>
              <a:defRPr/>
            </a:pPr>
            <a:r>
              <a:rPr lang="en-US"/>
              <a:t>NLP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BED50A0-78C5-42A3-8B38-E1A9DBE8C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8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EE87F2A-AB2C-4D87-BCA6-9B3A24192F3A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371030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800000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36C99A-F6EA-44E5-B86D-8086FD21B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it-IT" altLang="it-IT"/>
              <a:t>LEZIONE 1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A73AB2F-0E00-4C92-A508-186E6FD6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it-IT"/>
              <a:t>NLP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2268B54-0662-4EE2-B3E9-264D1DF0D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F91C6E6-09D2-40BD-91F2-E474F31023E0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355725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>
            <a:lvl1pPr>
              <a:defRPr>
                <a:solidFill>
                  <a:srgbClr val="800000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1144EC7-064D-4629-A13E-BC17C0C7C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609585" eaLnBrk="1" hangingPunct="1"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it-IT" altLang="it-IT"/>
              <a:t>LEZIONE 1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DBA2179-2FC3-4FAD-8BB0-1E9D316AF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609585"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it-IT"/>
              <a:t>NLP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AA0186A-B7F0-4F3A-A07F-0F1394DB0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609585" eaLnBrk="1" hangingPunct="1">
              <a:defRPr smtClean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87B9D4D-E2B4-4C02-A143-BFB594918081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591095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67">
                <a:solidFill>
                  <a:srgbClr val="800000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3EF3F9C-540B-468D-B525-7A1FFFBD5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800000"/>
                </a:solidFill>
              </a:defRPr>
            </a:lvl1pPr>
          </a:lstStyle>
          <a:p>
            <a:pPr>
              <a:defRPr/>
            </a:pPr>
            <a:r>
              <a:rPr lang="it-IT" altLang="it-IT"/>
              <a:t>LEZIONE 1</a:t>
            </a:r>
            <a:endParaRPr lang="it-IT" alt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FAC2101-7C3D-43D9-B409-B7ABFD750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800000"/>
                </a:solidFill>
              </a:defRPr>
            </a:lvl1pPr>
          </a:lstStyle>
          <a:p>
            <a:pPr>
              <a:defRPr/>
            </a:pPr>
            <a:r>
              <a:rPr lang="en-US"/>
              <a:t>NLP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E01E8D0-7250-4243-89B8-07E48DFA9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8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CD341D-7438-4FA4-973F-6F9EECBD14B9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985856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267" b="1" cap="small" baseline="0">
                <a:solidFill>
                  <a:srgbClr val="800000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1FC1CC5-72B4-4175-96AC-0AAB76C5D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it-IT" altLang="it-IT"/>
              <a:t>LEZIONE 1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FD2EC85-D444-4CAE-8A7C-2318EECBC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it-IT"/>
              <a:t>NLP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C7C0FDD-1C9E-4F9B-802B-D0D0B256B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FA0980B-2DE9-40AD-8A4E-40673DB95E95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268980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800000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BDFE60E-FCA5-4468-A238-A20DBCFC1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609585" eaLnBrk="1" hangingPunct="1">
              <a:defRPr smtClean="0">
                <a:solidFill>
                  <a:srgbClr val="800000"/>
                </a:solidFill>
              </a:defRPr>
            </a:lvl1pPr>
          </a:lstStyle>
          <a:p>
            <a:pPr>
              <a:defRPr/>
            </a:pPr>
            <a:r>
              <a:rPr lang="it-IT" altLang="it-IT"/>
              <a:t>LEZIONE 1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0C1C83E-6933-48CB-81DB-2D6C24A08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609585"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rgbClr val="800000"/>
                </a:solidFill>
              </a:defRPr>
            </a:lvl1pPr>
          </a:lstStyle>
          <a:p>
            <a:pPr>
              <a:defRPr/>
            </a:pPr>
            <a:r>
              <a:rPr lang="it-IT"/>
              <a:t>NLP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8580F37-86A5-4A66-88A3-29B44267A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609585" eaLnBrk="1" hangingPunct="1">
              <a:defRPr smtClean="0">
                <a:solidFill>
                  <a:srgbClr val="8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754FAF7-AB3B-4F7E-9E4D-EFD1BDE13684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043969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800000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74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74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C22FEF5-9EB2-453F-A5FE-EAB3C53E9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800000"/>
                </a:solidFill>
              </a:defRPr>
            </a:lvl1pPr>
          </a:lstStyle>
          <a:p>
            <a:pPr>
              <a:defRPr/>
            </a:pPr>
            <a:r>
              <a:rPr lang="it-IT" altLang="it-IT"/>
              <a:t>LEZIONE 1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8A33CE7-8F18-4DB0-B6A3-7B697BF44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800000"/>
                </a:solidFill>
              </a:defRPr>
            </a:lvl1pPr>
          </a:lstStyle>
          <a:p>
            <a:pPr>
              <a:defRPr/>
            </a:pPr>
            <a:r>
              <a:rPr lang="it-IT"/>
              <a:t>NLP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F4923DE-6083-4153-995D-8F0374F86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8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D30E12C-3274-4FAB-BA9C-E68E77B0C14D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618574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800000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501FED8-2700-48C7-87EB-F70A68172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800000"/>
                </a:solidFill>
              </a:defRPr>
            </a:lvl1pPr>
          </a:lstStyle>
          <a:p>
            <a:pPr>
              <a:defRPr/>
            </a:pPr>
            <a:r>
              <a:rPr lang="it-IT" altLang="it-IT"/>
              <a:t>LEZIONE 1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9426F0B-8BC6-4ADE-A8A8-5385F5179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800000"/>
                </a:solidFill>
              </a:defRPr>
            </a:lvl1pPr>
          </a:lstStyle>
          <a:p>
            <a:pPr>
              <a:defRPr/>
            </a:pPr>
            <a:r>
              <a:rPr lang="it-IT"/>
              <a:t>NLP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7582239-C1BB-485A-9FEE-F41A21AB9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8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DF7909B-0F24-4DCB-B54E-6ED0CFB1C016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331824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1FE9452-6A85-432A-9499-56CE62AA3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609585" eaLnBrk="1" hangingPunct="1">
              <a:defRPr smtClean="0">
                <a:solidFill>
                  <a:srgbClr val="800000"/>
                </a:solidFill>
              </a:defRPr>
            </a:lvl1pPr>
          </a:lstStyle>
          <a:p>
            <a:pPr>
              <a:defRPr/>
            </a:pPr>
            <a:r>
              <a:rPr lang="it-IT" altLang="it-IT"/>
              <a:t>LEZIONE 1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40F88F0-4AAD-4067-8504-06A96A4C4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609585"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rgbClr val="800000"/>
                </a:solidFill>
              </a:defRPr>
            </a:lvl1pPr>
          </a:lstStyle>
          <a:p>
            <a:pPr>
              <a:defRPr/>
            </a:pPr>
            <a:r>
              <a:rPr lang="it-IT"/>
              <a:t>NLP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10A01D4-5A85-4F93-84CF-2B84CC80E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609585" eaLnBrk="1" hangingPunct="1">
              <a:defRPr smtClean="0">
                <a:solidFill>
                  <a:srgbClr val="8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2D64222-F0E5-4BFA-B141-DC6F71D62566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6668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7" y="273049"/>
            <a:ext cx="4011084" cy="1162051"/>
          </a:xfrm>
        </p:spPr>
        <p:txBody>
          <a:bodyPr anchor="b"/>
          <a:lstStyle>
            <a:lvl1pPr algn="l">
              <a:defRPr sz="2667" b="1">
                <a:solidFill>
                  <a:srgbClr val="800000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7" y="1435104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6507EE9-0CDC-4148-8A28-DB77BBCD0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it-IT" altLang="it-IT"/>
              <a:t>LEZIONE 1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722D2B5-089D-434E-80AE-5C832BCCC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it-IT"/>
              <a:t>NLP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72FBC73-D206-45C1-96E4-53614CD92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8476B2D-B94D-4307-9644-89F667858B30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619964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it-IT" noProof="0"/>
              <a:t>Fare clic sull'icona per inserire un'immagine</a:t>
            </a:r>
            <a:endParaRPr lang="en-US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41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60E7B81-0415-45FD-AB81-D333AF2D0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it-IT" altLang="it-IT"/>
              <a:t>LEZIONE 1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3E77243-2F71-42BE-B622-2FC4DE67B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it-IT"/>
              <a:t>NLP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516188A-68ED-4AC6-B692-6ABAE89F0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6B338B3-9BD9-4219-AABA-FCF7A675F8C6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80816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nettore 1 8">
            <a:extLst>
              <a:ext uri="{FF2B5EF4-FFF2-40B4-BE49-F238E27FC236}">
                <a16:creationId xmlns:a16="http://schemas.microsoft.com/office/drawing/2014/main" id="{3E4D53D9-0413-4E98-B30A-0911779B1CD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0" y="182033"/>
            <a:ext cx="10566400" cy="0"/>
          </a:xfrm>
          <a:prstGeom prst="line">
            <a:avLst/>
          </a:prstGeom>
          <a:noFill/>
          <a:ln w="25400">
            <a:solidFill>
              <a:srgbClr val="953735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1" name="Segnaposto titolo 1">
            <a:extLst>
              <a:ext uri="{FF2B5EF4-FFF2-40B4-BE49-F238E27FC236}">
                <a16:creationId xmlns:a16="http://schemas.microsoft.com/office/drawing/2014/main" id="{AA9ADE31-466F-4A6E-B2C5-67CEBCE01D3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1270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stile</a:t>
            </a:r>
            <a:endParaRPr lang="en-US" altLang="it-IT"/>
          </a:p>
        </p:txBody>
      </p:sp>
      <p:sp>
        <p:nvSpPr>
          <p:cNvPr id="2052" name="Segnaposto testo 2">
            <a:extLst>
              <a:ext uri="{FF2B5EF4-FFF2-40B4-BE49-F238E27FC236}">
                <a16:creationId xmlns:a16="http://schemas.microsoft.com/office/drawing/2014/main" id="{11430D93-9A39-4E38-B62A-1CFA666B51B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155700"/>
            <a:ext cx="10972800" cy="4969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dirty="0"/>
              <a:t>Fare clic per modificare gli stili del testo dello schema</a:t>
            </a:r>
          </a:p>
          <a:p>
            <a:pPr lvl="1"/>
            <a:r>
              <a:rPr lang="it-IT" altLang="it-IT" dirty="0"/>
              <a:t>Secondo livello</a:t>
            </a:r>
          </a:p>
          <a:p>
            <a:pPr lvl="2"/>
            <a:r>
              <a:rPr lang="it-IT" altLang="it-IT" dirty="0"/>
              <a:t>Terzo livello</a:t>
            </a:r>
          </a:p>
          <a:p>
            <a:pPr lvl="3"/>
            <a:r>
              <a:rPr lang="it-IT" altLang="it-IT" dirty="0"/>
              <a:t>Quarto livello</a:t>
            </a:r>
          </a:p>
          <a:p>
            <a:pPr lvl="4"/>
            <a:r>
              <a:rPr lang="it-IT" altLang="it-IT" dirty="0"/>
              <a:t>Quinto livello</a:t>
            </a:r>
            <a:endParaRPr lang="en-US" alt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59039C1-3D31-4618-812B-62486E9A9C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6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it-IT" altLang="it-IT"/>
              <a:t>LEZIONE 1</a:t>
            </a:r>
            <a:endParaRPr lang="en-US" alt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9C481AF-DC48-4A15-B780-A6FE13CE1F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NLP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915BA29-28F1-45BD-95D4-7D70F8E1C1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6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7703C53-5324-49A8-8F9E-1D23D9472D20}" type="slidenum">
              <a:rPr lang="en-US" altLang="it-IT"/>
              <a:pPr>
                <a:defRPr/>
              </a:pPr>
              <a:t>‹N›</a:t>
            </a:fld>
            <a:endParaRPr lang="en-US" alt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943039F-1152-7640-A8B6-3592FA14B47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714634" y="24938"/>
            <a:ext cx="1477367" cy="52272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36" r:id="rId1"/>
    <p:sldLayoutId id="2147484037" r:id="rId2"/>
    <p:sldLayoutId id="2147484038" r:id="rId3"/>
    <p:sldLayoutId id="2147484039" r:id="rId4"/>
    <p:sldLayoutId id="2147484040" r:id="rId5"/>
    <p:sldLayoutId id="2147484041" r:id="rId6"/>
    <p:sldLayoutId id="2147484042" r:id="rId7"/>
    <p:sldLayoutId id="2147484043" r:id="rId8"/>
    <p:sldLayoutId id="2147484044" r:id="rId9"/>
    <p:sldLayoutId id="2147484045" r:id="rId10"/>
    <p:sldLayoutId id="2147484046" r:id="rId11"/>
  </p:sldLayoutIdLst>
  <p:hf sldNum="0" hdr="0" dt="0"/>
  <p:txStyles>
    <p:titleStyle>
      <a:lvl1pPr algn="ctr" defTabSz="609585" rtl="0" eaLnBrk="1" fontAlgn="base" hangingPunct="1">
        <a:spcBef>
          <a:spcPct val="0"/>
        </a:spcBef>
        <a:spcAft>
          <a:spcPct val="0"/>
        </a:spcAft>
        <a:defRPr sz="5867" kern="1200">
          <a:solidFill>
            <a:srgbClr val="800000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rgbClr val="800000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2pPr>
      <a:lvl3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rgbClr val="800000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3pPr>
      <a:lvl4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rgbClr val="800000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4pPr>
      <a:lvl5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rgbClr val="800000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5pPr>
      <a:lvl6pPr marL="609585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rgbClr val="800000"/>
          </a:solidFill>
          <a:latin typeface="Calibri" charset="0"/>
          <a:ea typeface="ＭＳ Ｐゴシック" charset="0"/>
          <a:cs typeface="ＭＳ Ｐゴシック" charset="0"/>
        </a:defRPr>
      </a:lvl6pPr>
      <a:lvl7pPr marL="1219170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rgbClr val="800000"/>
          </a:solidFill>
          <a:latin typeface="Calibri" charset="0"/>
          <a:ea typeface="ＭＳ Ｐゴシック" charset="0"/>
          <a:cs typeface="ＭＳ Ｐゴシック" charset="0"/>
        </a:defRPr>
      </a:lvl7pPr>
      <a:lvl8pPr marL="1828754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rgbClr val="800000"/>
          </a:solidFill>
          <a:latin typeface="Calibri" charset="0"/>
          <a:ea typeface="ＭＳ Ｐゴシック" charset="0"/>
          <a:cs typeface="ＭＳ Ｐゴシック" charset="0"/>
        </a:defRPr>
      </a:lvl8pPr>
      <a:lvl9pPr marL="2438339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rgbClr val="8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457189" indent="-457189" algn="l" defTabSz="60958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990575" indent="-380990" algn="l" defTabSz="60958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523962" indent="-304792" algn="l" defTabSz="60958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2133547" indent="-304792" algn="l" defTabSz="60958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743131" indent="-304792" algn="l" defTabSz="60958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495ECE64-F2A7-4B42-9294-67E7C0311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0837" y="5456469"/>
            <a:ext cx="4464051" cy="82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1" rIns="90488" bIns="44451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2400" dirty="0">
                <a:latin typeface="Tahoma" panose="020B0604030504040204" pitchFamily="34" charset="0"/>
              </a:rPr>
              <a:t>Computer Science Department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2400" dirty="0">
                <a:latin typeface="Tahoma" panose="020B0604030504040204" pitchFamily="34" charset="0"/>
              </a:rPr>
              <a:t>University of Verona - Italy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B34E587E-09E1-4E74-AE2B-B98A4906150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24288" y="1124744"/>
            <a:ext cx="10363200" cy="2784309"/>
          </a:xfrm>
          <a:effectLst>
            <a:outerShdw blurRad="63500" dist="81320" dir="2319588" algn="ctr" rotWithShape="0">
              <a:schemeClr val="bg2">
                <a:alpha val="74997"/>
              </a:schemeClr>
            </a:outerShdw>
          </a:effectLst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800" dirty="0">
                <a:ea typeface="+mj-ea"/>
                <a:cs typeface="+mj-cs"/>
              </a:rPr>
              <a:t>Introduction</a:t>
            </a:r>
          </a:p>
        </p:txBody>
      </p:sp>
      <p:pic>
        <p:nvPicPr>
          <p:cNvPr id="28677" name="Immagine 25" descr="univr-color.gif">
            <a:extLst>
              <a:ext uri="{FF2B5EF4-FFF2-40B4-BE49-F238E27FC236}">
                <a16:creationId xmlns:a16="http://schemas.microsoft.com/office/drawing/2014/main" id="{0F2A3EAB-47C4-4463-9952-A31D235A5E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6188" y="5073352"/>
            <a:ext cx="1464733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8" name="CasellaDiTesto 1">
            <a:extLst>
              <a:ext uri="{FF2B5EF4-FFF2-40B4-BE49-F238E27FC236}">
                <a16:creationId xmlns:a16="http://schemas.microsoft.com/office/drawing/2014/main" id="{7FE76117-C115-45E9-82F7-562E82BF0E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72285" y="2677585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it-IT" sz="2400" dirty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297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005BE30-EF73-90CD-8E31-2F1A5F6E6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NLP</a:t>
            </a:r>
            <a:endParaRPr lang="en-US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FC2EEF3-3A60-C102-F9C4-FD89B804D5FD}"/>
              </a:ext>
            </a:extLst>
          </p:cNvPr>
          <p:cNvSpPr txBox="1"/>
          <p:nvPr/>
        </p:nvSpPr>
        <p:spPr>
          <a:xfrm>
            <a:off x="3443608" y="3039149"/>
            <a:ext cx="5530681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267" dirty="0">
                <a:latin typeface="Script MT Bold" panose="03040602040607080904" pitchFamily="66" charset="77"/>
              </a:rPr>
              <a:t>SEE YOU NEXT TIME</a:t>
            </a:r>
          </a:p>
        </p:txBody>
      </p:sp>
    </p:spTree>
    <p:extLst>
      <p:ext uri="{BB962C8B-B14F-4D97-AF65-F5344CB8AC3E}">
        <p14:creationId xmlns:p14="http://schemas.microsoft.com/office/powerpoint/2010/main" val="352409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1D4BF7-684E-AD6B-EF5B-80DE25AB4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Agenda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B7E8389-9352-F158-AABD-D5A5B2D4F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Goals</a:t>
            </a:r>
          </a:p>
          <a:p>
            <a:r>
              <a:rPr lang="it-IT" dirty="0"/>
              <a:t>Streams</a:t>
            </a:r>
          </a:p>
          <a:p>
            <a:r>
              <a:rPr lang="it-IT" dirty="0" err="1"/>
              <a:t>Planned</a:t>
            </a:r>
            <a:r>
              <a:rPr lang="it-IT" dirty="0"/>
              <a:t> </a:t>
            </a:r>
            <a:r>
              <a:rPr lang="it-IT" dirty="0" err="1"/>
              <a:t>absences</a:t>
            </a:r>
            <a:endParaRPr lang="it-IT" dirty="0"/>
          </a:p>
          <a:p>
            <a:r>
              <a:rPr lang="it-IT" dirty="0"/>
              <a:t>The </a:t>
            </a:r>
            <a:r>
              <a:rPr lang="it-IT" dirty="0" err="1"/>
              <a:t>course</a:t>
            </a:r>
            <a:r>
              <a:rPr lang="it-IT" dirty="0"/>
              <a:t> </a:t>
            </a:r>
            <a:r>
              <a:rPr lang="it-IT" dirty="0" err="1"/>
              <a:t>rationale</a:t>
            </a:r>
            <a:endParaRPr lang="it-IT" dirty="0"/>
          </a:p>
          <a:p>
            <a:r>
              <a:rPr lang="it-IT" dirty="0" err="1"/>
              <a:t>Exam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B21D044-A011-D90B-7791-5BAEC1398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327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FF7A0F-1F66-2F2E-0DC9-7C987C44D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Goals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D4CEDF-9E84-496A-AA3D-1DFE56B65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Learning </a:t>
            </a:r>
            <a:r>
              <a:rPr lang="it-IT" dirty="0" err="1"/>
              <a:t>how</a:t>
            </a:r>
            <a:r>
              <a:rPr lang="it-IT" dirty="0"/>
              <a:t> to operate with Natural Language Processing, </a:t>
            </a:r>
            <a:r>
              <a:rPr lang="it-IT" dirty="0" err="1"/>
              <a:t>methods</a:t>
            </a:r>
            <a:r>
              <a:rPr lang="it-IT" dirty="0"/>
              <a:t> to build </a:t>
            </a:r>
            <a:r>
              <a:rPr lang="it-IT" dirty="0" err="1"/>
              <a:t>technologies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employ</a:t>
            </a:r>
            <a:r>
              <a:rPr lang="it-IT" dirty="0"/>
              <a:t> LLM and </a:t>
            </a:r>
            <a:r>
              <a:rPr lang="it-IT" dirty="0" err="1"/>
              <a:t>other</a:t>
            </a:r>
            <a:r>
              <a:rPr lang="it-IT" dirty="0"/>
              <a:t> Language Models</a:t>
            </a:r>
          </a:p>
          <a:p>
            <a:r>
              <a:rPr lang="it-IT" dirty="0"/>
              <a:t>The </a:t>
            </a:r>
            <a:r>
              <a:rPr lang="it-IT" dirty="0" err="1"/>
              <a:t>module</a:t>
            </a:r>
            <a:r>
              <a:rPr lang="it-IT" dirty="0"/>
              <a:t> on LLM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taught</a:t>
            </a:r>
            <a:r>
              <a:rPr lang="it-IT" dirty="0"/>
              <a:t> by Prof. Alberto Castellini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E8E15FC-96E9-F8B1-BA06-6F75A3F65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330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17EC09-54AB-CFC6-2286-9E71908B5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Streams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559D9A-FCB7-472D-C409-9D8637B00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shall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48 hours of </a:t>
            </a:r>
            <a:r>
              <a:rPr lang="it-IT" dirty="0" err="1"/>
              <a:t>lectures</a:t>
            </a:r>
            <a:r>
              <a:rPr lang="it-IT" dirty="0"/>
              <a:t> of </a:t>
            </a:r>
            <a:r>
              <a:rPr lang="it-IT" dirty="0" err="1"/>
              <a:t>which</a:t>
            </a:r>
            <a:r>
              <a:rPr lang="it-IT" dirty="0"/>
              <a:t> 18 of lab/</a:t>
            </a:r>
            <a:r>
              <a:rPr lang="it-IT" dirty="0" err="1"/>
              <a:t>classwork</a:t>
            </a:r>
            <a:endParaRPr lang="it-IT" dirty="0"/>
          </a:p>
          <a:p>
            <a:r>
              <a:rPr lang="it-IT" dirty="0"/>
              <a:t>Lab </a:t>
            </a:r>
            <a:r>
              <a:rPr lang="it-IT" dirty="0" err="1"/>
              <a:t>will</a:t>
            </a:r>
            <a:r>
              <a:rPr lang="it-IT" dirty="0"/>
              <a:t> be in class, so </a:t>
            </a:r>
            <a:r>
              <a:rPr lang="it-IT" dirty="0" err="1"/>
              <a:t>bring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PC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BB31A4E-F4FA-6EA6-7633-DD0B5EAC3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513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4A9292-9C77-EFDA-B5BA-B0174A9B2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Lectures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57E067F-9294-2AF7-8665-6393A0158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NLP</a:t>
            </a:r>
            <a:endParaRPr lang="en-US" dirty="0"/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C834159A-7C35-F30A-0B55-69031612FC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892776"/>
              </p:ext>
            </p:extLst>
          </p:nvPr>
        </p:nvGraphicFramePr>
        <p:xfrm>
          <a:off x="1043354" y="827088"/>
          <a:ext cx="10034954" cy="29740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34954">
                  <a:extLst>
                    <a:ext uri="{9D8B030D-6E8A-4147-A177-3AD203B41FA5}">
                      <a16:colId xmlns:a16="http://schemas.microsoft.com/office/drawing/2014/main" val="760218422"/>
                    </a:ext>
                  </a:extLst>
                </a:gridCol>
              </a:tblGrid>
              <a:tr h="15532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it-IT" sz="2400" u="none" strike="noStrike" dirty="0" err="1">
                          <a:effectLst/>
                        </a:rPr>
                        <a:t>Elements</a:t>
                      </a:r>
                      <a:r>
                        <a:rPr lang="it-IT" sz="2400" u="none" strike="noStrike" dirty="0">
                          <a:effectLst/>
                        </a:rPr>
                        <a:t> of NLP</a:t>
                      </a:r>
                      <a:endParaRPr lang="it-IT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53" marR="6853" marT="6853" marB="0" anchor="b"/>
                </a:tc>
                <a:extLst>
                  <a:ext uri="{0D108BD9-81ED-4DB2-BD59-A6C34878D82A}">
                    <a16:rowId xmlns:a16="http://schemas.microsoft.com/office/drawing/2014/main" val="2285511733"/>
                  </a:ext>
                </a:extLst>
              </a:tr>
              <a:tr h="310654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it-IT" sz="2400" u="none" strike="noStrike" dirty="0">
                          <a:effectLst/>
                        </a:rPr>
                        <a:t>Basic concepts of Information </a:t>
                      </a:r>
                      <a:r>
                        <a:rPr lang="it-IT" sz="2400" u="none" strike="noStrike" dirty="0" err="1">
                          <a:effectLst/>
                        </a:rPr>
                        <a:t>Retrieval</a:t>
                      </a:r>
                      <a:r>
                        <a:rPr lang="it-IT" sz="2400" u="none" strike="noStrike" dirty="0">
                          <a:effectLst/>
                        </a:rPr>
                        <a:t> and the </a:t>
                      </a:r>
                      <a:r>
                        <a:rPr lang="it-IT" sz="2400" u="none" strike="noStrike" dirty="0" err="1">
                          <a:effectLst/>
                        </a:rPr>
                        <a:t>methods</a:t>
                      </a:r>
                      <a:r>
                        <a:rPr lang="it-IT" sz="2400" u="none" strike="noStrike" dirty="0">
                          <a:effectLst/>
                        </a:rPr>
                        <a:t> of </a:t>
                      </a:r>
                      <a:r>
                        <a:rPr lang="it-IT" sz="2400" u="none" strike="noStrike" dirty="0" err="1">
                          <a:effectLst/>
                        </a:rPr>
                        <a:t>document</a:t>
                      </a:r>
                      <a:r>
                        <a:rPr lang="it-IT" sz="2400" u="none" strike="noStrike" dirty="0">
                          <a:effectLst/>
                        </a:rPr>
                        <a:t> management</a:t>
                      </a:r>
                      <a:endParaRPr lang="it-IT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53" marR="6853" marT="6853" marB="0" anchor="b"/>
                </a:tc>
                <a:extLst>
                  <a:ext uri="{0D108BD9-81ED-4DB2-BD59-A6C34878D82A}">
                    <a16:rowId xmlns:a16="http://schemas.microsoft.com/office/drawing/2014/main" val="1523037929"/>
                  </a:ext>
                </a:extLst>
              </a:tr>
              <a:tr h="310654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it-IT" sz="2400" u="none" strike="noStrike">
                          <a:effectLst/>
                        </a:rPr>
                        <a:t>Foundations of statistical natural language processing</a:t>
                      </a:r>
                      <a:endParaRPr lang="it-IT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53" marR="6853" marT="6853" marB="0" anchor="b"/>
                </a:tc>
                <a:extLst>
                  <a:ext uri="{0D108BD9-81ED-4DB2-BD59-A6C34878D82A}">
                    <a16:rowId xmlns:a16="http://schemas.microsoft.com/office/drawing/2014/main" val="3458250850"/>
                  </a:ext>
                </a:extLst>
              </a:tr>
              <a:tr h="310654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it-IT" sz="2400" u="none" strike="noStrike" dirty="0" err="1">
                          <a:effectLst/>
                        </a:rPr>
                        <a:t>Bag</a:t>
                      </a:r>
                      <a:r>
                        <a:rPr lang="it-IT" sz="2400" u="none" strike="noStrike" dirty="0">
                          <a:effectLst/>
                        </a:rPr>
                        <a:t> of Worlds, Word2Vec and the models of a text</a:t>
                      </a:r>
                      <a:endParaRPr lang="it-IT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53" marR="6853" marT="6853" marB="0" anchor="b"/>
                </a:tc>
                <a:extLst>
                  <a:ext uri="{0D108BD9-81ED-4DB2-BD59-A6C34878D82A}">
                    <a16:rowId xmlns:a16="http://schemas.microsoft.com/office/drawing/2014/main" val="1975445908"/>
                  </a:ext>
                </a:extLst>
              </a:tr>
              <a:tr h="310654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it-IT" sz="2400" u="none" strike="noStrike" dirty="0" err="1">
                          <a:effectLst/>
                        </a:rPr>
                        <a:t>Probabilistic</a:t>
                      </a:r>
                      <a:r>
                        <a:rPr lang="it-IT" sz="2400" u="none" strike="noStrike" dirty="0">
                          <a:effectLst/>
                        </a:rPr>
                        <a:t> </a:t>
                      </a:r>
                      <a:r>
                        <a:rPr lang="it-IT" sz="2400" u="none" strike="noStrike" dirty="0" err="1">
                          <a:effectLst/>
                        </a:rPr>
                        <a:t>language</a:t>
                      </a:r>
                      <a:r>
                        <a:rPr lang="it-IT" sz="2400" u="none" strike="noStrike" dirty="0">
                          <a:effectLst/>
                        </a:rPr>
                        <a:t> models: general concepts</a:t>
                      </a:r>
                      <a:endParaRPr lang="it-IT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53" marR="6853" marT="6853" marB="0" anchor="b"/>
                </a:tc>
                <a:extLst>
                  <a:ext uri="{0D108BD9-81ED-4DB2-BD59-A6C34878D82A}">
                    <a16:rowId xmlns:a16="http://schemas.microsoft.com/office/drawing/2014/main" val="2226163047"/>
                  </a:ext>
                </a:extLst>
              </a:tr>
              <a:tr h="310654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it-IT" sz="2400" u="none" strike="noStrike" dirty="0">
                          <a:effectLst/>
                        </a:rPr>
                        <a:t>The concept of </a:t>
                      </a:r>
                      <a:r>
                        <a:rPr lang="it-IT" sz="2400" u="none" strike="noStrike" dirty="0" err="1">
                          <a:effectLst/>
                        </a:rPr>
                        <a:t>embeddings</a:t>
                      </a:r>
                      <a:r>
                        <a:rPr lang="it-IT" sz="2400" u="none" strike="noStrike" dirty="0">
                          <a:effectLst/>
                        </a:rPr>
                        <a:t> and </a:t>
                      </a:r>
                      <a:r>
                        <a:rPr lang="it-IT" sz="2400" u="none" strike="noStrike" dirty="0" err="1">
                          <a:effectLst/>
                        </a:rPr>
                        <a:t>their</a:t>
                      </a:r>
                      <a:r>
                        <a:rPr lang="it-IT" sz="2400" u="none" strike="noStrike" dirty="0">
                          <a:effectLst/>
                        </a:rPr>
                        <a:t> </a:t>
                      </a:r>
                      <a:r>
                        <a:rPr lang="it-IT" sz="2400" u="none" strike="noStrike" dirty="0" err="1">
                          <a:effectLst/>
                        </a:rPr>
                        <a:t>usage</a:t>
                      </a:r>
                      <a:r>
                        <a:rPr lang="it-IT" sz="2400" u="none" strike="noStrike" dirty="0">
                          <a:effectLst/>
                        </a:rPr>
                        <a:t> in Large Language Models</a:t>
                      </a:r>
                      <a:endParaRPr lang="it-IT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53" marR="6853" marT="6853" marB="0" anchor="b"/>
                </a:tc>
                <a:extLst>
                  <a:ext uri="{0D108BD9-81ED-4DB2-BD59-A6C34878D82A}">
                    <a16:rowId xmlns:a16="http://schemas.microsoft.com/office/drawing/2014/main" val="488470603"/>
                  </a:ext>
                </a:extLst>
              </a:tr>
              <a:tr h="15532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it-IT" sz="2400" u="none" strike="noStrike" dirty="0" err="1">
                          <a:effectLst/>
                        </a:rPr>
                        <a:t>Named</a:t>
                      </a:r>
                      <a:r>
                        <a:rPr lang="it-IT" sz="2400" u="none" strike="noStrike" dirty="0">
                          <a:effectLst/>
                        </a:rPr>
                        <a:t> </a:t>
                      </a:r>
                      <a:r>
                        <a:rPr lang="it-IT" sz="2400" u="none" strike="noStrike" dirty="0" err="1">
                          <a:effectLst/>
                        </a:rPr>
                        <a:t>entity</a:t>
                      </a:r>
                      <a:r>
                        <a:rPr lang="it-IT" sz="2400" u="none" strike="noStrike" dirty="0">
                          <a:effectLst/>
                        </a:rPr>
                        <a:t> </a:t>
                      </a:r>
                      <a:r>
                        <a:rPr lang="it-IT" sz="2400" u="none" strike="noStrike" dirty="0" err="1">
                          <a:effectLst/>
                        </a:rPr>
                        <a:t>recognition</a:t>
                      </a:r>
                      <a:endParaRPr lang="it-IT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53" marR="6853" marT="6853" marB="0" anchor="b"/>
                </a:tc>
                <a:extLst>
                  <a:ext uri="{0D108BD9-81ED-4DB2-BD59-A6C34878D82A}">
                    <a16:rowId xmlns:a16="http://schemas.microsoft.com/office/drawing/2014/main" val="7873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6516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ABEF69-E047-19B2-0872-AC1CB19E6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Lectures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60893BA-E613-B511-DDAC-E709F830B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NLP</a:t>
            </a:r>
            <a:endParaRPr lang="en-US" dirty="0"/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25878CB2-47D3-DB14-80BE-CECD7A7F1B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139644"/>
              </p:ext>
            </p:extLst>
          </p:nvPr>
        </p:nvGraphicFramePr>
        <p:xfrm>
          <a:off x="609600" y="2398346"/>
          <a:ext cx="10034954" cy="29809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34954">
                  <a:extLst>
                    <a:ext uri="{9D8B030D-6E8A-4147-A177-3AD203B41FA5}">
                      <a16:colId xmlns:a16="http://schemas.microsoft.com/office/drawing/2014/main" val="1208448803"/>
                    </a:ext>
                  </a:extLst>
                </a:gridCol>
              </a:tblGrid>
              <a:tr h="15532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it-IT" sz="2400" u="none" strike="noStrike" dirty="0">
                          <a:effectLst/>
                        </a:rPr>
                        <a:t>Text </a:t>
                      </a:r>
                      <a:r>
                        <a:rPr lang="it-IT" sz="2400" u="none" strike="noStrike" dirty="0" err="1">
                          <a:effectLst/>
                        </a:rPr>
                        <a:t>classification</a:t>
                      </a:r>
                      <a:endParaRPr lang="it-IT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53" marR="6853" marT="6853" marB="0" anchor="b"/>
                </a:tc>
                <a:extLst>
                  <a:ext uri="{0D108BD9-81ED-4DB2-BD59-A6C34878D82A}">
                    <a16:rowId xmlns:a16="http://schemas.microsoft.com/office/drawing/2014/main" val="3031779195"/>
                  </a:ext>
                </a:extLst>
              </a:tr>
              <a:tr h="15532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it-IT" sz="2400" u="none" strike="noStrike" dirty="0">
                          <a:effectLst/>
                        </a:rPr>
                        <a:t>Techniques of text </a:t>
                      </a:r>
                      <a:r>
                        <a:rPr lang="it-IT" sz="2400" u="none" strike="noStrike" dirty="0" err="1">
                          <a:effectLst/>
                        </a:rPr>
                        <a:t>similarity</a:t>
                      </a:r>
                      <a:endParaRPr lang="it-IT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53" marR="6853" marT="6853" marB="0" anchor="b"/>
                </a:tc>
                <a:extLst>
                  <a:ext uri="{0D108BD9-81ED-4DB2-BD59-A6C34878D82A}">
                    <a16:rowId xmlns:a16="http://schemas.microsoft.com/office/drawing/2014/main" val="649634226"/>
                  </a:ext>
                </a:extLst>
              </a:tr>
              <a:tr h="15532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it-IT" sz="2400" u="none" strike="noStrike" dirty="0" err="1">
                          <a:effectLst/>
                        </a:rPr>
                        <a:t>Syntax</a:t>
                      </a:r>
                      <a:r>
                        <a:rPr lang="it-IT" sz="2400" u="none" strike="noStrike" dirty="0">
                          <a:effectLst/>
                        </a:rPr>
                        <a:t> and </a:t>
                      </a:r>
                      <a:r>
                        <a:rPr lang="it-IT" sz="2400" u="none" strike="noStrike" dirty="0" err="1">
                          <a:effectLst/>
                        </a:rPr>
                        <a:t>semantics</a:t>
                      </a:r>
                      <a:r>
                        <a:rPr lang="it-IT" sz="2400" u="none" strike="noStrike" dirty="0">
                          <a:effectLst/>
                        </a:rPr>
                        <a:t> of Natural Language</a:t>
                      </a:r>
                      <a:endParaRPr lang="it-IT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53" marR="6853" marT="6853" marB="0" anchor="b"/>
                </a:tc>
                <a:extLst>
                  <a:ext uri="{0D108BD9-81ED-4DB2-BD59-A6C34878D82A}">
                    <a16:rowId xmlns:a16="http://schemas.microsoft.com/office/drawing/2014/main" val="2243074871"/>
                  </a:ext>
                </a:extLst>
              </a:tr>
              <a:tr h="15532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it-IT" sz="2400" u="none" strike="noStrike" dirty="0">
                          <a:effectLst/>
                        </a:rPr>
                        <a:t>Chomsky </a:t>
                      </a:r>
                      <a:r>
                        <a:rPr lang="it-IT" sz="2400" u="none" strike="noStrike" dirty="0" err="1">
                          <a:effectLst/>
                        </a:rPr>
                        <a:t>grammars</a:t>
                      </a:r>
                      <a:r>
                        <a:rPr lang="it-IT" sz="2400" u="none" strike="noStrike" dirty="0">
                          <a:effectLst/>
                        </a:rPr>
                        <a:t> and </a:t>
                      </a:r>
                      <a:r>
                        <a:rPr lang="it-IT" sz="2400" u="none" strike="noStrike" dirty="0" err="1">
                          <a:effectLst/>
                        </a:rPr>
                        <a:t>syntax</a:t>
                      </a:r>
                      <a:r>
                        <a:rPr lang="it-IT" sz="2400" u="none" strike="noStrike" dirty="0">
                          <a:effectLst/>
                        </a:rPr>
                        <a:t> </a:t>
                      </a:r>
                      <a:r>
                        <a:rPr lang="it-IT" sz="2400" u="none" strike="noStrike" dirty="0" err="1">
                          <a:effectLst/>
                        </a:rPr>
                        <a:t>trees</a:t>
                      </a:r>
                      <a:r>
                        <a:rPr lang="it-IT" sz="2400" u="none" strike="noStrike" dirty="0">
                          <a:effectLst/>
                        </a:rPr>
                        <a:t> for NLP</a:t>
                      </a:r>
                      <a:endParaRPr lang="it-IT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53" marR="6853" marT="6853" marB="0" anchor="b"/>
                </a:tc>
                <a:extLst>
                  <a:ext uri="{0D108BD9-81ED-4DB2-BD59-A6C34878D82A}">
                    <a16:rowId xmlns:a16="http://schemas.microsoft.com/office/drawing/2014/main" val="3606742392"/>
                  </a:ext>
                </a:extLst>
              </a:tr>
              <a:tr h="15532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it-IT" sz="2400" u="none" strike="noStrike" dirty="0" err="1">
                          <a:effectLst/>
                        </a:rPr>
                        <a:t>Other</a:t>
                      </a:r>
                      <a:r>
                        <a:rPr lang="it-IT" sz="2400" u="none" strike="noStrike" dirty="0">
                          <a:effectLst/>
                        </a:rPr>
                        <a:t> generative models: </a:t>
                      </a:r>
                      <a:r>
                        <a:rPr lang="it-IT" sz="2400" u="none" strike="noStrike" dirty="0" err="1">
                          <a:effectLst/>
                        </a:rPr>
                        <a:t>dependency</a:t>
                      </a:r>
                      <a:r>
                        <a:rPr lang="it-IT" sz="2400" u="none" strike="noStrike" dirty="0">
                          <a:effectLst/>
                        </a:rPr>
                        <a:t> </a:t>
                      </a:r>
                      <a:r>
                        <a:rPr lang="it-IT" sz="2400" u="none" strike="noStrike" dirty="0" err="1">
                          <a:effectLst/>
                        </a:rPr>
                        <a:t>grammars</a:t>
                      </a:r>
                      <a:endParaRPr lang="it-IT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53" marR="6853" marT="6853" marB="0" anchor="b"/>
                </a:tc>
                <a:extLst>
                  <a:ext uri="{0D108BD9-81ED-4DB2-BD59-A6C34878D82A}">
                    <a16:rowId xmlns:a16="http://schemas.microsoft.com/office/drawing/2014/main" val="4165476074"/>
                  </a:ext>
                </a:extLst>
              </a:tr>
              <a:tr h="15532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it-IT" sz="2400" u="none" strike="noStrike" dirty="0">
                          <a:effectLst/>
                        </a:rPr>
                        <a:t>Montague </a:t>
                      </a:r>
                      <a:r>
                        <a:rPr lang="it-IT" sz="2400" u="none" strike="noStrike" dirty="0" err="1">
                          <a:effectLst/>
                        </a:rPr>
                        <a:t>semantics</a:t>
                      </a:r>
                      <a:r>
                        <a:rPr lang="it-IT" sz="2400" u="none" strike="noStrike" dirty="0">
                          <a:effectLst/>
                        </a:rPr>
                        <a:t> and the </a:t>
                      </a:r>
                      <a:r>
                        <a:rPr lang="it-IT" sz="2400" u="none" strike="noStrike" dirty="0" err="1">
                          <a:effectLst/>
                        </a:rPr>
                        <a:t>logical</a:t>
                      </a:r>
                      <a:r>
                        <a:rPr lang="it-IT" sz="2400" u="none" strike="noStrike" dirty="0">
                          <a:effectLst/>
                        </a:rPr>
                        <a:t> </a:t>
                      </a:r>
                      <a:r>
                        <a:rPr lang="it-IT" sz="2400" u="none" strike="noStrike" dirty="0" err="1">
                          <a:effectLst/>
                        </a:rPr>
                        <a:t>meaning</a:t>
                      </a:r>
                      <a:r>
                        <a:rPr lang="it-IT" sz="2400" u="none" strike="noStrike" dirty="0">
                          <a:effectLst/>
                        </a:rPr>
                        <a:t> of </a:t>
                      </a:r>
                      <a:r>
                        <a:rPr lang="it-IT" sz="2400" u="none" strike="noStrike" dirty="0" err="1">
                          <a:effectLst/>
                        </a:rPr>
                        <a:t>sentences</a:t>
                      </a:r>
                      <a:endParaRPr lang="it-IT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53" marR="6853" marT="6853" marB="0" anchor="b"/>
                </a:tc>
                <a:extLst>
                  <a:ext uri="{0D108BD9-81ED-4DB2-BD59-A6C34878D82A}">
                    <a16:rowId xmlns:a16="http://schemas.microsoft.com/office/drawing/2014/main" val="1341700540"/>
                  </a:ext>
                </a:extLst>
              </a:tr>
              <a:tr h="15532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it-IT" sz="2400" u="none" strike="noStrike" dirty="0" err="1">
                          <a:effectLst/>
                        </a:rPr>
                        <a:t>Discourse</a:t>
                      </a:r>
                      <a:r>
                        <a:rPr lang="it-IT" sz="2400" u="none" strike="noStrike" dirty="0">
                          <a:effectLst/>
                        </a:rPr>
                        <a:t> </a:t>
                      </a:r>
                      <a:r>
                        <a:rPr lang="it-IT" sz="2400" u="none" strike="noStrike" dirty="0" err="1">
                          <a:effectLst/>
                        </a:rPr>
                        <a:t>analysis</a:t>
                      </a:r>
                      <a:endParaRPr lang="it-IT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53" marR="6853" marT="6853" marB="0" anchor="b"/>
                </a:tc>
                <a:extLst>
                  <a:ext uri="{0D108BD9-81ED-4DB2-BD59-A6C34878D82A}">
                    <a16:rowId xmlns:a16="http://schemas.microsoft.com/office/drawing/2014/main" val="1207989370"/>
                  </a:ext>
                </a:extLst>
              </a:tr>
              <a:tr h="15532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it-IT" sz="2400" u="none" strike="noStrike" dirty="0" err="1">
                          <a:effectLst/>
                        </a:rPr>
                        <a:t>Comparison</a:t>
                      </a:r>
                      <a:r>
                        <a:rPr lang="it-IT" sz="2400" u="none" strike="noStrike" dirty="0">
                          <a:effectLst/>
                        </a:rPr>
                        <a:t> of </a:t>
                      </a:r>
                      <a:r>
                        <a:rPr lang="it-IT" sz="2400" u="none" strike="noStrike" dirty="0" err="1">
                          <a:effectLst/>
                        </a:rPr>
                        <a:t>logical</a:t>
                      </a:r>
                      <a:r>
                        <a:rPr lang="it-IT" sz="2400" u="none" strike="noStrike" dirty="0">
                          <a:effectLst/>
                        </a:rPr>
                        <a:t> </a:t>
                      </a:r>
                      <a:r>
                        <a:rPr lang="it-IT" sz="2400" u="none" strike="noStrike" dirty="0" err="1">
                          <a:effectLst/>
                        </a:rPr>
                        <a:t>meaning</a:t>
                      </a:r>
                      <a:r>
                        <a:rPr lang="it-IT" sz="2400" u="none" strike="noStrike" dirty="0">
                          <a:effectLst/>
                        </a:rPr>
                        <a:t> and </a:t>
                      </a:r>
                      <a:r>
                        <a:rPr lang="it-IT" sz="2400" u="none" strike="noStrike" dirty="0" err="1">
                          <a:effectLst/>
                        </a:rPr>
                        <a:t>embeddings</a:t>
                      </a:r>
                      <a:endParaRPr lang="it-IT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53" marR="6853" marT="6853" marB="0" anchor="b"/>
                </a:tc>
                <a:extLst>
                  <a:ext uri="{0D108BD9-81ED-4DB2-BD59-A6C34878D82A}">
                    <a16:rowId xmlns:a16="http://schemas.microsoft.com/office/drawing/2014/main" val="3645500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158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3BBF00-AD2B-A8AA-85C9-59CE6215C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A58B182-74B9-7EDF-F005-842BE8D84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Exam</a:t>
            </a:r>
            <a:r>
              <a:rPr lang="it-IT" dirty="0"/>
              <a:t> </a:t>
            </a:r>
            <a:r>
              <a:rPr lang="it-IT" dirty="0" err="1"/>
              <a:t>consists</a:t>
            </a:r>
            <a:r>
              <a:rPr lang="it-IT" dirty="0"/>
              <a:t> in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assignements</a:t>
            </a:r>
            <a:r>
              <a:rPr lang="it-IT" dirty="0"/>
              <a:t> </a:t>
            </a:r>
            <a:r>
              <a:rPr lang="it-IT" dirty="0" err="1"/>
              <a:t>developed</a:t>
            </a:r>
            <a:r>
              <a:rPr lang="it-IT" dirty="0"/>
              <a:t> in </a:t>
            </a:r>
            <a:r>
              <a:rPr lang="it-IT" dirty="0" err="1"/>
              <a:t>python</a:t>
            </a:r>
            <a:r>
              <a:rPr lang="it-IT" dirty="0"/>
              <a:t> with NLTK or in JAVA with </a:t>
            </a:r>
            <a:r>
              <a:rPr lang="it-IT" dirty="0" err="1"/>
              <a:t>OpenNLP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A7D8D43-1DEB-9679-3B34-A13EC07BD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959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7E91D5-8431-0E74-2270-3E1D791D9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Office hours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1D8091-7EC6-11EF-851E-3AF73467E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By </a:t>
            </a:r>
            <a:r>
              <a:rPr lang="it-IT" dirty="0" err="1"/>
              <a:t>appointment</a:t>
            </a:r>
            <a:endParaRPr lang="it-IT" dirty="0"/>
          </a:p>
          <a:p>
            <a:r>
              <a:rPr lang="it-IT" dirty="0" err="1"/>
              <a:t>Tuesdays</a:t>
            </a:r>
            <a:r>
              <a:rPr lang="it-IT" dirty="0"/>
              <a:t> 14.30-16.30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D7A9B6C-0047-FCC0-E3A4-05F1D4CDB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243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2D98AA-DA98-4D0E-D846-D11B6A0C0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Planned</a:t>
            </a:r>
            <a:r>
              <a:rPr lang="it-IT" dirty="0"/>
              <a:t> </a:t>
            </a:r>
            <a:r>
              <a:rPr lang="it-IT" dirty="0" err="1"/>
              <a:t>absences</a:t>
            </a:r>
            <a:r>
              <a:rPr lang="it-IT" dirty="0"/>
              <a:t> and </a:t>
            </a:r>
            <a:r>
              <a:rPr lang="it-IT" dirty="0" err="1"/>
              <a:t>festivities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AD0F472-F2DD-2BB9-385F-458077AB4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Not in office (for a conference)</a:t>
            </a:r>
          </a:p>
          <a:p>
            <a:pPr lvl="1"/>
            <a:r>
              <a:rPr lang="it-IT" dirty="0"/>
              <a:t>20-24 </a:t>
            </a:r>
            <a:r>
              <a:rPr lang="it-IT" dirty="0" err="1"/>
              <a:t>October</a:t>
            </a:r>
            <a:endParaRPr lang="it-IT" dirty="0"/>
          </a:p>
          <a:p>
            <a:r>
              <a:rPr lang="it-IT" dirty="0"/>
              <a:t>Not in office (</a:t>
            </a:r>
            <a:r>
              <a:rPr lang="it-IT" dirty="0" err="1"/>
              <a:t>festivities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8/12</a:t>
            </a:r>
          </a:p>
          <a:p>
            <a:pPr lvl="1"/>
            <a:r>
              <a:rPr lang="it-IT" dirty="0"/>
              <a:t>23/12/2025 – 06/1/2026 Christmas pause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8687EBB-7F33-68DF-C7D9-C8C7ED527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596565"/>
      </p:ext>
    </p:extLst>
  </p:cSld>
  <p:clrMapOvr>
    <a:masterClrMapping/>
  </p:clrMapOvr>
</p:sld>
</file>

<file path=ppt/theme/theme1.xml><?xml version="1.0" encoding="utf-8"?>
<a:theme xmlns:a="http://schemas.openxmlformats.org/drawingml/2006/main" name="ESD_new_GP">
  <a:themeElements>
    <a:clrScheme name="Impostazioni personalizzate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963513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zione standard1" id="{8235C985-55F2-4F87-A977-D8A70953F925}" vid="{F161873E-82B3-403B-879B-B3C589C61F8F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29515</TotalTime>
  <Words>232</Words>
  <Application>Microsoft Macintosh PowerPoint</Application>
  <PresentationFormat>Widescreen</PresentationFormat>
  <Paragraphs>54</Paragraphs>
  <Slides>10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6" baseType="lpstr">
      <vt:lpstr>Aptos Narrow</vt:lpstr>
      <vt:lpstr>Arial</vt:lpstr>
      <vt:lpstr>Calibri</vt:lpstr>
      <vt:lpstr>Script MT Bold</vt:lpstr>
      <vt:lpstr>Tahoma</vt:lpstr>
      <vt:lpstr>ESD_new_GP</vt:lpstr>
      <vt:lpstr>Introduction</vt:lpstr>
      <vt:lpstr>Agenda</vt:lpstr>
      <vt:lpstr>Goals</vt:lpstr>
      <vt:lpstr>Streams</vt:lpstr>
      <vt:lpstr>Lectures</vt:lpstr>
      <vt:lpstr>Lectures</vt:lpstr>
      <vt:lpstr>Exam</vt:lpstr>
      <vt:lpstr>Office hours</vt:lpstr>
      <vt:lpstr>Planned absences and festivities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Matteo Cristani</cp:lastModifiedBy>
  <cp:revision>112</cp:revision>
  <cp:lastPrinted>2023-02-23T15:19:08Z</cp:lastPrinted>
  <dcterms:created xsi:type="dcterms:W3CDTF">2023-01-30T09:37:49Z</dcterms:created>
  <dcterms:modified xsi:type="dcterms:W3CDTF">2025-08-20T06:37:22Z</dcterms:modified>
</cp:coreProperties>
</file>