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1"/>
  </p:sldMasterIdLst>
  <p:notesMasterIdLst>
    <p:notesMasterId r:id="rId43"/>
  </p:notesMasterIdLst>
  <p:handoutMasterIdLst>
    <p:handoutMasterId r:id="rId44"/>
  </p:handoutMasterIdLst>
  <p:sldIdLst>
    <p:sldId id="257" r:id="rId2"/>
    <p:sldId id="409" r:id="rId3"/>
    <p:sldId id="410" r:id="rId4"/>
    <p:sldId id="411" r:id="rId5"/>
    <p:sldId id="412" r:id="rId6"/>
    <p:sldId id="413" r:id="rId7"/>
    <p:sldId id="414" r:id="rId8"/>
    <p:sldId id="415" r:id="rId9"/>
    <p:sldId id="454" r:id="rId10"/>
    <p:sldId id="456" r:id="rId11"/>
    <p:sldId id="416" r:id="rId12"/>
    <p:sldId id="457" r:id="rId13"/>
    <p:sldId id="453" r:id="rId14"/>
    <p:sldId id="417" r:id="rId15"/>
    <p:sldId id="418" r:id="rId16"/>
    <p:sldId id="419" r:id="rId17"/>
    <p:sldId id="420" r:id="rId18"/>
    <p:sldId id="421" r:id="rId19"/>
    <p:sldId id="422" r:id="rId20"/>
    <p:sldId id="458" r:id="rId21"/>
    <p:sldId id="423" r:id="rId22"/>
    <p:sldId id="424" r:id="rId23"/>
    <p:sldId id="425" r:id="rId24"/>
    <p:sldId id="426" r:id="rId25"/>
    <p:sldId id="427" r:id="rId26"/>
    <p:sldId id="428" r:id="rId27"/>
    <p:sldId id="429" r:id="rId28"/>
    <p:sldId id="430" r:id="rId29"/>
    <p:sldId id="459" r:id="rId30"/>
    <p:sldId id="431" r:id="rId31"/>
    <p:sldId id="432" r:id="rId32"/>
    <p:sldId id="433" r:id="rId33"/>
    <p:sldId id="434" r:id="rId34"/>
    <p:sldId id="462" r:id="rId35"/>
    <p:sldId id="436" r:id="rId36"/>
    <p:sldId id="460" r:id="rId37"/>
    <p:sldId id="449" r:id="rId38"/>
    <p:sldId id="450" r:id="rId39"/>
    <p:sldId id="451" r:id="rId40"/>
    <p:sldId id="452" r:id="rId41"/>
    <p:sldId id="464" r:id="rId42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43" autoAdjust="0"/>
    <p:restoredTop sz="86882" autoAdjust="0"/>
  </p:normalViewPr>
  <p:slideViewPr>
    <p:cSldViewPr>
      <p:cViewPr varScale="1">
        <p:scale>
          <a:sx n="169" d="100"/>
          <a:sy n="169" d="100"/>
        </p:scale>
        <p:origin x="208" y="4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7C57EF8F-8361-448B-B33D-B27F754A8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DD545CD-AACE-464A-8873-AFDA579DE3B8}" type="slidenum">
              <a:rPr lang="nl-NL" altLang="it-IT">
                <a:latin typeface="Arial" panose="020B0604020202020204" pitchFamily="34" charset="0"/>
              </a:rPr>
              <a:pPr/>
              <a:t>1</a:t>
            </a:fld>
            <a:endParaRPr lang="nl-NL" altLang="it-IT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7461A36A-26A4-442B-A193-C48F58FB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703263"/>
            <a:ext cx="6046788" cy="3402012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393DB840-CA14-4E5B-BB44-138D926D3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0225"/>
            <a:ext cx="5026025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047" tIns="38524" rIns="77047" bIns="38524"/>
          <a:lstStyle/>
          <a:p>
            <a:pPr eaLnBrk="1" hangingPunct="1"/>
            <a:endParaRPr lang="en-US" altLang="it-IT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13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7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4C909-A1CF-2E43-AF34-84A05567BE64}" type="slidenum">
              <a:rPr lang="en-US"/>
              <a:pPr/>
              <a:t>17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8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18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71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19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72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912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6E27-0B5E-554F-99E3-D944B2DAB7CD}" type="slidenum">
              <a:rPr lang="en-US"/>
              <a:pPr/>
              <a:t>22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1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23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5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26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795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27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8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73B70-6BD1-6D4B-9F6E-5CC283986628}" type="slidenum">
              <a:rPr lang="en-US"/>
              <a:pPr/>
              <a:t>28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37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05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3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C5E02-D1A9-3348-91F2-7B092968B812}" type="slidenum">
              <a:rPr lang="en-US"/>
              <a:pPr/>
              <a:t>31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201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36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9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3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8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9174B-7304-3A45-9ED1-3169AE6E584D}" type="slidenum">
              <a:rPr lang="en-US"/>
              <a:pPr/>
              <a:t>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5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EE444-6282-C242-93C0-393321149F9D}" type="slidenum">
              <a:rPr lang="en-US"/>
              <a:pPr/>
              <a:t>6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8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60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6BE477-4654-8746-8CBD-AE3C40EAA3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10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5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2549264" y="2474314"/>
            <a:ext cx="51435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173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‹N›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2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‹N›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5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00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‹N›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‹N›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7543800" cy="6803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543801" cy="3429000"/>
          </a:xfrm>
        </p:spPr>
        <p:txBody>
          <a:bodyPr/>
          <a:lstStyle>
            <a:lvl1pPr marL="7938" indent="-7938">
              <a:tabLst/>
              <a:defRPr sz="2800" baseline="0"/>
            </a:lvl1pPr>
            <a:lvl2pPr marL="404813" indent="-254000">
              <a:tabLst/>
              <a:defRPr sz="2400" baseline="0"/>
            </a:lvl2pPr>
            <a:lvl3pPr marL="515938" indent="-228600">
              <a:tabLst/>
              <a:defRPr sz="2000" baseline="0"/>
            </a:lvl3pPr>
            <a:lvl4pPr marL="690563" indent="-265113">
              <a:tabLst/>
              <a:defRPr sz="1600" baseline="0"/>
            </a:lvl4pPr>
            <a:lvl5pPr marL="801688" indent="-239713">
              <a:tabLst/>
              <a:defRPr sz="14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5029201"/>
            <a:ext cx="3617103" cy="89483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525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2556759" y="2481809"/>
            <a:ext cx="51435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2472584" y="2548889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81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3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604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548640"/>
            <a:ext cx="5009393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4844840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40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3/16/23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6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675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7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2518606" y="2473636"/>
            <a:ext cx="51435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84301"/>
            <a:ext cx="7543801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3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02" r:id="rId13"/>
    <p:sldLayoutId id="2147483709" r:id="rId14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95ECE64-F2A7-4B42-9294-67E7C0311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128" y="4092351"/>
            <a:ext cx="3348038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7866" tIns="33338" rIns="67866" bIns="333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1800" dirty="0">
                <a:latin typeface="Tahoma" panose="020B0604030504040204" pitchFamily="34" charset="0"/>
              </a:rPr>
              <a:t>Computer Science Department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1800" dirty="0">
                <a:latin typeface="Tahoma" panose="020B0604030504040204" pitchFamily="34" charset="0"/>
              </a:rPr>
              <a:t>University of Verona - Italy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34E587E-09E1-4E74-AE2B-B98A490615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93216" y="843558"/>
            <a:ext cx="7772400" cy="2088232"/>
          </a:xfrm>
          <a:effectLst>
            <a:outerShdw blurRad="63500" dist="81320" dir="2319588" algn="ctr" rotWithShape="0">
              <a:schemeClr val="bg2">
                <a:alpha val="74997"/>
              </a:schemeClr>
            </a:outerShdw>
          </a:effectLst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ea typeface="+mj-ea"/>
                <a:cs typeface="+mj-cs"/>
              </a:rPr>
              <a:t>NATURAL LANGUAGE PROCESSING</a:t>
            </a:r>
            <a:br>
              <a:rPr lang="en-US" sz="3600" b="1" dirty="0">
                <a:ea typeface="+mj-ea"/>
                <a:cs typeface="+mj-cs"/>
              </a:rPr>
            </a:br>
            <a:r>
              <a:rPr lang="en-US" sz="2700" dirty="0">
                <a:ea typeface="+mj-ea"/>
                <a:cs typeface="+mj-cs"/>
              </a:rPr>
              <a:t>MATTEO CRISTANI</a:t>
            </a:r>
            <a:endParaRPr lang="en-US" sz="3600" dirty="0">
              <a:ea typeface="+mj-ea"/>
              <a:cs typeface="+mj-cs"/>
            </a:endParaRPr>
          </a:p>
        </p:txBody>
      </p:sp>
      <p:pic>
        <p:nvPicPr>
          <p:cNvPr id="28677" name="Immagine 25" descr="univr-color.gif">
            <a:extLst>
              <a:ext uri="{FF2B5EF4-FFF2-40B4-BE49-F238E27FC236}">
                <a16:creationId xmlns:a16="http://schemas.microsoft.com/office/drawing/2014/main" id="{0F2A3EAB-47C4-4463-9952-A31D235A5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7141" y="3805014"/>
            <a:ext cx="10985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CasellaDiTesto 1">
            <a:extLst>
              <a:ext uri="{FF2B5EF4-FFF2-40B4-BE49-F238E27FC236}">
                <a16:creationId xmlns:a16="http://schemas.microsoft.com/office/drawing/2014/main" id="{7FE76117-C115-45E9-82F7-562E82BF0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4213" y="200818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it-IT" sz="1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as Search</a:t>
            </a:r>
            <a:endParaRPr 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But the space of all edit sequences is huge!</a:t>
            </a:r>
          </a:p>
          <a:p>
            <a:pPr lvl="1"/>
            <a:r>
              <a:rPr lang="en-US"/>
              <a:t>We can’t afford to navigate naïvely</a:t>
            </a:r>
          </a:p>
          <a:p>
            <a:pPr lvl="1"/>
            <a:r>
              <a:rPr lang="en-US"/>
              <a:t>Lots of distinct paths wind up at the same state.</a:t>
            </a:r>
          </a:p>
          <a:p>
            <a:pPr lvl="2"/>
            <a:r>
              <a:rPr lang="en-US"/>
              <a:t>We don’t have to keep track of all of them</a:t>
            </a:r>
          </a:p>
          <a:p>
            <a:pPr lvl="2"/>
            <a:r>
              <a:rPr lang="en-US"/>
              <a:t>Just the shortest path to each of those revisted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3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two strings</a:t>
            </a:r>
          </a:p>
          <a:p>
            <a:pPr lvl="1"/>
            <a:r>
              <a:rPr lang="en-US" sz="2400" dirty="0"/>
              <a:t>X of length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Y of length </a:t>
            </a:r>
            <a:r>
              <a:rPr lang="en-US" sz="2400" i="1" dirty="0"/>
              <a:t>m</a:t>
            </a:r>
            <a:endParaRPr lang="en-US" sz="2400" i="1" baseline="-25000" dirty="0"/>
          </a:p>
          <a:p>
            <a:r>
              <a:rPr lang="en-US" sz="2800" dirty="0"/>
              <a:t>We define D(</a:t>
            </a:r>
            <a:r>
              <a:rPr lang="en-US" sz="2800" i="1" dirty="0" err="1"/>
              <a:t>i,j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the edit distance between X[1..</a:t>
            </a:r>
            <a:r>
              <a:rPr lang="en-US" sz="2400" i="1" dirty="0"/>
              <a:t>i</a:t>
            </a:r>
            <a:r>
              <a:rPr lang="en-US" sz="2400" dirty="0"/>
              <a:t>] and Y[1..</a:t>
            </a:r>
            <a:r>
              <a:rPr lang="en-US" sz="2400" i="1" dirty="0"/>
              <a:t>j</a:t>
            </a:r>
            <a:r>
              <a:rPr lang="en-US" sz="2400" dirty="0"/>
              <a:t>] </a:t>
            </a:r>
          </a:p>
          <a:p>
            <a:pPr lvl="2"/>
            <a:r>
              <a:rPr lang="en-US" sz="2200" dirty="0"/>
              <a:t>i.e., the first </a:t>
            </a:r>
            <a:r>
              <a:rPr lang="en-US" sz="2200" i="1" dirty="0" err="1"/>
              <a:t>i</a:t>
            </a:r>
            <a:r>
              <a:rPr lang="en-US" sz="2200" dirty="0"/>
              <a:t> characters of X and the first </a:t>
            </a:r>
            <a:r>
              <a:rPr lang="en-US" sz="2200" i="1" dirty="0"/>
              <a:t>j</a:t>
            </a:r>
            <a:r>
              <a:rPr lang="en-US" sz="2200" dirty="0"/>
              <a:t> characters of Y</a:t>
            </a:r>
          </a:p>
          <a:p>
            <a:pPr lvl="1"/>
            <a:r>
              <a:rPr lang="en-US" sz="2400" dirty="0"/>
              <a:t>The edit distance between X and Y is thus D(</a:t>
            </a:r>
            <a:r>
              <a:rPr lang="en-US" sz="2400" i="1" dirty="0" err="1"/>
              <a:t>n,m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66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4470E-AC87-1A45-8F32-61766BD2E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84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92BC4-3157-0E4F-BC78-4F4977DD3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0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8168640" cy="680397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Programming for 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940040" cy="34290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Dynamic programming</a:t>
            </a:r>
            <a:r>
              <a:rPr lang="en-US" dirty="0"/>
              <a:t>: A tabular computation of D(</a:t>
            </a:r>
            <a:r>
              <a:rPr lang="en-US" i="1" dirty="0" err="1"/>
              <a:t>n,m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Solving problems by combining solutions to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We compute D(</a:t>
            </a:r>
            <a:r>
              <a:rPr lang="en-US" dirty="0" err="1"/>
              <a:t>i,j</a:t>
            </a:r>
            <a:r>
              <a:rPr lang="en-US" dirty="0"/>
              <a:t>) for small </a:t>
            </a:r>
            <a:r>
              <a:rPr lang="en-US" i="1" dirty="0" err="1"/>
              <a:t>i,j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And compute larger D(</a:t>
            </a:r>
            <a:r>
              <a:rPr lang="en-US" dirty="0" err="1"/>
              <a:t>i,j</a:t>
            </a:r>
            <a:r>
              <a:rPr lang="en-US" dirty="0"/>
              <a:t>) based on previously computed smaller values</a:t>
            </a:r>
          </a:p>
          <a:p>
            <a:pPr lvl="1"/>
            <a:r>
              <a:rPr lang="en-US" dirty="0"/>
              <a:t>i.e., compute D(</a:t>
            </a:r>
            <a:r>
              <a:rPr lang="en-US" i="1" dirty="0" err="1"/>
              <a:t>i,j</a:t>
            </a:r>
            <a:r>
              <a:rPr lang="en-US" dirty="0"/>
              <a:t>) for all </a:t>
            </a:r>
            <a:r>
              <a:rPr lang="en-US" i="1" dirty="0" err="1"/>
              <a:t>i</a:t>
            </a:r>
            <a:r>
              <a:rPr lang="en-US" dirty="0"/>
              <a:t> (0 &lt; </a:t>
            </a:r>
            <a:r>
              <a:rPr lang="en-US" i="1" dirty="0" err="1"/>
              <a:t>i</a:t>
            </a:r>
            <a:r>
              <a:rPr lang="en-US" dirty="0"/>
              <a:t> &lt; n)  and</a:t>
            </a:r>
            <a:r>
              <a:rPr lang="en-US" i="1" dirty="0"/>
              <a:t> j </a:t>
            </a:r>
            <a:r>
              <a:rPr lang="en-US" dirty="0"/>
              <a:t>(0 &lt; j &lt; m)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609600" y="1200150"/>
            <a:ext cx="8305800" cy="3943350"/>
          </a:xfrm>
        </p:spPr>
        <p:txBody>
          <a:bodyPr/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D(i-1,j-1) +   2;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   0;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4038600" y="31813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705600" y="379095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4" name="Group 2"/>
          <p:cNvGraphicFramePr>
            <a:graphicFrameLocks noGrp="1"/>
          </p:cNvGraphicFramePr>
          <p:nvPr/>
        </p:nvGraphicFramePr>
        <p:xfrm>
          <a:off x="990600" y="1028700"/>
          <a:ext cx="6934200" cy="38528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6164" name="Line 149"/>
          <p:cNvSpPr>
            <a:spLocks noChangeShapeType="1"/>
          </p:cNvSpPr>
          <p:nvPr/>
        </p:nvSpPr>
        <p:spPr bwMode="auto">
          <a:xfrm flipH="1">
            <a:off x="2514600" y="3086100"/>
            <a:ext cx="457200" cy="97155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57350"/>
            <a:ext cx="428192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8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625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4933"/>
              </p:ext>
            </p:extLst>
          </p:nvPr>
        </p:nvGraphicFramePr>
        <p:xfrm>
          <a:off x="1219200" y="1352550"/>
          <a:ext cx="6934200" cy="3276600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460238" y="2800350"/>
            <a:ext cx="5009393" cy="1691640"/>
          </a:xfrm>
        </p:spPr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E00A1-255A-E64E-B8D2-DDB22BD12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33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636C8-6781-B545-8D9F-EDC028996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77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3D1A6-5191-CF4C-85C7-F52ECFDC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13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alignments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Edit distance isn’t sufficient</a:t>
            </a:r>
          </a:p>
          <a:p>
            <a:pPr lvl="1"/>
            <a:r>
              <a:rPr lang="en-US" dirty="0"/>
              <a:t>We often need to </a:t>
            </a:r>
            <a:r>
              <a:rPr lang="en-US" b="1" dirty="0"/>
              <a:t>align</a:t>
            </a:r>
            <a:r>
              <a:rPr lang="en-US" dirty="0"/>
              <a:t> each character of the two strings to each other</a:t>
            </a:r>
          </a:p>
          <a:p>
            <a:r>
              <a:rPr lang="en-US" dirty="0"/>
              <a:t>We do this by keeping a “</a:t>
            </a:r>
            <a:r>
              <a:rPr lang="en-US" dirty="0" err="1"/>
              <a:t>backtrace</a:t>
            </a:r>
            <a:r>
              <a:rPr lang="en-US" dirty="0"/>
              <a:t>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/>
              <a:t>When we reach the end, </a:t>
            </a:r>
          </a:p>
          <a:p>
            <a:pPr lvl="1"/>
            <a:r>
              <a:rPr lang="en-US" dirty="0"/>
              <a:t>Trace back the path from the upper right corner to read off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61804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942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MinEdit with Backtrace</a:t>
            </a:r>
          </a:p>
        </p:txBody>
      </p:sp>
      <p:pic>
        <p:nvPicPr>
          <p:cNvPr id="7" name="Picture 5" descr="minedit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50"/>
            <a:ext cx="8229600" cy="328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132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</a:t>
            </a:r>
            <a:r>
              <a:rPr lang="en-US" dirty="0" err="1"/>
              <a:t>Backtrace</a:t>
            </a:r>
            <a:r>
              <a:rPr lang="en-US" dirty="0"/>
              <a:t> to Minimum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1800" dirty="0"/>
              <a:t>Base conditions:                                                        Termination: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D(i,0)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        D(0,j) = j         D(N,M) is distance </a:t>
            </a:r>
            <a:endParaRPr lang="en-US" sz="1800" i="1" dirty="0"/>
          </a:p>
          <a:p>
            <a:pPr algn="just"/>
            <a:r>
              <a:rPr lang="en-US" sz="1800" dirty="0"/>
              <a:t>Recurrence Relation</a:t>
            </a:r>
            <a:r>
              <a:rPr lang="en-US" sz="1800" i="1" dirty="0"/>
              <a:t>:</a:t>
            </a:r>
            <a:endParaRPr lang="en-US" sz="1600" i="1" dirty="0"/>
          </a:p>
          <a:p>
            <a:pPr marL="457200" lvl="1" indent="0">
              <a:buClr>
                <a:srgbClr val="000066"/>
              </a:buClr>
              <a:buNone/>
            </a:pPr>
            <a:r>
              <a:rPr lang="en-US" sz="1600" dirty="0">
                <a:latin typeface="Courier"/>
                <a:cs typeface="Courier"/>
              </a:rPr>
              <a:t>For each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600" dirty="0">
                <a:latin typeface="Courier"/>
                <a:cs typeface="Courier"/>
              </a:rPr>
              <a:t>	 For each  j = 1…N</a:t>
            </a:r>
            <a:endParaRPr lang="en-US" sz="1800" i="1" dirty="0"/>
          </a:p>
          <a:p>
            <a:pPr lvl="1" algn="just">
              <a:lnSpc>
                <a:spcPct val="130000"/>
              </a:lnSpc>
              <a:buFont typeface="Wingdings" charset="2"/>
              <a:buNone/>
            </a:pPr>
            <a:r>
              <a:rPr lang="en-US" sz="1600" i="1" dirty="0">
                <a:latin typeface="Courier"/>
                <a:cs typeface="Courier"/>
              </a:rPr>
              <a:t>                           </a:t>
            </a:r>
            <a:r>
              <a:rPr lang="en-US" sz="16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ourier"/>
                <a:cs typeface="Courier"/>
              </a:rPr>
              <a:t>      D(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 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D(i-1,j-1) +  2;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              0;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= Y(j)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LEFT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</a:t>
            </a:r>
            <a:r>
              <a:rPr lang="en-US" sz="1600" dirty="0" err="1">
                <a:latin typeface="Courier"/>
                <a:cs typeface="Courier"/>
              </a:rPr>
              <a:t>ptr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DOWN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DIAG</a:t>
            </a: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200400" y="2724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562600" y="335280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2971800" y="3867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3962400" y="39433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3962400" y="4248150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3962400" y="4552950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5340835" y="3105150"/>
            <a:ext cx="835485" cy="190501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bIns="0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5334000" y="2792988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7391400" y="3402588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522550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857250"/>
          </a:xfrm>
        </p:spPr>
        <p:txBody>
          <a:bodyPr/>
          <a:lstStyle/>
          <a:p>
            <a:r>
              <a:rPr lang="en-US" dirty="0"/>
              <a:t>The Distance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00600"/>
            <a:ext cx="3276600" cy="342900"/>
          </a:xfrm>
          <a:noFill/>
        </p:spPr>
        <p:txBody>
          <a:bodyPr/>
          <a:lstStyle/>
          <a:p>
            <a:r>
              <a:rPr lang="en-US" dirty="0"/>
              <a:t>Slide adapted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 flipV="1">
            <a:off x="1219200" y="1428750"/>
            <a:ext cx="3810000" cy="281940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143000" y="42481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 flipH="1" flipV="1">
            <a:off x="-617857" y="2638395"/>
            <a:ext cx="29718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410200" y="1504950"/>
            <a:ext cx="3352800" cy="2616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Every non-decreasing path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from (0,0) to (M, N)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corresponds to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an alignment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of the two sequences</a:t>
            </a:r>
          </a:p>
          <a:p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5257800" y="4095750"/>
            <a:ext cx="380598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A4001D"/>
                </a:solidFill>
                <a:latin typeface="Arial Unicode MS" charset="0"/>
              </a:rPr>
              <a:t>An optimal alignment is composed of optimal </a:t>
            </a:r>
            <a:r>
              <a:rPr lang="en-US" sz="1800" dirty="0" err="1">
                <a:solidFill>
                  <a:srgbClr val="A4001D"/>
                </a:solidFill>
                <a:latin typeface="Arial Unicode MS" charset="0"/>
              </a:rPr>
              <a:t>subalignments</a:t>
            </a:r>
            <a:endParaRPr lang="en-US" sz="1800" dirty="0">
              <a:solidFill>
                <a:srgbClr val="A4001D"/>
              </a:solidFill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 err="1"/>
              <a:t>Backtrace</a:t>
            </a:r>
            <a:endParaRPr lang="en-US" dirty="0"/>
          </a:p>
        </p:txBody>
      </p:sp>
      <p:sp>
        <p:nvSpPr>
          <p:cNvPr id="757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29124"/>
            <a:ext cx="4838700" cy="201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913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Time: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  <a:endParaRPr lang="en-US" sz="3200" dirty="0"/>
          </a:p>
          <a:p>
            <a:r>
              <a:rPr lang="en-US" sz="3200" dirty="0"/>
              <a:t>Space: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</a:p>
          <a:p>
            <a:r>
              <a:rPr lang="en-US" sz="3200" dirty="0" err="1"/>
              <a:t>Backtrace</a:t>
            </a:r>
            <a:endParaRPr lang="en-US" sz="3200" dirty="0"/>
          </a:p>
          <a:p>
            <a:pPr lvl="1">
              <a:buFont typeface="Wingdings" charset="2"/>
              <a:buNone/>
            </a:pPr>
            <a:r>
              <a:rPr lang="en-US" sz="2800" dirty="0"/>
              <a:t>				O(</a:t>
            </a:r>
            <a:r>
              <a:rPr lang="en-US" sz="2800" dirty="0" err="1"/>
              <a:t>n+m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0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3FA6E-2382-6B4C-B8E6-8B94E0082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similar are two strings?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52550"/>
            <a:ext cx="3886200" cy="3429000"/>
          </a:xfrm>
        </p:spPr>
        <p:txBody>
          <a:bodyPr/>
          <a:lstStyle/>
          <a:p>
            <a:r>
              <a:rPr lang="en-US" dirty="0"/>
              <a:t>Spell correction</a:t>
            </a:r>
          </a:p>
          <a:p>
            <a:pPr lvl="1"/>
            <a:r>
              <a:rPr lang="en-US" dirty="0"/>
              <a:t>The user typed “</a:t>
            </a:r>
            <a:r>
              <a:rPr lang="en-US" dirty="0" err="1"/>
              <a:t>graffe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Which is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graft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grail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giraffe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35255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Computational Biology</a:t>
            </a:r>
          </a:p>
          <a:p>
            <a:pPr lvl="1"/>
            <a:r>
              <a:rPr lang="en-US" dirty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Resulting alignment: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24815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/>
              <a:t>Also for Machine Translation, Information Extraction, Speech Recognition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266950"/>
            <a:ext cx="4342338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41934" y="3311664"/>
            <a:ext cx="480206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40774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60F15-EA58-4843-B17B-AAE3E1DC1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11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Edit Distance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we add weights to the computation?</a:t>
            </a:r>
          </a:p>
          <a:p>
            <a:pPr lvl="1"/>
            <a:r>
              <a:rPr lang="en-US" dirty="0"/>
              <a:t>Spell Correction: some letters are more likely to be mistyped than others</a:t>
            </a:r>
          </a:p>
          <a:p>
            <a:pPr lvl="1"/>
            <a:r>
              <a:rPr lang="en-US" dirty="0"/>
              <a:t>Biology: certain kinds of deletions or insertions are more likely than others</a:t>
            </a:r>
          </a:p>
        </p:txBody>
      </p:sp>
    </p:spTree>
    <p:extLst>
      <p:ext uri="{BB962C8B-B14F-4D97-AF65-F5344CB8AC3E}">
        <p14:creationId xmlns:p14="http://schemas.microsoft.com/office/powerpoint/2010/main" val="989158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/>
              <a:t>Confusion matrix for spelling errors</a:t>
            </a:r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7" y="971550"/>
            <a:ext cx="666924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1894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qwerty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13891"/>
            <a:ext cx="7759700" cy="301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3688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Min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52400" y="1047750"/>
            <a:ext cx="8763000" cy="3943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Initialization: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D(0,0) = 0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D(i-1,0)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)];    1 &lt;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≤ N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D(0,j-1) + ins[y(j)];    1 &lt; j ≤ M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 </a:t>
            </a:r>
            <a:r>
              <a:rPr lang="en-US" dirty="0">
                <a:latin typeface="Courier"/>
                <a:cs typeface="Courier"/>
              </a:rPr>
              <a:t>D(i-1,j)  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>
                <a:latin typeface="Courier"/>
                <a:cs typeface="Courier"/>
              </a:rPr>
              <a:t>)= min  D(i,j-1)   + ins[y(j)]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 D(i-1,j-1) + sub[x(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/>
              <a:t>Termination</a:t>
            </a:r>
            <a:r>
              <a:rPr lang="en-US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438400" y="33337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323850"/>
            <a:ext cx="8092440" cy="680397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did the name, dynamic programming, come from? </a:t>
            </a:r>
          </a:p>
        </p:txBody>
      </p:sp>
      <p:sp>
        <p:nvSpPr>
          <p:cNvPr id="107827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76350"/>
            <a:ext cx="7924800" cy="35433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…The 1950s were not good years for mathematical research. [the] Secretary of Defense …had a pathological fear and hatred of the word, research…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 decided therefore to use the word, “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”.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 wanted to get across the idea that this was dynamic, this was multistage… I thought, let’s … take a word that has an absolutely precise meaning, namely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 it’s impossible to use the word,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in a pejorative sense. Try thinking of some combination that will possibly give it a pejorative meaning. It’s impossible.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Thus, I thought dynamic programming was a good name. It was something not even a Congressman could object to.”  </a:t>
            </a: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2000" b="1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dirty="0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Richard Bellman, “Eye of the Hurricane: an autobiography” 1984.</a:t>
            </a:r>
          </a:p>
        </p:txBody>
      </p:sp>
    </p:spTree>
    <p:extLst>
      <p:ext uri="{BB962C8B-B14F-4D97-AF65-F5344CB8AC3E}">
        <p14:creationId xmlns:p14="http://schemas.microsoft.com/office/powerpoint/2010/main" val="3324745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2244D-BBE8-ED44-B026-C9FDD80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76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752909"/>
              </p:ext>
            </p:extLst>
          </p:nvPr>
        </p:nvGraphicFramePr>
        <p:xfrm>
          <a:off x="4724400" y="1298245"/>
          <a:ext cx="3886200" cy="3635706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59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733550"/>
            <a:ext cx="4038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ATCAT</a:t>
            </a:r>
          </a:p>
          <a:p>
            <a:r>
              <a:rPr lang="en-US" sz="2800" dirty="0">
                <a:latin typeface="Courier"/>
                <a:cs typeface="Courier"/>
              </a:rPr>
              <a:t>Y = ATTATC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Let:</a:t>
            </a:r>
          </a:p>
          <a:p>
            <a:r>
              <a:rPr lang="en-US" dirty="0">
                <a:latin typeface="Calibri"/>
                <a:cs typeface="Calibri"/>
              </a:rPr>
              <a:t> m = 1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(1 point for match)</a:t>
            </a:r>
          </a:p>
          <a:p>
            <a:r>
              <a:rPr lang="en-US" dirty="0">
                <a:latin typeface="Calibri"/>
                <a:cs typeface="Calibri"/>
              </a:rPr>
              <a:t> d = 1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alibri"/>
                <a:cs typeface="Calibri"/>
              </a:rPr>
              <a:t>(-1 point for del/ins/sub)</a:t>
            </a:r>
          </a:p>
        </p:txBody>
      </p:sp>
    </p:spTree>
    <p:extLst>
      <p:ext uri="{BB962C8B-B14F-4D97-AF65-F5344CB8AC3E}">
        <p14:creationId xmlns:p14="http://schemas.microsoft.com/office/powerpoint/2010/main" val="2565202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110300"/>
              </p:ext>
            </p:extLst>
          </p:nvPr>
        </p:nvGraphicFramePr>
        <p:xfrm>
          <a:off x="4724400" y="1276350"/>
          <a:ext cx="3886200" cy="362711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442461" y="2282789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ATCAT</a:t>
            </a:r>
          </a:p>
          <a:p>
            <a:r>
              <a:rPr lang="en-US" sz="2800" dirty="0">
                <a:latin typeface="Courier"/>
                <a:cs typeface="Courier"/>
              </a:rPr>
              <a:t>Y = ATTATC</a:t>
            </a:r>
          </a:p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782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7831682"/>
              </p:ext>
            </p:extLst>
          </p:nvPr>
        </p:nvGraphicFramePr>
        <p:xfrm>
          <a:off x="4724400" y="1276350"/>
          <a:ext cx="3886200" cy="362711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535102" y="231327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ATCAT</a:t>
            </a:r>
          </a:p>
          <a:p>
            <a:r>
              <a:rPr lang="en-US" sz="2800" dirty="0">
                <a:latin typeface="Courier"/>
                <a:cs typeface="Courier"/>
              </a:rPr>
              <a:t>Y = 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ATTAT</a:t>
            </a:r>
            <a:r>
              <a:rPr lang="en-US" sz="2800" dirty="0">
                <a:latin typeface="Courier"/>
                <a:cs typeface="Courier"/>
              </a:rPr>
              <a:t>C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7696200" y="4476750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solidFill>
                  <a:srgbClr val="FF0000"/>
                </a:solidFill>
              </a:ln>
              <a:noFill/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4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minimum edit distance between two strings</a:t>
            </a:r>
          </a:p>
          <a:p>
            <a:r>
              <a:rPr lang="en-US"/>
              <a:t>Is the minimum number of editing operations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Deletion</a:t>
            </a:r>
          </a:p>
          <a:p>
            <a:pPr lvl="1"/>
            <a:r>
              <a:rPr lang="en-US"/>
              <a:t>Substitution</a:t>
            </a:r>
          </a:p>
          <a:p>
            <a:r>
              <a:rPr lang="en-US"/>
              <a:t>Needed to transform one into the other</a:t>
            </a:r>
          </a:p>
        </p:txBody>
      </p:sp>
    </p:spTree>
    <p:extLst>
      <p:ext uri="{BB962C8B-B14F-4D97-AF65-F5344CB8AC3E}">
        <p14:creationId xmlns:p14="http://schemas.microsoft.com/office/powerpoint/2010/main" val="2853433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85750"/>
            <a:ext cx="7467600" cy="742950"/>
          </a:xfrm>
        </p:spPr>
        <p:txBody>
          <a:bodyPr/>
          <a:lstStyle/>
          <a:p>
            <a:r>
              <a:rPr lang="en-US" dirty="0"/>
              <a:t>Local alignment example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456891"/>
              </p:ext>
            </p:extLst>
          </p:nvPr>
        </p:nvGraphicFramePr>
        <p:xfrm>
          <a:off x="4724400" y="1276350"/>
          <a:ext cx="3886200" cy="362712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endParaRPr lang="en-US" sz="280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82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Courier"/>
                          <a:cs typeface="Courier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Courier"/>
                          <a:cs typeface="Courier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Line 13"/>
          <p:cNvSpPr>
            <a:spLocks noChangeShapeType="1"/>
          </p:cNvSpPr>
          <p:nvPr/>
        </p:nvSpPr>
        <p:spPr bwMode="auto">
          <a:xfrm rot="2700000" flipH="1">
            <a:off x="7957061" y="336363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 rot="2700000" flipH="1">
            <a:off x="7423661" y="2830230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rot="2700000" flipH="1">
            <a:off x="6982902" y="2342548"/>
            <a:ext cx="3000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 rot="2700000" flipH="1">
            <a:off x="7440102" y="4399948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 rot="2700000" flipH="1">
            <a:off x="6966461" y="39134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2700000" flipH="1">
            <a:off x="6525702" y="33800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rot="2700000" flipH="1">
            <a:off x="5992302" y="28466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rot="2700000" flipH="1">
            <a:off x="5535102" y="2313270"/>
            <a:ext cx="300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57200" y="1733550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X =    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ATC</a:t>
            </a:r>
            <a:r>
              <a:rPr lang="en-US" sz="2800" dirty="0">
                <a:latin typeface="Courier"/>
                <a:cs typeface="Courier"/>
              </a:rPr>
              <a:t>AT</a:t>
            </a:r>
          </a:p>
          <a:p>
            <a:r>
              <a:rPr lang="en-US" sz="2800" dirty="0">
                <a:latin typeface="Courier"/>
                <a:cs typeface="Courier"/>
              </a:rPr>
              <a:t>Y = </a:t>
            </a:r>
            <a:r>
              <a:rPr lang="en-US" sz="2800" dirty="0">
                <a:solidFill>
                  <a:srgbClr val="000000"/>
                </a:solidFill>
                <a:latin typeface="Courier"/>
                <a:cs typeface="Courier"/>
              </a:rPr>
              <a:t>ATT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ATC</a:t>
            </a: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8164255" y="3442512"/>
            <a:ext cx="3048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solidFill>
                  <a:srgbClr val="FF0000"/>
                </a:solidFill>
              </a:ln>
              <a:noFill/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698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0483D5-FAF4-C531-AFA9-249E2391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/>
              <a:t>NLP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B10982-0B88-DB97-318E-92647825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54FAF7-AB3B-4F7E-9E4D-EFD1BDE13684}" type="slidenum">
              <a:rPr lang="it-IT" altLang="it-IT" smtClean="0"/>
              <a:pPr>
                <a:defRPr/>
              </a:pPr>
              <a:t>41</a:t>
            </a:fld>
            <a:endParaRPr lang="it-IT" altLang="it-IT"/>
          </a:p>
        </p:txBody>
      </p:sp>
      <p:pic>
        <p:nvPicPr>
          <p:cNvPr id="1026" name="Picture 2" descr="See you next time concept - 37910703">
            <a:extLst>
              <a:ext uri="{FF2B5EF4-FFF2-40B4-BE49-F238E27FC236}">
                <a16:creationId xmlns:a16="http://schemas.microsoft.com/office/drawing/2014/main" id="{8C467744-CD8E-EC7D-D686-3C35BF627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353" y="573277"/>
            <a:ext cx="6260647" cy="399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6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038350"/>
            <a:ext cx="5295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30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3257550"/>
            <a:ext cx="7924800" cy="1885950"/>
          </a:xfrm>
        </p:spPr>
        <p:txBody>
          <a:bodyPr/>
          <a:lstStyle/>
          <a:p>
            <a:r>
              <a:rPr lang="en-US" dirty="0"/>
              <a:t>If each operation has cost of 1</a:t>
            </a:r>
          </a:p>
          <a:p>
            <a:pPr lvl="1"/>
            <a:r>
              <a:rPr lang="en-US" dirty="0"/>
              <a:t>Distance between these is 5</a:t>
            </a:r>
          </a:p>
          <a:p>
            <a:r>
              <a:rPr lang="en-US" dirty="0"/>
              <a:t>If substitutions cost 2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between them is 8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00150"/>
            <a:ext cx="3644900" cy="203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90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 Computational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sequence of bases</a:t>
            </a:r>
          </a:p>
          <a:p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r>
              <a:rPr lang="en-US" dirty="0"/>
              <a:t>An alignment: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sequences, align each letter to a letter or gap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3333750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00200" y="1962150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9161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/>
              <a:t>Other uses of Edit Distance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04950"/>
            <a:ext cx="8991600" cy="3429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Evaluating Machine Translation and speech recognition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R </a:t>
            </a:r>
            <a:r>
              <a:rPr lang="en-US" sz="1800" dirty="0">
                <a:latin typeface="Courier"/>
                <a:cs typeface="Courier"/>
              </a:rPr>
              <a:t>Spokesman confirms    senior government adviser was appointed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H </a:t>
            </a:r>
            <a:r>
              <a:rPr lang="en-US" sz="1800" dirty="0">
                <a:latin typeface="Courier"/>
                <a:cs typeface="Courier"/>
              </a:rPr>
              <a:t>Spokesman said    the senior            adviser was appointed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           S      I              D                        I</a:t>
            </a:r>
          </a:p>
          <a:p>
            <a:r>
              <a:rPr lang="en-US" dirty="0"/>
              <a:t>Named Entity Extraction and Entity </a:t>
            </a:r>
            <a:r>
              <a:rPr lang="en-US" dirty="0" err="1"/>
              <a:t>Coreference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IBM Inc</a:t>
            </a:r>
            <a:r>
              <a:rPr lang="en-US" dirty="0"/>
              <a:t>. announced today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IBM </a:t>
            </a:r>
            <a:r>
              <a:rPr lang="en-US" dirty="0"/>
              <a:t>profits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Stanford Professor Jennifer Eberhardt </a:t>
            </a:r>
            <a:r>
              <a:rPr lang="en-US" dirty="0"/>
              <a:t>announced yesterday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Professor Eberhardt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15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find the Min Edit Distance?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for a path (sequence of edits) from the start string to the final string:</a:t>
            </a:r>
          </a:p>
          <a:p>
            <a:pPr lvl="1"/>
            <a:r>
              <a:rPr lang="en-US" b="1" dirty="0"/>
              <a:t>Initial state</a:t>
            </a:r>
            <a:r>
              <a:rPr lang="en-US" dirty="0"/>
              <a:t>: the word we’re transforming</a:t>
            </a:r>
          </a:p>
          <a:p>
            <a:pPr lvl="1"/>
            <a:r>
              <a:rPr lang="en-US" b="1" dirty="0"/>
              <a:t>Operators</a:t>
            </a:r>
            <a:r>
              <a:rPr lang="en-US" dirty="0"/>
              <a:t>: insert, delete, substitute</a:t>
            </a:r>
          </a:p>
          <a:p>
            <a:pPr lvl="1"/>
            <a:r>
              <a:rPr lang="en-US" b="1" dirty="0"/>
              <a:t>Goal state</a:t>
            </a:r>
            <a:r>
              <a:rPr lang="en-US" dirty="0"/>
              <a:t>:  the word we’re trying to get to</a:t>
            </a:r>
          </a:p>
          <a:p>
            <a:pPr lvl="1"/>
            <a:r>
              <a:rPr lang="en-US" b="1" dirty="0"/>
              <a:t>Path cost</a:t>
            </a:r>
            <a:r>
              <a:rPr lang="en-US" dirty="0"/>
              <a:t>: what we want to minimize: the number of edits</a:t>
            </a:r>
          </a:p>
          <a:p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3855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15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8218</TotalTime>
  <Words>1834</Words>
  <Application>Microsoft Macintosh PowerPoint</Application>
  <PresentationFormat>Presentazione su schermo (16:9)</PresentationFormat>
  <Paragraphs>700</Paragraphs>
  <Slides>41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41</vt:i4>
      </vt:variant>
    </vt:vector>
  </HeadingPairs>
  <TitlesOfParts>
    <vt:vector size="53" baseType="lpstr">
      <vt:lpstr>Arial Unicode MS</vt:lpstr>
      <vt:lpstr>Arial</vt:lpstr>
      <vt:lpstr>Calibri</vt:lpstr>
      <vt:lpstr>Calibri Light</vt:lpstr>
      <vt:lpstr>Courier</vt:lpstr>
      <vt:lpstr>Courier New</vt:lpstr>
      <vt:lpstr>Lucida Sans</vt:lpstr>
      <vt:lpstr>Tahoma</vt:lpstr>
      <vt:lpstr>Times</vt:lpstr>
      <vt:lpstr>Times New Roman</vt:lpstr>
      <vt:lpstr>Wingdings</vt:lpstr>
      <vt:lpstr>Retrospect</vt:lpstr>
      <vt:lpstr>NATURAL LANGUAGE PROCESSING MATTEO CRISTANI</vt:lpstr>
      <vt:lpstr>Minimum Edit Distance</vt:lpstr>
      <vt:lpstr>How similar are two strings?</vt:lpstr>
      <vt:lpstr>Edit Distance</vt:lpstr>
      <vt:lpstr>Minimum Edit Distance</vt:lpstr>
      <vt:lpstr>Minimum Edit Distance</vt:lpstr>
      <vt:lpstr>Alignment in Computational Biology</vt:lpstr>
      <vt:lpstr>Other uses of Edit Distance in NLP</vt:lpstr>
      <vt:lpstr>How to find the Min Edit Distance?</vt:lpstr>
      <vt:lpstr>Minimum Edit as Search</vt:lpstr>
      <vt:lpstr>Defining Min Edit Distance</vt:lpstr>
      <vt:lpstr>Minimum Edit Distance</vt:lpstr>
      <vt:lpstr>Minimum Edit Distance</vt:lpstr>
      <vt:lpstr>Dynamic Programming for Minimum Edit Distance</vt:lpstr>
      <vt:lpstr>Defining Min Edit Distance (Levenshtein)</vt:lpstr>
      <vt:lpstr>The Edit Distance Table</vt:lpstr>
      <vt:lpstr>Presentazione standard di PowerPoint</vt:lpstr>
      <vt:lpstr>Edit Distance</vt:lpstr>
      <vt:lpstr>Presentazione standard di PowerPoint</vt:lpstr>
      <vt:lpstr>Minimum Edit Distance</vt:lpstr>
      <vt:lpstr>Minimum Edit Distance</vt:lpstr>
      <vt:lpstr>Computing alignments</vt:lpstr>
      <vt:lpstr>Edit Distance</vt:lpstr>
      <vt:lpstr>MinEdit with Backtrace</vt:lpstr>
      <vt:lpstr>Adding Backtrace to Minimum Edit Distance</vt:lpstr>
      <vt:lpstr>The Distance Matrix</vt:lpstr>
      <vt:lpstr>Result of Backtrace</vt:lpstr>
      <vt:lpstr>Performance</vt:lpstr>
      <vt:lpstr>Minimum Edit Distance</vt:lpstr>
      <vt:lpstr>Minimum Edit Distance</vt:lpstr>
      <vt:lpstr>Weighted Edit Distance</vt:lpstr>
      <vt:lpstr>Confusion matrix for spelling errors</vt:lpstr>
      <vt:lpstr>Presentazione standard di PowerPoint</vt:lpstr>
      <vt:lpstr>Weighted Min Edit Distance</vt:lpstr>
      <vt:lpstr>Where did the name, dynamic programming, come from? </vt:lpstr>
      <vt:lpstr>Minimum Edit Distance</vt:lpstr>
      <vt:lpstr>Local alignment example</vt:lpstr>
      <vt:lpstr>Local alignment example</vt:lpstr>
      <vt:lpstr>Local alignment example</vt:lpstr>
      <vt:lpstr>Local alignment example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Edit Distance</dc:title>
  <dc:subject>Speech and Language Processing</dc:subject>
  <dc:creator>Dan Jurafsky</dc:creator>
  <cp:keywords/>
  <dc:description/>
  <cp:lastModifiedBy>Matteo Cristani</cp:lastModifiedBy>
  <cp:revision>106</cp:revision>
  <cp:lastPrinted>2009-04-20T16:46:08Z</cp:lastPrinted>
  <dcterms:created xsi:type="dcterms:W3CDTF">2010-04-19T15:31:24Z</dcterms:created>
  <dcterms:modified xsi:type="dcterms:W3CDTF">2023-03-16T19:54:36Z</dcterms:modified>
  <cp:category/>
</cp:coreProperties>
</file>